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81" r:id="rId3"/>
    <p:sldId id="315" r:id="rId4"/>
    <p:sldId id="328" r:id="rId5"/>
    <p:sldId id="292" r:id="rId6"/>
    <p:sldId id="329" r:id="rId7"/>
    <p:sldId id="301" r:id="rId8"/>
    <p:sldId id="318" r:id="rId9"/>
    <p:sldId id="332" r:id="rId10"/>
    <p:sldId id="333" r:id="rId11"/>
    <p:sldId id="334" r:id="rId12"/>
    <p:sldId id="303" r:id="rId13"/>
    <p:sldId id="330" r:id="rId14"/>
    <p:sldId id="335" r:id="rId15"/>
  </p:sldIdLst>
  <p:sldSz cx="6858000" cy="9906000" type="A4"/>
  <p:notesSz cx="6815138"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628" y="72"/>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855312-D01C-4985-A410-A42437494764}"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n-US"/>
        </a:p>
      </dgm:t>
    </dgm:pt>
    <dgm:pt modelId="{C708BB64-8F91-4C8C-B745-FB2A69FB8DF2}">
      <dgm:prSet phldrT="[Text]"/>
      <dgm:spPr/>
      <dgm:t>
        <a:bodyPr/>
        <a:lstStyle/>
        <a:p>
          <a:r>
            <a:rPr lang="en-US" smtClean="0">
              <a:latin typeface="Times New Roman" pitchFamily="18" charset="0"/>
              <a:cs typeface="Times New Roman" pitchFamily="18" charset="0"/>
            </a:rPr>
            <a:t>1</a:t>
          </a:r>
          <a:endParaRPr lang="en-US">
            <a:latin typeface="Times New Roman" pitchFamily="18" charset="0"/>
            <a:cs typeface="Times New Roman" pitchFamily="18" charset="0"/>
          </a:endParaRPr>
        </a:p>
      </dgm:t>
    </dgm:pt>
    <dgm:pt modelId="{74357540-DFB9-4D43-8910-301738D9868A}" type="parTrans" cxnId="{AFD65917-6A1F-43C3-A116-3AEB34C0B174}">
      <dgm:prSet/>
      <dgm:spPr/>
      <dgm:t>
        <a:bodyPr/>
        <a:lstStyle/>
        <a:p>
          <a:endParaRPr lang="en-US">
            <a:latin typeface="Times New Roman" pitchFamily="18" charset="0"/>
            <a:cs typeface="Times New Roman" pitchFamily="18" charset="0"/>
          </a:endParaRPr>
        </a:p>
      </dgm:t>
    </dgm:pt>
    <dgm:pt modelId="{9C33B308-1DE1-494D-B640-32930F1333E7}" type="sibTrans" cxnId="{AFD65917-6A1F-43C3-A116-3AEB34C0B174}">
      <dgm:prSet/>
      <dgm:spPr/>
      <dgm:t>
        <a:bodyPr/>
        <a:lstStyle/>
        <a:p>
          <a:endParaRPr lang="en-US">
            <a:latin typeface="Times New Roman" pitchFamily="18" charset="0"/>
            <a:cs typeface="Times New Roman" pitchFamily="18" charset="0"/>
          </a:endParaRPr>
        </a:p>
      </dgm:t>
    </dgm:pt>
    <dgm:pt modelId="{D3DB93EF-BA73-462F-BB07-ECA0AA89A5E6}">
      <dgm:prSet phldrT="[Text]" custT="1"/>
      <dgm:spPr/>
      <dgm:t>
        <a:bodyPr/>
        <a:lstStyle/>
        <a:p>
          <a:pPr algn="just"/>
          <a:r>
            <a:rPr lang="en-US" sz="1500" dirty="0" err="1" smtClean="0">
              <a:latin typeface="Times New Roman" pitchFamily="18" charset="0"/>
              <a:cs typeface="Times New Roman" pitchFamily="18" charset="0"/>
            </a:rPr>
            <a:t>Kiểm</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tra</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công</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tác</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Đoàn</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Hội</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và</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phong</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trào</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thanh</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thiếu</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niên</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năm</a:t>
          </a:r>
          <a:r>
            <a:rPr lang="en-US" sz="1500" dirty="0" smtClean="0">
              <a:latin typeface="Times New Roman" pitchFamily="18" charset="0"/>
              <a:cs typeface="Times New Roman" pitchFamily="18" charset="0"/>
            </a:rPr>
            <a:t> 2015 </a:t>
          </a:r>
          <a:r>
            <a:rPr lang="en-US" sz="1500" i="1" dirty="0" smtClean="0">
              <a:latin typeface="Times New Roman" pitchFamily="18" charset="0"/>
              <a:cs typeface="Times New Roman" pitchFamily="18" charset="0"/>
            </a:rPr>
            <a:t>(</a:t>
          </a:r>
          <a:r>
            <a:rPr lang="en-US" sz="1500" i="1" dirty="0" err="1" smtClean="0">
              <a:latin typeface="Times New Roman" pitchFamily="18" charset="0"/>
              <a:cs typeface="Times New Roman" pitchFamily="18" charset="0"/>
            </a:rPr>
            <a:t>tuần</a:t>
          </a:r>
          <a:r>
            <a:rPr lang="en-US" sz="1500" i="1" dirty="0" smtClean="0">
              <a:latin typeface="Times New Roman" pitchFamily="18" charset="0"/>
              <a:cs typeface="Times New Roman" pitchFamily="18" charset="0"/>
            </a:rPr>
            <a:t> 2 </a:t>
          </a:r>
          <a:r>
            <a:rPr lang="en-US" sz="1500" i="1" dirty="0" err="1" smtClean="0">
              <a:latin typeface="Times New Roman" pitchFamily="18" charset="0"/>
              <a:cs typeface="Times New Roman" pitchFamily="18" charset="0"/>
            </a:rPr>
            <a:t>và</a:t>
          </a:r>
          <a:r>
            <a:rPr lang="en-US" sz="1500" i="1" dirty="0" smtClean="0">
              <a:latin typeface="Times New Roman" pitchFamily="18" charset="0"/>
              <a:cs typeface="Times New Roman" pitchFamily="18" charset="0"/>
            </a:rPr>
            <a:t> 3, </a:t>
          </a:r>
          <a:r>
            <a:rPr lang="en-US" sz="1500" i="1" dirty="0" err="1" smtClean="0">
              <a:latin typeface="Times New Roman" pitchFamily="18" charset="0"/>
              <a:cs typeface="Times New Roman" pitchFamily="18" charset="0"/>
            </a:rPr>
            <a:t>tháng</a:t>
          </a:r>
          <a:r>
            <a:rPr lang="en-US" sz="1500" i="1" dirty="0" smtClean="0">
              <a:latin typeface="Times New Roman" pitchFamily="18" charset="0"/>
              <a:cs typeface="Times New Roman" pitchFamily="18" charset="0"/>
            </a:rPr>
            <a:t> 11/2015)</a:t>
          </a:r>
          <a:endParaRPr lang="en-US" sz="1500" baseline="0" dirty="0">
            <a:latin typeface="Times New Roman" pitchFamily="18" charset="0"/>
            <a:cs typeface="Times New Roman" pitchFamily="18" charset="0"/>
          </a:endParaRPr>
        </a:p>
      </dgm:t>
    </dgm:pt>
    <dgm:pt modelId="{BBB8BB42-0476-45F5-8992-4BB204C7F9E9}" type="parTrans" cxnId="{9F2CA061-35AA-40C6-8B07-D1742879AE63}">
      <dgm:prSet/>
      <dgm:spPr/>
      <dgm:t>
        <a:bodyPr/>
        <a:lstStyle/>
        <a:p>
          <a:endParaRPr lang="en-US">
            <a:latin typeface="Times New Roman" pitchFamily="18" charset="0"/>
            <a:cs typeface="Times New Roman" pitchFamily="18" charset="0"/>
          </a:endParaRPr>
        </a:p>
      </dgm:t>
    </dgm:pt>
    <dgm:pt modelId="{ACE6ADEA-8BAC-40C3-BDDE-88539F83C75A}" type="sibTrans" cxnId="{9F2CA061-35AA-40C6-8B07-D1742879AE63}">
      <dgm:prSet/>
      <dgm:spPr/>
      <dgm:t>
        <a:bodyPr/>
        <a:lstStyle/>
        <a:p>
          <a:endParaRPr lang="en-US">
            <a:latin typeface="Times New Roman" pitchFamily="18" charset="0"/>
            <a:cs typeface="Times New Roman" pitchFamily="18" charset="0"/>
          </a:endParaRPr>
        </a:p>
      </dgm:t>
    </dgm:pt>
    <dgm:pt modelId="{E3AFFA4A-4031-486B-AA8D-9B58A6D4B572}">
      <dgm:prSet phldrT="[Text]"/>
      <dgm:spPr/>
      <dgm:t>
        <a:bodyPr/>
        <a:lstStyle/>
        <a:p>
          <a:r>
            <a:rPr lang="en-US" smtClean="0">
              <a:latin typeface="Times New Roman" pitchFamily="18" charset="0"/>
              <a:cs typeface="Times New Roman" pitchFamily="18" charset="0"/>
            </a:rPr>
            <a:t>2</a:t>
          </a:r>
          <a:endParaRPr lang="en-US">
            <a:latin typeface="Times New Roman" pitchFamily="18" charset="0"/>
            <a:cs typeface="Times New Roman" pitchFamily="18" charset="0"/>
          </a:endParaRPr>
        </a:p>
      </dgm:t>
    </dgm:pt>
    <dgm:pt modelId="{48DB152C-43C2-418E-BF76-D2DF0160C636}" type="parTrans" cxnId="{EBBB814B-02DE-42F3-BE47-4B4EC3CED52B}">
      <dgm:prSet/>
      <dgm:spPr/>
      <dgm:t>
        <a:bodyPr/>
        <a:lstStyle/>
        <a:p>
          <a:endParaRPr lang="en-US">
            <a:latin typeface="Times New Roman" pitchFamily="18" charset="0"/>
            <a:cs typeface="Times New Roman" pitchFamily="18" charset="0"/>
          </a:endParaRPr>
        </a:p>
      </dgm:t>
    </dgm:pt>
    <dgm:pt modelId="{A2257F4B-C849-4428-BA59-A584104EE42A}" type="sibTrans" cxnId="{EBBB814B-02DE-42F3-BE47-4B4EC3CED52B}">
      <dgm:prSet/>
      <dgm:spPr/>
      <dgm:t>
        <a:bodyPr/>
        <a:lstStyle/>
        <a:p>
          <a:endParaRPr lang="en-US">
            <a:latin typeface="Times New Roman" pitchFamily="18" charset="0"/>
            <a:cs typeface="Times New Roman" pitchFamily="18" charset="0"/>
          </a:endParaRPr>
        </a:p>
      </dgm:t>
    </dgm:pt>
    <dgm:pt modelId="{EC3CE191-7263-440E-9D67-0FFEAAE41044}">
      <dgm:prSet phldrT="[Text]" custT="1"/>
      <dgm:spPr/>
      <dgm:t>
        <a:bodyPr/>
        <a:lstStyle/>
        <a:p>
          <a:pPr algn="just"/>
          <a:r>
            <a:rPr lang="en-US" sz="1500" dirty="0" err="1" smtClean="0">
              <a:latin typeface="Times New Roman" pitchFamily="18" charset="0"/>
              <a:cs typeface="Times New Roman" pitchFamily="18" charset="0"/>
            </a:rPr>
            <a:t>Trao</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tặng</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máy</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tính</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cho</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các</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huyện</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cơ</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sở</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Đoàn</a:t>
          </a:r>
          <a:r>
            <a:rPr lang="en-US" sz="1500" dirty="0" smtClean="0">
              <a:latin typeface="Times New Roman" pitchFamily="18" charset="0"/>
              <a:cs typeface="Times New Roman" pitchFamily="18" charset="0"/>
            </a:rPr>
            <a:t> </a:t>
          </a:r>
          <a:r>
            <a:rPr lang="en-US" sz="1500" i="1" dirty="0" smtClean="0">
              <a:latin typeface="Times New Roman" pitchFamily="18" charset="0"/>
              <a:cs typeface="Times New Roman" pitchFamily="18" charset="0"/>
            </a:rPr>
            <a:t>(</a:t>
          </a:r>
          <a:r>
            <a:rPr lang="en-US" sz="1500" i="1" dirty="0" err="1" smtClean="0">
              <a:latin typeface="Times New Roman" pitchFamily="18" charset="0"/>
              <a:cs typeface="Times New Roman" pitchFamily="18" charset="0"/>
            </a:rPr>
            <a:t>tuần</a:t>
          </a:r>
          <a:r>
            <a:rPr lang="en-US" sz="1500" i="1" dirty="0" smtClean="0">
              <a:latin typeface="Times New Roman" pitchFamily="18" charset="0"/>
              <a:cs typeface="Times New Roman" pitchFamily="18" charset="0"/>
            </a:rPr>
            <a:t> 2 </a:t>
          </a:r>
          <a:r>
            <a:rPr lang="en-US" sz="1500" i="1" dirty="0" err="1" smtClean="0">
              <a:latin typeface="Times New Roman" pitchFamily="18" charset="0"/>
              <a:cs typeface="Times New Roman" pitchFamily="18" charset="0"/>
            </a:rPr>
            <a:t>và</a:t>
          </a:r>
          <a:r>
            <a:rPr lang="en-US" sz="1500" i="1" dirty="0" smtClean="0">
              <a:latin typeface="Times New Roman" pitchFamily="18" charset="0"/>
              <a:cs typeface="Times New Roman" pitchFamily="18" charset="0"/>
            </a:rPr>
            <a:t> 3, </a:t>
          </a:r>
          <a:r>
            <a:rPr lang="en-US" sz="1500" i="1" dirty="0" err="1" smtClean="0">
              <a:latin typeface="Times New Roman" pitchFamily="18" charset="0"/>
              <a:cs typeface="Times New Roman" pitchFamily="18" charset="0"/>
            </a:rPr>
            <a:t>tháng</a:t>
          </a:r>
          <a:r>
            <a:rPr lang="en-US" sz="1500" i="1" dirty="0" smtClean="0">
              <a:latin typeface="Times New Roman" pitchFamily="18" charset="0"/>
              <a:cs typeface="Times New Roman" pitchFamily="18" charset="0"/>
            </a:rPr>
            <a:t> 11/2015)</a:t>
          </a:r>
          <a:endParaRPr lang="en-US" sz="1500" b="0" i="0" dirty="0">
            <a:latin typeface="Times New Roman" pitchFamily="18" charset="0"/>
            <a:cs typeface="Times New Roman" pitchFamily="18" charset="0"/>
          </a:endParaRPr>
        </a:p>
      </dgm:t>
    </dgm:pt>
    <dgm:pt modelId="{4BE7B77D-E659-4ED2-B16B-32271D3A1E4A}" type="parTrans" cxnId="{76553974-D5C3-4E7A-9212-677BBAABD25A}">
      <dgm:prSet/>
      <dgm:spPr/>
      <dgm:t>
        <a:bodyPr/>
        <a:lstStyle/>
        <a:p>
          <a:endParaRPr lang="en-US">
            <a:latin typeface="Times New Roman" pitchFamily="18" charset="0"/>
            <a:cs typeface="Times New Roman" pitchFamily="18" charset="0"/>
          </a:endParaRPr>
        </a:p>
      </dgm:t>
    </dgm:pt>
    <dgm:pt modelId="{B1D99001-389C-4695-A151-A0DC2D91D583}" type="sibTrans" cxnId="{76553974-D5C3-4E7A-9212-677BBAABD25A}">
      <dgm:prSet/>
      <dgm:spPr/>
      <dgm:t>
        <a:bodyPr/>
        <a:lstStyle/>
        <a:p>
          <a:endParaRPr lang="en-US">
            <a:latin typeface="Times New Roman" pitchFamily="18" charset="0"/>
            <a:cs typeface="Times New Roman" pitchFamily="18" charset="0"/>
          </a:endParaRPr>
        </a:p>
      </dgm:t>
    </dgm:pt>
    <dgm:pt modelId="{22661DB2-9375-4149-9E22-5349BBE0BFB3}">
      <dgm:prSet/>
      <dgm:spPr/>
      <dgm:t>
        <a:bodyPr/>
        <a:lstStyle/>
        <a:p>
          <a:r>
            <a:rPr lang="en-US" smtClean="0">
              <a:latin typeface="Times New Roman" pitchFamily="18" charset="0"/>
              <a:cs typeface="Times New Roman" pitchFamily="18" charset="0"/>
            </a:rPr>
            <a:t>4</a:t>
          </a:r>
          <a:endParaRPr lang="en-US">
            <a:latin typeface="Times New Roman" pitchFamily="18" charset="0"/>
            <a:cs typeface="Times New Roman" pitchFamily="18" charset="0"/>
          </a:endParaRPr>
        </a:p>
      </dgm:t>
    </dgm:pt>
    <dgm:pt modelId="{F5E747B5-D9BA-4AD0-B126-86D5C27DF954}" type="parTrans" cxnId="{8A202C4E-CD72-4129-B6DE-5370A5D3237B}">
      <dgm:prSet/>
      <dgm:spPr/>
      <dgm:t>
        <a:bodyPr/>
        <a:lstStyle/>
        <a:p>
          <a:endParaRPr lang="en-US">
            <a:latin typeface="Times New Roman" pitchFamily="18" charset="0"/>
            <a:cs typeface="Times New Roman" pitchFamily="18" charset="0"/>
          </a:endParaRPr>
        </a:p>
      </dgm:t>
    </dgm:pt>
    <dgm:pt modelId="{0CD93BCD-2A16-420F-B6B1-3DC60EA9104A}" type="sibTrans" cxnId="{8A202C4E-CD72-4129-B6DE-5370A5D3237B}">
      <dgm:prSet/>
      <dgm:spPr/>
      <dgm:t>
        <a:bodyPr/>
        <a:lstStyle/>
        <a:p>
          <a:endParaRPr lang="en-US">
            <a:latin typeface="Times New Roman" pitchFamily="18" charset="0"/>
            <a:cs typeface="Times New Roman" pitchFamily="18" charset="0"/>
          </a:endParaRPr>
        </a:p>
      </dgm:t>
    </dgm:pt>
    <dgm:pt modelId="{E94B4F6B-8D9F-4431-BD98-0E918391B3F2}">
      <dgm:prSet custT="1"/>
      <dgm:spPr/>
      <dgm:t>
        <a:bodyPr/>
        <a:lstStyle/>
        <a:p>
          <a:r>
            <a:rPr lang="en-US" sz="1500" dirty="0" err="1" smtClean="0">
              <a:latin typeface="Times New Roman" pitchFamily="18" charset="0"/>
              <a:cs typeface="Times New Roman" pitchFamily="18" charset="0"/>
            </a:rPr>
            <a:t>Thăm</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và</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làm</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việc</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với</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Tỉnh</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đoàn</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Champasak</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Lào</a:t>
          </a:r>
          <a:r>
            <a:rPr lang="en-US" sz="1500" dirty="0" smtClean="0">
              <a:latin typeface="Times New Roman" pitchFamily="18" charset="0"/>
              <a:cs typeface="Times New Roman" pitchFamily="18" charset="0"/>
            </a:rPr>
            <a:t> </a:t>
          </a:r>
          <a:r>
            <a:rPr lang="en-US" sz="1500" i="1" dirty="0" smtClean="0">
              <a:latin typeface="Times New Roman" pitchFamily="18" charset="0"/>
              <a:cs typeface="Times New Roman" pitchFamily="18" charset="0"/>
            </a:rPr>
            <a:t>(</a:t>
          </a:r>
          <a:r>
            <a:rPr lang="en-US" sz="1500" i="1" dirty="0" err="1" smtClean="0">
              <a:latin typeface="Times New Roman" pitchFamily="18" charset="0"/>
              <a:cs typeface="Times New Roman" pitchFamily="18" charset="0"/>
            </a:rPr>
            <a:t>Dự</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kiến</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cuối</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tháng</a:t>
          </a:r>
          <a:r>
            <a:rPr lang="en-US" sz="1500" i="1" dirty="0" smtClean="0">
              <a:latin typeface="Times New Roman" pitchFamily="18" charset="0"/>
              <a:cs typeface="Times New Roman" pitchFamily="18" charset="0"/>
            </a:rPr>
            <a:t> 11/2015)</a:t>
          </a:r>
          <a:endParaRPr lang="en-US" sz="1500" dirty="0">
            <a:latin typeface="Times New Roman" pitchFamily="18" charset="0"/>
            <a:cs typeface="Times New Roman" pitchFamily="18" charset="0"/>
          </a:endParaRPr>
        </a:p>
      </dgm:t>
    </dgm:pt>
    <dgm:pt modelId="{3CB9792E-2B7A-4C31-AD20-72E533284967}" type="parTrans" cxnId="{3C8F357C-6BBB-4041-9910-C2F8E79F2E00}">
      <dgm:prSet/>
      <dgm:spPr/>
      <dgm:t>
        <a:bodyPr/>
        <a:lstStyle/>
        <a:p>
          <a:endParaRPr lang="en-US">
            <a:latin typeface="Times New Roman" pitchFamily="18" charset="0"/>
            <a:cs typeface="Times New Roman" pitchFamily="18" charset="0"/>
          </a:endParaRPr>
        </a:p>
      </dgm:t>
    </dgm:pt>
    <dgm:pt modelId="{D8ABAEB1-5906-4285-96F1-1F81A636279F}" type="sibTrans" cxnId="{3C8F357C-6BBB-4041-9910-C2F8E79F2E00}">
      <dgm:prSet/>
      <dgm:spPr/>
      <dgm:t>
        <a:bodyPr/>
        <a:lstStyle/>
        <a:p>
          <a:endParaRPr lang="en-US">
            <a:latin typeface="Times New Roman" pitchFamily="18" charset="0"/>
            <a:cs typeface="Times New Roman" pitchFamily="18" charset="0"/>
          </a:endParaRPr>
        </a:p>
      </dgm:t>
    </dgm:pt>
    <dgm:pt modelId="{48B6CC73-E98B-4ABA-B1FB-6602F1807986}">
      <dgm:prSet phldrT="[Text]" custT="1"/>
      <dgm:spPr/>
      <dgm:t>
        <a:bodyPr/>
        <a:lstStyle/>
        <a:p>
          <a:pPr algn="just"/>
          <a:r>
            <a:rPr lang="en-US" sz="1500" dirty="0" err="1" smtClean="0">
              <a:latin typeface="Times New Roman" pitchFamily="18" charset="0"/>
              <a:cs typeface="Times New Roman" pitchFamily="18" charset="0"/>
            </a:rPr>
            <a:t>Phát</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động</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cuộc</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thi</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Chinh</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phục</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vũ</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môn</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lần</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thứ</a:t>
          </a:r>
          <a:r>
            <a:rPr lang="en-US" sz="1500" dirty="0" smtClean="0">
              <a:latin typeface="Times New Roman" pitchFamily="18" charset="0"/>
              <a:cs typeface="Times New Roman" pitchFamily="18" charset="0"/>
            </a:rPr>
            <a:t> II </a:t>
          </a:r>
          <a:r>
            <a:rPr lang="en-US" sz="1500" dirty="0" err="1" smtClean="0">
              <a:latin typeface="Times New Roman" pitchFamily="18" charset="0"/>
              <a:cs typeface="Times New Roman" pitchFamily="18" charset="0"/>
            </a:rPr>
            <a:t>năm</a:t>
          </a:r>
          <a:r>
            <a:rPr lang="en-US" sz="1500" dirty="0" smtClean="0">
              <a:latin typeface="Times New Roman" pitchFamily="18" charset="0"/>
              <a:cs typeface="Times New Roman" pitchFamily="18" charset="0"/>
            </a:rPr>
            <a:t> 2015 </a:t>
          </a:r>
          <a:r>
            <a:rPr lang="en-US" sz="1500" i="1" dirty="0" smtClean="0">
              <a:latin typeface="Times New Roman" pitchFamily="18" charset="0"/>
              <a:cs typeface="Times New Roman" pitchFamily="18" charset="0"/>
            </a:rPr>
            <a:t>(</a:t>
          </a:r>
          <a:r>
            <a:rPr lang="en-US" sz="1500" i="1" dirty="0" err="1" smtClean="0">
              <a:latin typeface="Times New Roman" pitchFamily="18" charset="0"/>
              <a:cs typeface="Times New Roman" pitchFamily="18" charset="0"/>
            </a:rPr>
            <a:t>ngày</a:t>
          </a:r>
          <a:r>
            <a:rPr lang="en-US" sz="1500" i="1" dirty="0" smtClean="0">
              <a:latin typeface="Times New Roman" pitchFamily="18" charset="0"/>
              <a:cs typeface="Times New Roman" pitchFamily="18" charset="0"/>
            </a:rPr>
            <a:t> 22/11/2015)</a:t>
          </a:r>
          <a:endParaRPr lang="en-US" sz="1500" i="1" dirty="0">
            <a:latin typeface="Times New Roman" pitchFamily="18" charset="0"/>
            <a:cs typeface="Times New Roman" pitchFamily="18" charset="0"/>
          </a:endParaRPr>
        </a:p>
      </dgm:t>
    </dgm:pt>
    <dgm:pt modelId="{DF021828-747B-4EB3-AADF-5CA76B6572FE}">
      <dgm:prSet phldrT="[Text]"/>
      <dgm:spPr/>
      <dgm:t>
        <a:bodyPr/>
        <a:lstStyle/>
        <a:p>
          <a:r>
            <a:rPr lang="en-US" smtClean="0">
              <a:latin typeface="Times New Roman" pitchFamily="18" charset="0"/>
              <a:cs typeface="Times New Roman" pitchFamily="18" charset="0"/>
            </a:rPr>
            <a:t>3</a:t>
          </a:r>
          <a:endParaRPr lang="en-US">
            <a:latin typeface="Times New Roman" pitchFamily="18" charset="0"/>
            <a:cs typeface="Times New Roman" pitchFamily="18" charset="0"/>
          </a:endParaRPr>
        </a:p>
      </dgm:t>
    </dgm:pt>
    <dgm:pt modelId="{3A71C14C-E47A-4D20-AC9A-844F5C269CDC}" type="sibTrans" cxnId="{02A7220F-D976-4A02-8D9E-2BAA1B1DF412}">
      <dgm:prSet/>
      <dgm:spPr/>
      <dgm:t>
        <a:bodyPr/>
        <a:lstStyle/>
        <a:p>
          <a:endParaRPr lang="en-US">
            <a:latin typeface="Times New Roman" pitchFamily="18" charset="0"/>
            <a:cs typeface="Times New Roman" pitchFamily="18" charset="0"/>
          </a:endParaRPr>
        </a:p>
      </dgm:t>
    </dgm:pt>
    <dgm:pt modelId="{34767137-BAC7-471A-970B-4653CBCAE7C6}" type="parTrans" cxnId="{02A7220F-D976-4A02-8D9E-2BAA1B1DF412}">
      <dgm:prSet/>
      <dgm:spPr/>
      <dgm:t>
        <a:bodyPr/>
        <a:lstStyle/>
        <a:p>
          <a:endParaRPr lang="en-US">
            <a:latin typeface="Times New Roman" pitchFamily="18" charset="0"/>
            <a:cs typeface="Times New Roman" pitchFamily="18" charset="0"/>
          </a:endParaRPr>
        </a:p>
      </dgm:t>
    </dgm:pt>
    <dgm:pt modelId="{BFBAF0FC-AEBD-43F5-A309-96DC0078F002}" type="sibTrans" cxnId="{79589A9B-2D63-4288-9948-1C68619C87FA}">
      <dgm:prSet/>
      <dgm:spPr/>
      <dgm:t>
        <a:bodyPr/>
        <a:lstStyle/>
        <a:p>
          <a:endParaRPr lang="en-US">
            <a:latin typeface="Times New Roman" pitchFamily="18" charset="0"/>
            <a:cs typeface="Times New Roman" pitchFamily="18" charset="0"/>
          </a:endParaRPr>
        </a:p>
      </dgm:t>
    </dgm:pt>
    <dgm:pt modelId="{6624BDD1-CF6A-4BD2-B77E-5C40C5E0B695}" type="parTrans" cxnId="{79589A9B-2D63-4288-9948-1C68619C87FA}">
      <dgm:prSet/>
      <dgm:spPr/>
      <dgm:t>
        <a:bodyPr/>
        <a:lstStyle/>
        <a:p>
          <a:endParaRPr lang="en-US">
            <a:latin typeface="Times New Roman" pitchFamily="18" charset="0"/>
            <a:cs typeface="Times New Roman" pitchFamily="18" charset="0"/>
          </a:endParaRPr>
        </a:p>
      </dgm:t>
    </dgm:pt>
    <dgm:pt modelId="{B1226329-9CB1-451C-84CB-1FB764126B11}" type="pres">
      <dgm:prSet presAssocID="{22855312-D01C-4985-A410-A42437494764}" presName="linearFlow" presStyleCnt="0">
        <dgm:presLayoutVars>
          <dgm:dir/>
          <dgm:animLvl val="lvl"/>
          <dgm:resizeHandles val="exact"/>
        </dgm:presLayoutVars>
      </dgm:prSet>
      <dgm:spPr/>
      <dgm:t>
        <a:bodyPr/>
        <a:lstStyle/>
        <a:p>
          <a:endParaRPr lang="en-US"/>
        </a:p>
      </dgm:t>
    </dgm:pt>
    <dgm:pt modelId="{E573FC40-4E5C-4602-AD27-FFCA66C0F84B}" type="pres">
      <dgm:prSet presAssocID="{C708BB64-8F91-4C8C-B745-FB2A69FB8DF2}" presName="composite" presStyleCnt="0"/>
      <dgm:spPr/>
    </dgm:pt>
    <dgm:pt modelId="{37743962-174D-4DB1-BC81-E7ED70FBF8E7}" type="pres">
      <dgm:prSet presAssocID="{C708BB64-8F91-4C8C-B745-FB2A69FB8DF2}" presName="parentText" presStyleLbl="alignNode1" presStyleIdx="0" presStyleCnt="4" custLinFactNeighborY="-13624">
        <dgm:presLayoutVars>
          <dgm:chMax val="1"/>
          <dgm:bulletEnabled val="1"/>
        </dgm:presLayoutVars>
      </dgm:prSet>
      <dgm:spPr/>
      <dgm:t>
        <a:bodyPr/>
        <a:lstStyle/>
        <a:p>
          <a:endParaRPr lang="en-US"/>
        </a:p>
      </dgm:t>
    </dgm:pt>
    <dgm:pt modelId="{04A787C1-0E5C-4A0D-A645-B18ED9B9F62D}" type="pres">
      <dgm:prSet presAssocID="{C708BB64-8F91-4C8C-B745-FB2A69FB8DF2}" presName="descendantText" presStyleLbl="alignAcc1" presStyleIdx="0" presStyleCnt="4" custLinFactNeighborY="-20960">
        <dgm:presLayoutVars>
          <dgm:bulletEnabled val="1"/>
        </dgm:presLayoutVars>
      </dgm:prSet>
      <dgm:spPr/>
      <dgm:t>
        <a:bodyPr/>
        <a:lstStyle/>
        <a:p>
          <a:endParaRPr lang="en-US"/>
        </a:p>
      </dgm:t>
    </dgm:pt>
    <dgm:pt modelId="{D60FA8B0-5F10-473F-A99A-5050963B21D0}" type="pres">
      <dgm:prSet presAssocID="{9C33B308-1DE1-494D-B640-32930F1333E7}" presName="sp" presStyleCnt="0"/>
      <dgm:spPr/>
    </dgm:pt>
    <dgm:pt modelId="{F7DC3670-03A7-4FED-9798-39139B4610A8}" type="pres">
      <dgm:prSet presAssocID="{E3AFFA4A-4031-486B-AA8D-9B58A6D4B572}" presName="composite" presStyleCnt="0"/>
      <dgm:spPr/>
    </dgm:pt>
    <dgm:pt modelId="{91FE5058-62F6-4FDE-A0ED-426E71BE9E10}" type="pres">
      <dgm:prSet presAssocID="{E3AFFA4A-4031-486B-AA8D-9B58A6D4B572}" presName="parentText" presStyleLbl="alignNode1" presStyleIdx="1" presStyleCnt="4" custLinFactNeighborY="-8458">
        <dgm:presLayoutVars>
          <dgm:chMax val="1"/>
          <dgm:bulletEnabled val="1"/>
        </dgm:presLayoutVars>
      </dgm:prSet>
      <dgm:spPr/>
      <dgm:t>
        <a:bodyPr/>
        <a:lstStyle/>
        <a:p>
          <a:endParaRPr lang="en-US"/>
        </a:p>
      </dgm:t>
    </dgm:pt>
    <dgm:pt modelId="{0C9D2030-6594-4505-98DC-4E8A25D8AA5B}" type="pres">
      <dgm:prSet presAssocID="{E3AFFA4A-4031-486B-AA8D-9B58A6D4B572}" presName="descendantText" presStyleLbl="alignAcc1" presStyleIdx="1" presStyleCnt="4" custScaleY="131058" custLinFactNeighborY="-14466">
        <dgm:presLayoutVars>
          <dgm:bulletEnabled val="1"/>
        </dgm:presLayoutVars>
      </dgm:prSet>
      <dgm:spPr/>
      <dgm:t>
        <a:bodyPr/>
        <a:lstStyle/>
        <a:p>
          <a:endParaRPr lang="en-US"/>
        </a:p>
      </dgm:t>
    </dgm:pt>
    <dgm:pt modelId="{EDBA4784-85AC-4477-84BA-F2833422C29E}" type="pres">
      <dgm:prSet presAssocID="{A2257F4B-C849-4428-BA59-A584104EE42A}" presName="sp" presStyleCnt="0"/>
      <dgm:spPr/>
    </dgm:pt>
    <dgm:pt modelId="{346901FE-3301-4173-AEC9-1754C39F713F}" type="pres">
      <dgm:prSet presAssocID="{DF021828-747B-4EB3-AADF-5CA76B6572FE}" presName="composite" presStyleCnt="0"/>
      <dgm:spPr/>
    </dgm:pt>
    <dgm:pt modelId="{069011F7-3516-4D52-8732-FEDCB71F5C3B}" type="pres">
      <dgm:prSet presAssocID="{DF021828-747B-4EB3-AADF-5CA76B6572FE}" presName="parentText" presStyleLbl="alignNode1" presStyleIdx="2" presStyleCnt="4" custLinFactNeighborY="-4134">
        <dgm:presLayoutVars>
          <dgm:chMax val="1"/>
          <dgm:bulletEnabled val="1"/>
        </dgm:presLayoutVars>
      </dgm:prSet>
      <dgm:spPr/>
      <dgm:t>
        <a:bodyPr/>
        <a:lstStyle/>
        <a:p>
          <a:endParaRPr lang="en-US"/>
        </a:p>
      </dgm:t>
    </dgm:pt>
    <dgm:pt modelId="{817BD1AD-03D7-4BB4-9D04-E4B8BA12D5F0}" type="pres">
      <dgm:prSet presAssocID="{DF021828-747B-4EB3-AADF-5CA76B6572FE}" presName="descendantText" presStyleLbl="alignAcc1" presStyleIdx="2" presStyleCnt="4" custScaleY="116484" custLinFactNeighborY="-6361">
        <dgm:presLayoutVars>
          <dgm:bulletEnabled val="1"/>
        </dgm:presLayoutVars>
      </dgm:prSet>
      <dgm:spPr/>
      <dgm:t>
        <a:bodyPr/>
        <a:lstStyle/>
        <a:p>
          <a:endParaRPr lang="en-US"/>
        </a:p>
      </dgm:t>
    </dgm:pt>
    <dgm:pt modelId="{4992813E-C6C1-4A76-AD30-B61212B6F2BE}" type="pres">
      <dgm:prSet presAssocID="{3A71C14C-E47A-4D20-AC9A-844F5C269CDC}" presName="sp" presStyleCnt="0"/>
      <dgm:spPr/>
    </dgm:pt>
    <dgm:pt modelId="{6420C78D-1189-402C-AA1C-8ADFAF769309}" type="pres">
      <dgm:prSet presAssocID="{22661DB2-9375-4149-9E22-5349BBE0BFB3}" presName="composite" presStyleCnt="0"/>
      <dgm:spPr/>
    </dgm:pt>
    <dgm:pt modelId="{CD7AADE8-49AC-41BB-9250-865801FA2FB4}" type="pres">
      <dgm:prSet presAssocID="{22661DB2-9375-4149-9E22-5349BBE0BFB3}" presName="parentText" presStyleLbl="alignNode1" presStyleIdx="3" presStyleCnt="4" custLinFactNeighborY="-9013">
        <dgm:presLayoutVars>
          <dgm:chMax val="1"/>
          <dgm:bulletEnabled val="1"/>
        </dgm:presLayoutVars>
      </dgm:prSet>
      <dgm:spPr/>
      <dgm:t>
        <a:bodyPr/>
        <a:lstStyle/>
        <a:p>
          <a:endParaRPr lang="en-US"/>
        </a:p>
      </dgm:t>
    </dgm:pt>
    <dgm:pt modelId="{D1D5889C-C5DE-4C2E-80CE-8FCD8F918617}" type="pres">
      <dgm:prSet presAssocID="{22661DB2-9375-4149-9E22-5349BBE0BFB3}" presName="descendantText" presStyleLbl="alignAcc1" presStyleIdx="3" presStyleCnt="4" custLinFactNeighborY="-13865">
        <dgm:presLayoutVars>
          <dgm:bulletEnabled val="1"/>
        </dgm:presLayoutVars>
      </dgm:prSet>
      <dgm:spPr/>
      <dgm:t>
        <a:bodyPr/>
        <a:lstStyle/>
        <a:p>
          <a:endParaRPr lang="en-US"/>
        </a:p>
      </dgm:t>
    </dgm:pt>
  </dgm:ptLst>
  <dgm:cxnLst>
    <dgm:cxn modelId="{8A202C4E-CD72-4129-B6DE-5370A5D3237B}" srcId="{22855312-D01C-4985-A410-A42437494764}" destId="{22661DB2-9375-4149-9E22-5349BBE0BFB3}" srcOrd="3" destOrd="0" parTransId="{F5E747B5-D9BA-4AD0-B126-86D5C27DF954}" sibTransId="{0CD93BCD-2A16-420F-B6B1-3DC60EA9104A}"/>
    <dgm:cxn modelId="{E9779738-1841-4802-8B75-FAE893B81654}" type="presOf" srcId="{E3AFFA4A-4031-486B-AA8D-9B58A6D4B572}" destId="{91FE5058-62F6-4FDE-A0ED-426E71BE9E10}" srcOrd="0" destOrd="0" presId="urn:microsoft.com/office/officeart/2005/8/layout/chevron2"/>
    <dgm:cxn modelId="{3C8F357C-6BBB-4041-9910-C2F8E79F2E00}" srcId="{22661DB2-9375-4149-9E22-5349BBE0BFB3}" destId="{E94B4F6B-8D9F-4431-BD98-0E918391B3F2}" srcOrd="0" destOrd="0" parTransId="{3CB9792E-2B7A-4C31-AD20-72E533284967}" sibTransId="{D8ABAEB1-5906-4285-96F1-1F81A636279F}"/>
    <dgm:cxn modelId="{02A7220F-D976-4A02-8D9E-2BAA1B1DF412}" srcId="{22855312-D01C-4985-A410-A42437494764}" destId="{DF021828-747B-4EB3-AADF-5CA76B6572FE}" srcOrd="2" destOrd="0" parTransId="{34767137-BAC7-471A-970B-4653CBCAE7C6}" sibTransId="{3A71C14C-E47A-4D20-AC9A-844F5C269CDC}"/>
    <dgm:cxn modelId="{EBBB814B-02DE-42F3-BE47-4B4EC3CED52B}" srcId="{22855312-D01C-4985-A410-A42437494764}" destId="{E3AFFA4A-4031-486B-AA8D-9B58A6D4B572}" srcOrd="1" destOrd="0" parTransId="{48DB152C-43C2-418E-BF76-D2DF0160C636}" sibTransId="{A2257F4B-C849-4428-BA59-A584104EE42A}"/>
    <dgm:cxn modelId="{AFD65917-6A1F-43C3-A116-3AEB34C0B174}" srcId="{22855312-D01C-4985-A410-A42437494764}" destId="{C708BB64-8F91-4C8C-B745-FB2A69FB8DF2}" srcOrd="0" destOrd="0" parTransId="{74357540-DFB9-4D43-8910-301738D9868A}" sibTransId="{9C33B308-1DE1-494D-B640-32930F1333E7}"/>
    <dgm:cxn modelId="{79589A9B-2D63-4288-9948-1C68619C87FA}" srcId="{DF021828-747B-4EB3-AADF-5CA76B6572FE}" destId="{48B6CC73-E98B-4ABA-B1FB-6602F1807986}" srcOrd="0" destOrd="0" parTransId="{6624BDD1-CF6A-4BD2-B77E-5C40C5E0B695}" sibTransId="{BFBAF0FC-AEBD-43F5-A309-96DC0078F002}"/>
    <dgm:cxn modelId="{CEFD9E54-393C-4CB2-A8B5-1D748420BAC5}" type="presOf" srcId="{48B6CC73-E98B-4ABA-B1FB-6602F1807986}" destId="{817BD1AD-03D7-4BB4-9D04-E4B8BA12D5F0}" srcOrd="0" destOrd="0" presId="urn:microsoft.com/office/officeart/2005/8/layout/chevron2"/>
    <dgm:cxn modelId="{9F2CA061-35AA-40C6-8B07-D1742879AE63}" srcId="{C708BB64-8F91-4C8C-B745-FB2A69FB8DF2}" destId="{D3DB93EF-BA73-462F-BB07-ECA0AA89A5E6}" srcOrd="0" destOrd="0" parTransId="{BBB8BB42-0476-45F5-8992-4BB204C7F9E9}" sibTransId="{ACE6ADEA-8BAC-40C3-BDDE-88539F83C75A}"/>
    <dgm:cxn modelId="{76553974-D5C3-4E7A-9212-677BBAABD25A}" srcId="{E3AFFA4A-4031-486B-AA8D-9B58A6D4B572}" destId="{EC3CE191-7263-440E-9D67-0FFEAAE41044}" srcOrd="0" destOrd="0" parTransId="{4BE7B77D-E659-4ED2-B16B-32271D3A1E4A}" sibTransId="{B1D99001-389C-4695-A151-A0DC2D91D583}"/>
    <dgm:cxn modelId="{D18789AD-7540-4337-87FC-61F831232F84}" type="presOf" srcId="{E94B4F6B-8D9F-4431-BD98-0E918391B3F2}" destId="{D1D5889C-C5DE-4C2E-80CE-8FCD8F918617}" srcOrd="0" destOrd="0" presId="urn:microsoft.com/office/officeart/2005/8/layout/chevron2"/>
    <dgm:cxn modelId="{1147CA9F-FA92-4338-AF17-7FC2BB3A3734}" type="presOf" srcId="{DF021828-747B-4EB3-AADF-5CA76B6572FE}" destId="{069011F7-3516-4D52-8732-FEDCB71F5C3B}" srcOrd="0" destOrd="0" presId="urn:microsoft.com/office/officeart/2005/8/layout/chevron2"/>
    <dgm:cxn modelId="{A25EADD3-DD4D-4E58-B225-5D2792EE1AD5}" type="presOf" srcId="{EC3CE191-7263-440E-9D67-0FFEAAE41044}" destId="{0C9D2030-6594-4505-98DC-4E8A25D8AA5B}" srcOrd="0" destOrd="0" presId="urn:microsoft.com/office/officeart/2005/8/layout/chevron2"/>
    <dgm:cxn modelId="{8E048D23-2EBC-41D9-9088-CB20E284C33F}" type="presOf" srcId="{D3DB93EF-BA73-462F-BB07-ECA0AA89A5E6}" destId="{04A787C1-0E5C-4A0D-A645-B18ED9B9F62D}" srcOrd="0" destOrd="0" presId="urn:microsoft.com/office/officeart/2005/8/layout/chevron2"/>
    <dgm:cxn modelId="{212C7CA8-F383-47EE-9720-17AC0B43A345}" type="presOf" srcId="{22661DB2-9375-4149-9E22-5349BBE0BFB3}" destId="{CD7AADE8-49AC-41BB-9250-865801FA2FB4}" srcOrd="0" destOrd="0" presId="urn:microsoft.com/office/officeart/2005/8/layout/chevron2"/>
    <dgm:cxn modelId="{6AAF2D0D-BBA2-4AB5-A29C-6D2942F7B566}" type="presOf" srcId="{22855312-D01C-4985-A410-A42437494764}" destId="{B1226329-9CB1-451C-84CB-1FB764126B11}" srcOrd="0" destOrd="0" presId="urn:microsoft.com/office/officeart/2005/8/layout/chevron2"/>
    <dgm:cxn modelId="{E143F6A7-686A-49A0-A045-3F02B1C5F2F6}" type="presOf" srcId="{C708BB64-8F91-4C8C-B745-FB2A69FB8DF2}" destId="{37743962-174D-4DB1-BC81-E7ED70FBF8E7}" srcOrd="0" destOrd="0" presId="urn:microsoft.com/office/officeart/2005/8/layout/chevron2"/>
    <dgm:cxn modelId="{B039603F-3918-4893-8A0C-98D2A002663B}" type="presParOf" srcId="{B1226329-9CB1-451C-84CB-1FB764126B11}" destId="{E573FC40-4E5C-4602-AD27-FFCA66C0F84B}" srcOrd="0" destOrd="0" presId="urn:microsoft.com/office/officeart/2005/8/layout/chevron2"/>
    <dgm:cxn modelId="{4F1DBE4D-10B2-442D-9E86-4CD2F7AD3FA3}" type="presParOf" srcId="{E573FC40-4E5C-4602-AD27-FFCA66C0F84B}" destId="{37743962-174D-4DB1-BC81-E7ED70FBF8E7}" srcOrd="0" destOrd="0" presId="urn:microsoft.com/office/officeart/2005/8/layout/chevron2"/>
    <dgm:cxn modelId="{FD71659E-FAEA-45FC-AF14-F177B17424D8}" type="presParOf" srcId="{E573FC40-4E5C-4602-AD27-FFCA66C0F84B}" destId="{04A787C1-0E5C-4A0D-A645-B18ED9B9F62D}" srcOrd="1" destOrd="0" presId="urn:microsoft.com/office/officeart/2005/8/layout/chevron2"/>
    <dgm:cxn modelId="{988F83C7-68B6-4005-8A64-423E7CD7B6FC}" type="presParOf" srcId="{B1226329-9CB1-451C-84CB-1FB764126B11}" destId="{D60FA8B0-5F10-473F-A99A-5050963B21D0}" srcOrd="1" destOrd="0" presId="urn:microsoft.com/office/officeart/2005/8/layout/chevron2"/>
    <dgm:cxn modelId="{DA824DEC-3714-4BF9-86F4-AFE7FAB2B04A}" type="presParOf" srcId="{B1226329-9CB1-451C-84CB-1FB764126B11}" destId="{F7DC3670-03A7-4FED-9798-39139B4610A8}" srcOrd="2" destOrd="0" presId="urn:microsoft.com/office/officeart/2005/8/layout/chevron2"/>
    <dgm:cxn modelId="{0C723211-7EDD-4A10-A3F7-404E190BEEEE}" type="presParOf" srcId="{F7DC3670-03A7-4FED-9798-39139B4610A8}" destId="{91FE5058-62F6-4FDE-A0ED-426E71BE9E10}" srcOrd="0" destOrd="0" presId="urn:microsoft.com/office/officeart/2005/8/layout/chevron2"/>
    <dgm:cxn modelId="{7C24393C-E5CB-4234-8035-1BFBB4EEA366}" type="presParOf" srcId="{F7DC3670-03A7-4FED-9798-39139B4610A8}" destId="{0C9D2030-6594-4505-98DC-4E8A25D8AA5B}" srcOrd="1" destOrd="0" presId="urn:microsoft.com/office/officeart/2005/8/layout/chevron2"/>
    <dgm:cxn modelId="{E63C8BB6-23CB-44E3-9096-D8633F9188C2}" type="presParOf" srcId="{B1226329-9CB1-451C-84CB-1FB764126B11}" destId="{EDBA4784-85AC-4477-84BA-F2833422C29E}" srcOrd="3" destOrd="0" presId="urn:microsoft.com/office/officeart/2005/8/layout/chevron2"/>
    <dgm:cxn modelId="{F758CB3C-D9FA-4FDB-8061-1ED0CB06B16F}" type="presParOf" srcId="{B1226329-9CB1-451C-84CB-1FB764126B11}" destId="{346901FE-3301-4173-AEC9-1754C39F713F}" srcOrd="4" destOrd="0" presId="urn:microsoft.com/office/officeart/2005/8/layout/chevron2"/>
    <dgm:cxn modelId="{997DB1BF-443A-4CA8-8074-A427CE4C5081}" type="presParOf" srcId="{346901FE-3301-4173-AEC9-1754C39F713F}" destId="{069011F7-3516-4D52-8732-FEDCB71F5C3B}" srcOrd="0" destOrd="0" presId="urn:microsoft.com/office/officeart/2005/8/layout/chevron2"/>
    <dgm:cxn modelId="{101EBD27-D136-4ECE-AC63-0745D9E1379B}" type="presParOf" srcId="{346901FE-3301-4173-AEC9-1754C39F713F}" destId="{817BD1AD-03D7-4BB4-9D04-E4B8BA12D5F0}" srcOrd="1" destOrd="0" presId="urn:microsoft.com/office/officeart/2005/8/layout/chevron2"/>
    <dgm:cxn modelId="{A6CBF340-0F2C-4FBE-8946-A9B6723A1803}" type="presParOf" srcId="{B1226329-9CB1-451C-84CB-1FB764126B11}" destId="{4992813E-C6C1-4A76-AD30-B61212B6F2BE}" srcOrd="5" destOrd="0" presId="urn:microsoft.com/office/officeart/2005/8/layout/chevron2"/>
    <dgm:cxn modelId="{30A9A3F0-1C67-4BED-9384-E891A7462BA9}" type="presParOf" srcId="{B1226329-9CB1-451C-84CB-1FB764126B11}" destId="{6420C78D-1189-402C-AA1C-8ADFAF769309}" srcOrd="6" destOrd="0" presId="urn:microsoft.com/office/officeart/2005/8/layout/chevron2"/>
    <dgm:cxn modelId="{703A5647-7F5A-4A68-99C2-FD04DB6485B2}" type="presParOf" srcId="{6420C78D-1189-402C-AA1C-8ADFAF769309}" destId="{CD7AADE8-49AC-41BB-9250-865801FA2FB4}" srcOrd="0" destOrd="0" presId="urn:microsoft.com/office/officeart/2005/8/layout/chevron2"/>
    <dgm:cxn modelId="{D795389B-4E93-4B99-8AAE-DF71C7EE5F15}" type="presParOf" srcId="{6420C78D-1189-402C-AA1C-8ADFAF769309}" destId="{D1D5889C-C5DE-4C2E-80CE-8FCD8F918617}" srcOrd="1" destOrd="0" presId="urn:microsoft.com/office/officeart/2005/8/layout/chevron2"/>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43962-174D-4DB1-BC81-E7ED70FBF8E7}">
      <dsp:nvSpPr>
        <dsp:cNvPr id="0" name=""/>
        <dsp:cNvSpPr/>
      </dsp:nvSpPr>
      <dsp:spPr>
        <a:xfrm rot="5400000">
          <a:off x="-223737" y="223737"/>
          <a:ext cx="1491583" cy="104410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smtClean="0">
              <a:latin typeface="Times New Roman" pitchFamily="18" charset="0"/>
              <a:cs typeface="Times New Roman" pitchFamily="18" charset="0"/>
            </a:rPr>
            <a:t>1</a:t>
          </a:r>
          <a:endParaRPr lang="en-US" sz="3100" kern="1200">
            <a:latin typeface="Times New Roman" pitchFamily="18" charset="0"/>
            <a:cs typeface="Times New Roman" pitchFamily="18" charset="0"/>
          </a:endParaRPr>
        </a:p>
      </dsp:txBody>
      <dsp:txXfrm rot="-5400000">
        <a:off x="1" y="522053"/>
        <a:ext cx="1044108" cy="447475"/>
      </dsp:txXfrm>
    </dsp:sp>
    <dsp:sp modelId="{04A787C1-0E5C-4A0D-A645-B18ED9B9F62D}">
      <dsp:nvSpPr>
        <dsp:cNvPr id="0" name=""/>
        <dsp:cNvSpPr/>
      </dsp:nvSpPr>
      <dsp:spPr>
        <a:xfrm rot="5400000">
          <a:off x="3132914" y="-2088805"/>
          <a:ext cx="969529" cy="514714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n-US" sz="1500" kern="1200" dirty="0" err="1" smtClean="0">
              <a:latin typeface="Times New Roman" pitchFamily="18" charset="0"/>
              <a:cs typeface="Times New Roman" pitchFamily="18" charset="0"/>
            </a:rPr>
            <a:t>Kiểm</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tra</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công</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tác</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Đoàn</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Hội</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và</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phong</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trào</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thanh</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thiếu</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niên</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năm</a:t>
          </a:r>
          <a:r>
            <a:rPr lang="en-US" sz="1500" kern="1200" dirty="0" smtClean="0">
              <a:latin typeface="Times New Roman" pitchFamily="18" charset="0"/>
              <a:cs typeface="Times New Roman" pitchFamily="18" charset="0"/>
            </a:rPr>
            <a:t> 2015 </a:t>
          </a:r>
          <a:r>
            <a:rPr lang="en-US" sz="1500" i="1" kern="1200" dirty="0" smtClean="0">
              <a:latin typeface="Times New Roman" pitchFamily="18" charset="0"/>
              <a:cs typeface="Times New Roman" pitchFamily="18" charset="0"/>
            </a:rPr>
            <a:t>(</a:t>
          </a:r>
          <a:r>
            <a:rPr lang="en-US" sz="1500" i="1" kern="1200" dirty="0" err="1" smtClean="0">
              <a:latin typeface="Times New Roman" pitchFamily="18" charset="0"/>
              <a:cs typeface="Times New Roman" pitchFamily="18" charset="0"/>
            </a:rPr>
            <a:t>tuần</a:t>
          </a:r>
          <a:r>
            <a:rPr lang="en-US" sz="1500" i="1" kern="1200" dirty="0" smtClean="0">
              <a:latin typeface="Times New Roman" pitchFamily="18" charset="0"/>
              <a:cs typeface="Times New Roman" pitchFamily="18" charset="0"/>
            </a:rPr>
            <a:t> 2 </a:t>
          </a:r>
          <a:r>
            <a:rPr lang="en-US" sz="1500" i="1" kern="1200" dirty="0" err="1" smtClean="0">
              <a:latin typeface="Times New Roman" pitchFamily="18" charset="0"/>
              <a:cs typeface="Times New Roman" pitchFamily="18" charset="0"/>
            </a:rPr>
            <a:t>và</a:t>
          </a:r>
          <a:r>
            <a:rPr lang="en-US" sz="1500" i="1" kern="1200" dirty="0" smtClean="0">
              <a:latin typeface="Times New Roman" pitchFamily="18" charset="0"/>
              <a:cs typeface="Times New Roman" pitchFamily="18" charset="0"/>
            </a:rPr>
            <a:t> 3, </a:t>
          </a:r>
          <a:r>
            <a:rPr lang="en-US" sz="1500" i="1" kern="1200" dirty="0" err="1" smtClean="0">
              <a:latin typeface="Times New Roman" pitchFamily="18" charset="0"/>
              <a:cs typeface="Times New Roman" pitchFamily="18" charset="0"/>
            </a:rPr>
            <a:t>tháng</a:t>
          </a:r>
          <a:r>
            <a:rPr lang="en-US" sz="1500" i="1" kern="1200" dirty="0" smtClean="0">
              <a:latin typeface="Times New Roman" pitchFamily="18" charset="0"/>
              <a:cs typeface="Times New Roman" pitchFamily="18" charset="0"/>
            </a:rPr>
            <a:t> 11/2015)</a:t>
          </a:r>
          <a:endParaRPr lang="en-US" sz="1500" kern="1200" baseline="0" dirty="0">
            <a:latin typeface="Times New Roman" pitchFamily="18" charset="0"/>
            <a:cs typeface="Times New Roman" pitchFamily="18" charset="0"/>
          </a:endParaRPr>
        </a:p>
      </dsp:txBody>
      <dsp:txXfrm rot="-5400000">
        <a:off x="1044109" y="47329"/>
        <a:ext cx="5099812" cy="874871"/>
      </dsp:txXfrm>
    </dsp:sp>
    <dsp:sp modelId="{91FE5058-62F6-4FDE-A0ED-426E71BE9E10}">
      <dsp:nvSpPr>
        <dsp:cNvPr id="0" name=""/>
        <dsp:cNvSpPr/>
      </dsp:nvSpPr>
      <dsp:spPr>
        <a:xfrm rot="5400000">
          <a:off x="-223737" y="1630143"/>
          <a:ext cx="1491583" cy="104410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smtClean="0">
              <a:latin typeface="Times New Roman" pitchFamily="18" charset="0"/>
              <a:cs typeface="Times New Roman" pitchFamily="18" charset="0"/>
            </a:rPr>
            <a:t>2</a:t>
          </a:r>
          <a:endParaRPr lang="en-US" sz="3100" kern="1200">
            <a:latin typeface="Times New Roman" pitchFamily="18" charset="0"/>
            <a:cs typeface="Times New Roman" pitchFamily="18" charset="0"/>
          </a:endParaRPr>
        </a:p>
      </dsp:txBody>
      <dsp:txXfrm rot="-5400000">
        <a:off x="1" y="1928459"/>
        <a:ext cx="1044108" cy="447475"/>
      </dsp:txXfrm>
    </dsp:sp>
    <dsp:sp modelId="{0C9D2030-6594-4505-98DC-4E8A25D8AA5B}">
      <dsp:nvSpPr>
        <dsp:cNvPr id="0" name=""/>
        <dsp:cNvSpPr/>
      </dsp:nvSpPr>
      <dsp:spPr>
        <a:xfrm rot="5400000">
          <a:off x="2982356" y="-696494"/>
          <a:ext cx="1270646" cy="514714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n-US" sz="1500" kern="1200" dirty="0" err="1" smtClean="0">
              <a:latin typeface="Times New Roman" pitchFamily="18" charset="0"/>
              <a:cs typeface="Times New Roman" pitchFamily="18" charset="0"/>
            </a:rPr>
            <a:t>Trao</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tặng</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máy</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tính</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cho</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các</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huyện</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cơ</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sở</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Đoàn</a:t>
          </a:r>
          <a:r>
            <a:rPr lang="en-US" sz="1500" kern="1200" dirty="0" smtClean="0">
              <a:latin typeface="Times New Roman" pitchFamily="18" charset="0"/>
              <a:cs typeface="Times New Roman" pitchFamily="18" charset="0"/>
            </a:rPr>
            <a:t> </a:t>
          </a:r>
          <a:r>
            <a:rPr lang="en-US" sz="1500" i="1" kern="1200" dirty="0" smtClean="0">
              <a:latin typeface="Times New Roman" pitchFamily="18" charset="0"/>
              <a:cs typeface="Times New Roman" pitchFamily="18" charset="0"/>
            </a:rPr>
            <a:t>(</a:t>
          </a:r>
          <a:r>
            <a:rPr lang="en-US" sz="1500" i="1" kern="1200" dirty="0" err="1" smtClean="0">
              <a:latin typeface="Times New Roman" pitchFamily="18" charset="0"/>
              <a:cs typeface="Times New Roman" pitchFamily="18" charset="0"/>
            </a:rPr>
            <a:t>tuần</a:t>
          </a:r>
          <a:r>
            <a:rPr lang="en-US" sz="1500" i="1" kern="1200" dirty="0" smtClean="0">
              <a:latin typeface="Times New Roman" pitchFamily="18" charset="0"/>
              <a:cs typeface="Times New Roman" pitchFamily="18" charset="0"/>
            </a:rPr>
            <a:t> 2 </a:t>
          </a:r>
          <a:r>
            <a:rPr lang="en-US" sz="1500" i="1" kern="1200" dirty="0" err="1" smtClean="0">
              <a:latin typeface="Times New Roman" pitchFamily="18" charset="0"/>
              <a:cs typeface="Times New Roman" pitchFamily="18" charset="0"/>
            </a:rPr>
            <a:t>và</a:t>
          </a:r>
          <a:r>
            <a:rPr lang="en-US" sz="1500" i="1" kern="1200" dirty="0" smtClean="0">
              <a:latin typeface="Times New Roman" pitchFamily="18" charset="0"/>
              <a:cs typeface="Times New Roman" pitchFamily="18" charset="0"/>
            </a:rPr>
            <a:t> 3, </a:t>
          </a:r>
          <a:r>
            <a:rPr lang="en-US" sz="1500" i="1" kern="1200" dirty="0" err="1" smtClean="0">
              <a:latin typeface="Times New Roman" pitchFamily="18" charset="0"/>
              <a:cs typeface="Times New Roman" pitchFamily="18" charset="0"/>
            </a:rPr>
            <a:t>tháng</a:t>
          </a:r>
          <a:r>
            <a:rPr lang="en-US" sz="1500" i="1" kern="1200" dirty="0" smtClean="0">
              <a:latin typeface="Times New Roman" pitchFamily="18" charset="0"/>
              <a:cs typeface="Times New Roman" pitchFamily="18" charset="0"/>
            </a:rPr>
            <a:t> 11/2015)</a:t>
          </a:r>
          <a:endParaRPr lang="en-US" sz="1500" b="0" i="0" kern="1200" dirty="0">
            <a:latin typeface="Times New Roman" pitchFamily="18" charset="0"/>
            <a:cs typeface="Times New Roman" pitchFamily="18" charset="0"/>
          </a:endParaRPr>
        </a:p>
      </dsp:txBody>
      <dsp:txXfrm rot="-5400000">
        <a:off x="1044109" y="1303781"/>
        <a:ext cx="5085113" cy="1146590"/>
      </dsp:txXfrm>
    </dsp:sp>
    <dsp:sp modelId="{069011F7-3516-4D52-8732-FEDCB71F5C3B}">
      <dsp:nvSpPr>
        <dsp:cNvPr id="0" name=""/>
        <dsp:cNvSpPr/>
      </dsp:nvSpPr>
      <dsp:spPr>
        <a:xfrm rot="5400000">
          <a:off x="-223737" y="3129334"/>
          <a:ext cx="1491583" cy="104410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smtClean="0">
              <a:latin typeface="Times New Roman" pitchFamily="18" charset="0"/>
              <a:cs typeface="Times New Roman" pitchFamily="18" charset="0"/>
            </a:rPr>
            <a:t>3</a:t>
          </a:r>
          <a:endParaRPr lang="en-US" sz="3100" kern="1200">
            <a:latin typeface="Times New Roman" pitchFamily="18" charset="0"/>
            <a:cs typeface="Times New Roman" pitchFamily="18" charset="0"/>
          </a:endParaRPr>
        </a:p>
      </dsp:txBody>
      <dsp:txXfrm rot="-5400000">
        <a:off x="1" y="3427650"/>
        <a:ext cx="1044108" cy="447475"/>
      </dsp:txXfrm>
    </dsp:sp>
    <dsp:sp modelId="{817BD1AD-03D7-4BB4-9D04-E4B8BA12D5F0}">
      <dsp:nvSpPr>
        <dsp:cNvPr id="0" name=""/>
        <dsp:cNvSpPr/>
      </dsp:nvSpPr>
      <dsp:spPr>
        <a:xfrm rot="5400000">
          <a:off x="3053005" y="816781"/>
          <a:ext cx="1129346" cy="514714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n-US" sz="1500" kern="1200" dirty="0" err="1" smtClean="0">
              <a:latin typeface="Times New Roman" pitchFamily="18" charset="0"/>
              <a:cs typeface="Times New Roman" pitchFamily="18" charset="0"/>
            </a:rPr>
            <a:t>Phát</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động</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cuộc</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thi</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Chinh</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phục</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vũ</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môn</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lần</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thứ</a:t>
          </a:r>
          <a:r>
            <a:rPr lang="en-US" sz="1500" kern="1200" dirty="0" smtClean="0">
              <a:latin typeface="Times New Roman" pitchFamily="18" charset="0"/>
              <a:cs typeface="Times New Roman" pitchFamily="18" charset="0"/>
            </a:rPr>
            <a:t> II </a:t>
          </a:r>
          <a:r>
            <a:rPr lang="en-US" sz="1500" kern="1200" dirty="0" err="1" smtClean="0">
              <a:latin typeface="Times New Roman" pitchFamily="18" charset="0"/>
              <a:cs typeface="Times New Roman" pitchFamily="18" charset="0"/>
            </a:rPr>
            <a:t>năm</a:t>
          </a:r>
          <a:r>
            <a:rPr lang="en-US" sz="1500" kern="1200" dirty="0" smtClean="0">
              <a:latin typeface="Times New Roman" pitchFamily="18" charset="0"/>
              <a:cs typeface="Times New Roman" pitchFamily="18" charset="0"/>
            </a:rPr>
            <a:t> 2015 </a:t>
          </a:r>
          <a:r>
            <a:rPr lang="en-US" sz="1500" i="1" kern="1200" dirty="0" smtClean="0">
              <a:latin typeface="Times New Roman" pitchFamily="18" charset="0"/>
              <a:cs typeface="Times New Roman" pitchFamily="18" charset="0"/>
            </a:rPr>
            <a:t>(</a:t>
          </a:r>
          <a:r>
            <a:rPr lang="en-US" sz="1500" i="1" kern="1200" dirty="0" err="1" smtClean="0">
              <a:latin typeface="Times New Roman" pitchFamily="18" charset="0"/>
              <a:cs typeface="Times New Roman" pitchFamily="18" charset="0"/>
            </a:rPr>
            <a:t>ngày</a:t>
          </a:r>
          <a:r>
            <a:rPr lang="en-US" sz="1500" i="1" kern="1200" dirty="0" smtClean="0">
              <a:latin typeface="Times New Roman" pitchFamily="18" charset="0"/>
              <a:cs typeface="Times New Roman" pitchFamily="18" charset="0"/>
            </a:rPr>
            <a:t> 22/11/2015)</a:t>
          </a:r>
          <a:endParaRPr lang="en-US" sz="1500" i="1" kern="1200" dirty="0">
            <a:latin typeface="Times New Roman" pitchFamily="18" charset="0"/>
            <a:cs typeface="Times New Roman" pitchFamily="18" charset="0"/>
          </a:endParaRPr>
        </a:p>
      </dsp:txBody>
      <dsp:txXfrm rot="-5400000">
        <a:off x="1044108" y="2880808"/>
        <a:ext cx="5092011" cy="1019086"/>
      </dsp:txXfrm>
    </dsp:sp>
    <dsp:sp modelId="{CD7AADE8-49AC-41BB-9250-865801FA2FB4}">
      <dsp:nvSpPr>
        <dsp:cNvPr id="0" name=""/>
        <dsp:cNvSpPr/>
      </dsp:nvSpPr>
      <dsp:spPr>
        <a:xfrm rot="5400000">
          <a:off x="-223737" y="4411347"/>
          <a:ext cx="1491583" cy="104410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smtClean="0">
              <a:latin typeface="Times New Roman" pitchFamily="18" charset="0"/>
              <a:cs typeface="Times New Roman" pitchFamily="18" charset="0"/>
            </a:rPr>
            <a:t>4</a:t>
          </a:r>
          <a:endParaRPr lang="en-US" sz="3100" kern="1200">
            <a:latin typeface="Times New Roman" pitchFamily="18" charset="0"/>
            <a:cs typeface="Times New Roman" pitchFamily="18" charset="0"/>
          </a:endParaRPr>
        </a:p>
      </dsp:txBody>
      <dsp:txXfrm rot="-5400000">
        <a:off x="1" y="4709663"/>
        <a:ext cx="1044108" cy="447475"/>
      </dsp:txXfrm>
    </dsp:sp>
    <dsp:sp modelId="{D1D5889C-C5DE-4C2E-80CE-8FCD8F918617}">
      <dsp:nvSpPr>
        <dsp:cNvPr id="0" name=""/>
        <dsp:cNvSpPr/>
      </dsp:nvSpPr>
      <dsp:spPr>
        <a:xfrm rot="5400000">
          <a:off x="3132914" y="2098815"/>
          <a:ext cx="969529" cy="514714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err="1" smtClean="0">
              <a:latin typeface="Times New Roman" pitchFamily="18" charset="0"/>
              <a:cs typeface="Times New Roman" pitchFamily="18" charset="0"/>
            </a:rPr>
            <a:t>Thăm</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và</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làm</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việc</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với</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Tỉnh</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đoàn</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Champasak</a:t>
          </a:r>
          <a:r>
            <a:rPr lang="en-US" sz="1500" kern="1200" dirty="0" smtClean="0">
              <a:latin typeface="Times New Roman" pitchFamily="18" charset="0"/>
              <a:cs typeface="Times New Roman" pitchFamily="18" charset="0"/>
            </a:rPr>
            <a:t>, </a:t>
          </a:r>
          <a:r>
            <a:rPr lang="en-US" sz="1500" kern="1200" dirty="0" err="1" smtClean="0">
              <a:latin typeface="Times New Roman" pitchFamily="18" charset="0"/>
              <a:cs typeface="Times New Roman" pitchFamily="18" charset="0"/>
            </a:rPr>
            <a:t>Lào</a:t>
          </a:r>
          <a:r>
            <a:rPr lang="en-US" sz="1500" kern="1200" dirty="0" smtClean="0">
              <a:latin typeface="Times New Roman" pitchFamily="18" charset="0"/>
              <a:cs typeface="Times New Roman" pitchFamily="18" charset="0"/>
            </a:rPr>
            <a:t> </a:t>
          </a:r>
          <a:r>
            <a:rPr lang="en-US" sz="1500" i="1" kern="1200" dirty="0" smtClean="0">
              <a:latin typeface="Times New Roman" pitchFamily="18" charset="0"/>
              <a:cs typeface="Times New Roman" pitchFamily="18" charset="0"/>
            </a:rPr>
            <a:t>(</a:t>
          </a:r>
          <a:r>
            <a:rPr lang="en-US" sz="1500" i="1" kern="1200" dirty="0" err="1" smtClean="0">
              <a:latin typeface="Times New Roman" pitchFamily="18" charset="0"/>
              <a:cs typeface="Times New Roman" pitchFamily="18" charset="0"/>
            </a:rPr>
            <a:t>Dự</a:t>
          </a:r>
          <a:r>
            <a:rPr lang="en-US" sz="1500" i="1" kern="1200" dirty="0" smtClean="0">
              <a:latin typeface="Times New Roman" pitchFamily="18" charset="0"/>
              <a:cs typeface="Times New Roman" pitchFamily="18" charset="0"/>
            </a:rPr>
            <a:t> </a:t>
          </a:r>
          <a:r>
            <a:rPr lang="en-US" sz="1500" i="1" kern="1200" dirty="0" err="1" smtClean="0">
              <a:latin typeface="Times New Roman" pitchFamily="18" charset="0"/>
              <a:cs typeface="Times New Roman" pitchFamily="18" charset="0"/>
            </a:rPr>
            <a:t>kiến</a:t>
          </a:r>
          <a:r>
            <a:rPr lang="en-US" sz="1500" i="1" kern="1200" dirty="0" smtClean="0">
              <a:latin typeface="Times New Roman" pitchFamily="18" charset="0"/>
              <a:cs typeface="Times New Roman" pitchFamily="18" charset="0"/>
            </a:rPr>
            <a:t> </a:t>
          </a:r>
          <a:r>
            <a:rPr lang="en-US" sz="1500" i="1" kern="1200" dirty="0" err="1" smtClean="0">
              <a:latin typeface="Times New Roman" pitchFamily="18" charset="0"/>
              <a:cs typeface="Times New Roman" pitchFamily="18" charset="0"/>
            </a:rPr>
            <a:t>cuối</a:t>
          </a:r>
          <a:r>
            <a:rPr lang="en-US" sz="1500" i="1" kern="1200" dirty="0" smtClean="0">
              <a:latin typeface="Times New Roman" pitchFamily="18" charset="0"/>
              <a:cs typeface="Times New Roman" pitchFamily="18" charset="0"/>
            </a:rPr>
            <a:t> </a:t>
          </a:r>
          <a:r>
            <a:rPr lang="en-US" sz="1500" i="1" kern="1200" dirty="0" err="1" smtClean="0">
              <a:latin typeface="Times New Roman" pitchFamily="18" charset="0"/>
              <a:cs typeface="Times New Roman" pitchFamily="18" charset="0"/>
            </a:rPr>
            <a:t>tháng</a:t>
          </a:r>
          <a:r>
            <a:rPr lang="en-US" sz="1500" i="1" kern="1200" dirty="0" smtClean="0">
              <a:latin typeface="Times New Roman" pitchFamily="18" charset="0"/>
              <a:cs typeface="Times New Roman" pitchFamily="18" charset="0"/>
            </a:rPr>
            <a:t> 11/2015)</a:t>
          </a:r>
          <a:endParaRPr lang="en-US" sz="1500" kern="1200" dirty="0">
            <a:latin typeface="Times New Roman" pitchFamily="18" charset="0"/>
            <a:cs typeface="Times New Roman" pitchFamily="18" charset="0"/>
          </a:endParaRPr>
        </a:p>
      </dsp:txBody>
      <dsp:txXfrm rot="-5400000">
        <a:off x="1044109" y="4234950"/>
        <a:ext cx="5099812" cy="8748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53226" cy="497364"/>
          </a:xfrm>
          <a:prstGeom prst="rect">
            <a:avLst/>
          </a:prstGeom>
        </p:spPr>
        <p:txBody>
          <a:bodyPr vert="horz" lIns="91760" tIns="45880" rIns="91760" bIns="45880" rtlCol="0"/>
          <a:lstStyle>
            <a:lvl1pPr algn="l">
              <a:defRPr sz="1200"/>
            </a:lvl1pPr>
          </a:lstStyle>
          <a:p>
            <a:endParaRPr lang="en-US"/>
          </a:p>
        </p:txBody>
      </p:sp>
      <p:sp>
        <p:nvSpPr>
          <p:cNvPr id="3" name="Date Placeholder 2"/>
          <p:cNvSpPr>
            <a:spLocks noGrp="1"/>
          </p:cNvSpPr>
          <p:nvPr>
            <p:ph type="dt" idx="1"/>
          </p:nvPr>
        </p:nvSpPr>
        <p:spPr>
          <a:xfrm>
            <a:off x="3860336" y="0"/>
            <a:ext cx="2953226" cy="497364"/>
          </a:xfrm>
          <a:prstGeom prst="rect">
            <a:avLst/>
          </a:prstGeom>
        </p:spPr>
        <p:txBody>
          <a:bodyPr vert="horz" lIns="91760" tIns="45880" rIns="91760" bIns="45880" rtlCol="0"/>
          <a:lstStyle>
            <a:lvl1pPr algn="r">
              <a:defRPr sz="1200"/>
            </a:lvl1pPr>
          </a:lstStyle>
          <a:p>
            <a:fld id="{BE101E04-CCE1-4F9F-B5B4-04B521966F7F}" type="datetimeFigureOut">
              <a:rPr lang="en-US" smtClean="0"/>
              <a:pPr/>
              <a:t>17/11/2015</a:t>
            </a:fld>
            <a:endParaRPr lang="en-US"/>
          </a:p>
        </p:txBody>
      </p:sp>
      <p:sp>
        <p:nvSpPr>
          <p:cNvPr id="4" name="Slide Image Placeholder 3"/>
          <p:cNvSpPr>
            <a:spLocks noGrp="1" noRot="1" noChangeAspect="1"/>
          </p:cNvSpPr>
          <p:nvPr>
            <p:ph type="sldImg" idx="2"/>
          </p:nvPr>
        </p:nvSpPr>
        <p:spPr>
          <a:xfrm>
            <a:off x="2117725" y="746125"/>
            <a:ext cx="2579688" cy="3727450"/>
          </a:xfrm>
          <a:prstGeom prst="rect">
            <a:avLst/>
          </a:prstGeom>
          <a:noFill/>
          <a:ln w="12700">
            <a:solidFill>
              <a:prstClr val="black"/>
            </a:solidFill>
          </a:ln>
        </p:spPr>
        <p:txBody>
          <a:bodyPr vert="horz" lIns="91760" tIns="45880" rIns="91760" bIns="45880" rtlCol="0" anchor="ctr"/>
          <a:lstStyle/>
          <a:p>
            <a:endParaRPr lang="en-US"/>
          </a:p>
        </p:txBody>
      </p:sp>
      <p:sp>
        <p:nvSpPr>
          <p:cNvPr id="5" name="Notes Placeholder 4"/>
          <p:cNvSpPr>
            <a:spLocks noGrp="1"/>
          </p:cNvSpPr>
          <p:nvPr>
            <p:ph type="body" sz="quarter" idx="3"/>
          </p:nvPr>
        </p:nvSpPr>
        <p:spPr>
          <a:xfrm>
            <a:off x="681515" y="4724957"/>
            <a:ext cx="5452110" cy="4476274"/>
          </a:xfrm>
          <a:prstGeom prst="rect">
            <a:avLst/>
          </a:prstGeom>
        </p:spPr>
        <p:txBody>
          <a:bodyPr vert="horz" lIns="91760" tIns="45880" rIns="91760" bIns="458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448186"/>
            <a:ext cx="2953226" cy="497364"/>
          </a:xfrm>
          <a:prstGeom prst="rect">
            <a:avLst/>
          </a:prstGeom>
        </p:spPr>
        <p:txBody>
          <a:bodyPr vert="horz" lIns="91760" tIns="45880" rIns="91760" bIns="45880" rtlCol="0" anchor="b"/>
          <a:lstStyle>
            <a:lvl1pPr algn="l">
              <a:defRPr sz="1200"/>
            </a:lvl1pPr>
          </a:lstStyle>
          <a:p>
            <a:endParaRPr lang="en-US"/>
          </a:p>
        </p:txBody>
      </p:sp>
      <p:sp>
        <p:nvSpPr>
          <p:cNvPr id="7" name="Slide Number Placeholder 6"/>
          <p:cNvSpPr>
            <a:spLocks noGrp="1"/>
          </p:cNvSpPr>
          <p:nvPr>
            <p:ph type="sldNum" sz="quarter" idx="5"/>
          </p:nvPr>
        </p:nvSpPr>
        <p:spPr>
          <a:xfrm>
            <a:off x="3860336" y="9448186"/>
            <a:ext cx="2953226" cy="497364"/>
          </a:xfrm>
          <a:prstGeom prst="rect">
            <a:avLst/>
          </a:prstGeom>
        </p:spPr>
        <p:txBody>
          <a:bodyPr vert="horz" lIns="91760" tIns="45880" rIns="91760" bIns="45880" rtlCol="0" anchor="b"/>
          <a:lstStyle>
            <a:lvl1pPr algn="r">
              <a:defRPr sz="1200"/>
            </a:lvl1pPr>
          </a:lstStyle>
          <a:p>
            <a:fld id="{A03A8A57-398A-42D5-8238-39181D9685F1}" type="slidenum">
              <a:rPr lang="en-US" smtClean="0"/>
              <a:pPr/>
              <a:t>‹#›</a:t>
            </a:fld>
            <a:endParaRPr lang="en-US"/>
          </a:p>
        </p:txBody>
      </p:sp>
    </p:spTree>
    <p:extLst>
      <p:ext uri="{BB962C8B-B14F-4D97-AF65-F5344CB8AC3E}">
        <p14:creationId xmlns:p14="http://schemas.microsoft.com/office/powerpoint/2010/main" val="3609335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7725" y="746125"/>
            <a:ext cx="2579688" cy="3727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7725" y="746125"/>
            <a:ext cx="2579688" cy="3727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10</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7725" y="746125"/>
            <a:ext cx="2579688" cy="3727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11</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7725" y="746125"/>
            <a:ext cx="2579688" cy="3727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12</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7725" y="746125"/>
            <a:ext cx="2579688" cy="3727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13</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7725" y="746125"/>
            <a:ext cx="2579688" cy="3727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14</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7725" y="746125"/>
            <a:ext cx="2579688" cy="3727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2</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7725" y="746125"/>
            <a:ext cx="2579688" cy="3727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3</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7725" y="746125"/>
            <a:ext cx="2579688" cy="3727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4</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7725" y="746125"/>
            <a:ext cx="2579688" cy="3727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5</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7725" y="746125"/>
            <a:ext cx="2579688" cy="3727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6</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7725" y="746125"/>
            <a:ext cx="2579688" cy="3727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7</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7725" y="746125"/>
            <a:ext cx="2579688" cy="3727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8</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7725" y="746125"/>
            <a:ext cx="2579688" cy="3727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9</a:t>
            </a:fld>
            <a:endParaRPr lang="en-US"/>
          </a:p>
        </p:txBody>
      </p:sp>
    </p:spTree>
    <p:extLst>
      <p:ext uri="{BB962C8B-B14F-4D97-AF65-F5344CB8AC3E}">
        <p14:creationId xmlns:p14="http://schemas.microsoft.com/office/powerpoint/2010/main" val="787095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5"/>
            <a:ext cx="5829300" cy="21233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613402"/>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17/11/2015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07435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17/11/2015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33386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73264"/>
            <a:ext cx="1157288" cy="122082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7" y="573264"/>
            <a:ext cx="3357563" cy="122082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17/11/2015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308812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17/11/2015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0425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4"/>
            <a:ext cx="5829300" cy="196744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4198590"/>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52DF2-3DE2-4231-91D8-843198ED828B}" type="datetimeFigureOut">
              <a:rPr lang="en-US" smtClean="0"/>
              <a:pPr/>
              <a:t>17/11/2015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118275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6" y="3338693"/>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1" y="3338693"/>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F52DF2-3DE2-4231-91D8-843198ED828B}" type="datetimeFigureOut">
              <a:rPr lang="en-US" smtClean="0"/>
              <a:pPr/>
              <a:t>17/11/2015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405699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2" y="2217387"/>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2"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217387"/>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F52DF2-3DE2-4231-91D8-843198ED828B}" type="datetimeFigureOut">
              <a:rPr lang="en-US" smtClean="0"/>
              <a:pPr/>
              <a:t>17/11/2015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97635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52DF2-3DE2-4231-91D8-843198ED828B}" type="datetimeFigureOut">
              <a:rPr lang="en-US" smtClean="0"/>
              <a:pPr/>
              <a:t>17/11/2015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00149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52DF2-3DE2-4231-91D8-843198ED828B}" type="datetimeFigureOut">
              <a:rPr lang="en-US" smtClean="0"/>
              <a:pPr/>
              <a:t>17/11/2015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217604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7"/>
            <a:ext cx="2256235" cy="167851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94410"/>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52DF2-3DE2-4231-91D8-843198ED828B}" type="datetimeFigureOut">
              <a:rPr lang="en-US" smtClean="0"/>
              <a:pPr/>
              <a:t>17/11/2015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833041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52DF2-3DE2-4231-91D8-843198ED828B}" type="datetimeFigureOut">
              <a:rPr lang="en-US" smtClean="0"/>
              <a:pPr/>
              <a:t>17/11/2015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11115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9181399"/>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E8F52DF2-3DE2-4231-91D8-843198ED828B}" type="datetimeFigureOut">
              <a:rPr lang="en-US" smtClean="0"/>
              <a:pPr/>
              <a:t>17/11/2015</a:t>
            </a:fld>
            <a:endParaRPr lang="en-US"/>
          </a:p>
        </p:txBody>
      </p:sp>
      <p:sp>
        <p:nvSpPr>
          <p:cNvPr id="5" name="Footer Placeholder 4"/>
          <p:cNvSpPr>
            <a:spLocks noGrp="1"/>
          </p:cNvSpPr>
          <p:nvPr>
            <p:ph type="ftr" sz="quarter" idx="3"/>
          </p:nvPr>
        </p:nvSpPr>
        <p:spPr>
          <a:xfrm>
            <a:off x="2343150" y="9181399"/>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1" y="9181399"/>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9FE7721A-1E4E-4AC2-938A-A38322CF59D3}" type="slidenum">
              <a:rPr lang="en-US" smtClean="0"/>
              <a:pPr/>
              <a:t>‹#›</a:t>
            </a:fld>
            <a:endParaRPr lang="en-US"/>
          </a:p>
        </p:txBody>
      </p:sp>
    </p:spTree>
    <p:extLst>
      <p:ext uri="{BB962C8B-B14F-4D97-AF65-F5344CB8AC3E}">
        <p14:creationId xmlns:p14="http://schemas.microsoft.com/office/powerpoint/2010/main" val="3225168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3.png"/><Relationship Id="rId7" Type="http://schemas.openxmlformats.org/officeDocument/2006/relationships/diagramData" Target="../diagrams/data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diagramDrawing" Target="../diagrams/drawing1.xml"/><Relationship Id="rId5" Type="http://schemas.openxmlformats.org/officeDocument/2006/relationships/image" Target="../media/image8.jpeg"/><Relationship Id="rId10" Type="http://schemas.openxmlformats.org/officeDocument/2006/relationships/diagramColors" Target="../diagrams/colors1.xml"/><Relationship Id="rId4" Type="http://schemas.openxmlformats.org/officeDocument/2006/relationships/image" Target="../media/image7.jpeg"/><Relationship Id="rId9"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21636" y="6474291"/>
            <a:ext cx="5702964" cy="3400931"/>
          </a:xfrm>
          <a:prstGeom prst="rect">
            <a:avLst/>
          </a:prstGeom>
          <a:noFill/>
          <a:ln>
            <a:noFill/>
          </a:ln>
        </p:spPr>
        <p:txBody>
          <a:bodyPr wrap="square" lIns="0" tIns="0" rIns="0" bIns="731520" rtlCol="0" anchor="t" anchorCtr="0">
            <a:spAutoFit/>
          </a:bodyPr>
          <a:lstStyle/>
          <a:p>
            <a:pPr algn="just" defTabSz="457200">
              <a:spcBef>
                <a:spcPts val="600"/>
              </a:spcBef>
            </a:pPr>
            <a:r>
              <a:rPr lang="en-US" sz="1400" i="1">
                <a:latin typeface="Times New Roman" pitchFamily="18" charset="0"/>
                <a:ea typeface="Times" pitchFamily="34" charset="0"/>
                <a:cs typeface="Times New Roman" pitchFamily="18" charset="0"/>
              </a:rPr>
              <a:t> </a:t>
            </a:r>
            <a:r>
              <a:rPr lang="en-US" sz="1400" i="1" smtClean="0">
                <a:latin typeface="Times New Roman" pitchFamily="18" charset="0"/>
                <a:ea typeface="Times" pitchFamily="34" charset="0"/>
                <a:cs typeface="Times New Roman" pitchFamily="18" charset="0"/>
              </a:rPr>
              <a:t>	</a:t>
            </a:r>
            <a:r>
              <a:rPr lang="en-US" sz="1400" b="1" smtClean="0">
                <a:latin typeface="Times New Roman" pitchFamily="18" charset="0"/>
                <a:cs typeface="Times New Roman" pitchFamily="18" charset="0"/>
              </a:rPr>
              <a:t>Sinh thời Bác Hồ rất quan tâm đến công tác giáo dục thế hệ trẻ nói chung, công tác dạy học nói riêng. Người đã dạy rằng: </a:t>
            </a:r>
            <a:r>
              <a:rPr lang="en-US" sz="1400" b="1" i="1" smtClean="0">
                <a:latin typeface="Times New Roman" pitchFamily="18" charset="0"/>
                <a:cs typeface="Times New Roman" pitchFamily="18" charset="0"/>
              </a:rPr>
              <a:t>một dân tộc dốt là một dân tộc yếu, muốn xây dựng chủ nghĩa xã hội trước hết cần có con người xã hội chủ nghĩa</a:t>
            </a:r>
            <a:r>
              <a:rPr lang="en-US" sz="1400" b="1" smtClean="0">
                <a:latin typeface="Times New Roman" pitchFamily="18" charset="0"/>
                <a:cs typeface="Times New Roman" pitchFamily="18" charset="0"/>
              </a:rPr>
              <a:t>.</a:t>
            </a:r>
            <a:endParaRPr lang="en-US" sz="1400" smtClean="0">
              <a:latin typeface="Times New Roman" pitchFamily="18" charset="0"/>
              <a:cs typeface="Times New Roman" pitchFamily="18" charset="0"/>
            </a:endParaRPr>
          </a:p>
          <a:p>
            <a:pPr algn="just" defTabSz="457200">
              <a:spcBef>
                <a:spcPts val="600"/>
              </a:spcBef>
            </a:pPr>
            <a:r>
              <a:rPr lang="en-US" sz="1400">
                <a:latin typeface="Times New Roman" pitchFamily="18" charset="0"/>
                <a:ea typeface="Times" pitchFamily="34" charset="0"/>
                <a:cs typeface="Times New Roman" pitchFamily="18" charset="0"/>
              </a:rPr>
              <a:t>	 </a:t>
            </a:r>
            <a:r>
              <a:rPr lang="en-US" sz="1400" smtClean="0">
                <a:latin typeface="Times New Roman" pitchFamily="18" charset="0"/>
                <a:ea typeface="Times" pitchFamily="34" charset="0"/>
                <a:cs typeface="Times New Roman" pitchFamily="18" charset="0"/>
              </a:rPr>
              <a:t>Con </a:t>
            </a:r>
            <a:r>
              <a:rPr lang="en-US" sz="1400" err="1" smtClean="0">
                <a:latin typeface="Times New Roman" pitchFamily="18" charset="0"/>
                <a:ea typeface="Times" pitchFamily="34" charset="0"/>
                <a:cs typeface="Times New Roman" pitchFamily="18" charset="0"/>
              </a:rPr>
              <a:t>người mà Bác mong muốn đào tạo không chỉ có lòng yêu nước, tinh thần đấu tranh anh dũng, có lí tưởng cách mạng, phẩm chất, đạo đức mà còn phải có tri thức khoa học, kĩ năng lao động sản xuất… Có như vậy thì dân tộc ta mới có sức mạnh tinh thần và thể chất để vượt bao khó khăn, gian khổ trong chinh phục thiên nhiên, chiến thắng giặc ngoại xâm, đảm bảo một cuộc sống hạnh phúc, văn minh, tiến bộ, thích ứng về với thời đại, xã hội mới. Qua những bài nói, bài viết của Người về giáo dục - đào tạo và dạy học, có thể rút ra một số nội dung cơ bản </a:t>
            </a:r>
            <a:r>
              <a:rPr lang="en-US" sz="1400" smtClean="0">
                <a:latin typeface="Times New Roman" pitchFamily="18" charset="0"/>
                <a:ea typeface="Times" pitchFamily="34" charset="0"/>
                <a:cs typeface="Times New Roman" pitchFamily="18" charset="0"/>
              </a:rPr>
              <a:t>sau:</a:t>
            </a:r>
            <a:endParaRPr lang="en-US" sz="1400">
              <a:latin typeface="Times New Roman" pitchFamily="18" charset="0"/>
              <a:ea typeface="Times" pitchFamily="34" charset="0"/>
              <a:cs typeface="Times New Roman" pitchFamily="18" charset="0"/>
            </a:endParaRPr>
          </a:p>
        </p:txBody>
      </p:sp>
      <p:grpSp>
        <p:nvGrpSpPr>
          <p:cNvPr id="14" name="Group 13"/>
          <p:cNvGrpSpPr/>
          <p:nvPr/>
        </p:nvGrpSpPr>
        <p:grpSpPr>
          <a:xfrm>
            <a:off x="0" y="1"/>
            <a:ext cx="6858000" cy="2514599"/>
            <a:chOff x="0" y="1"/>
            <a:chExt cx="6858000" cy="2514599"/>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6858000" cy="2133600"/>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69201"/>
              <a:ext cx="1447800" cy="1595200"/>
            </a:xfrm>
            <a:prstGeom prst="rect">
              <a:avLst/>
            </a:prstGeom>
            <a:effectLst>
              <a:outerShdw blurRad="63500" sx="102000" sy="102000" algn="ctr" rotWithShape="0">
                <a:prstClr val="black">
                  <a:alpha val="40000"/>
                </a:prstClr>
              </a:outerShdw>
            </a:effectLst>
          </p:spPr>
        </p:pic>
        <p:sp>
          <p:nvSpPr>
            <p:cNvPr id="6" name="TextBox 5"/>
            <p:cNvSpPr txBox="1"/>
            <p:nvPr/>
          </p:nvSpPr>
          <p:spPr>
            <a:xfrm>
              <a:off x="1752600" y="685800"/>
              <a:ext cx="5105400" cy="1123384"/>
            </a:xfrm>
            <a:prstGeom prst="rect">
              <a:avLst/>
            </a:prstGeom>
            <a:noFill/>
            <a:ln w="19050">
              <a:noFill/>
            </a:ln>
          </p:spPr>
          <p:txBody>
            <a:bodyPr wrap="square" rtlCol="0">
              <a:spAutoFit/>
            </a:bodyPr>
            <a:lstStyle/>
            <a:p>
              <a:r>
                <a:rPr lang="en-US" sz="3200" b="1" i="1" err="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Tài</a:t>
              </a:r>
              <a:r>
                <a:rPr lang="en-US" sz="3200" b="1" i="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i="1" err="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liệu</a:t>
              </a:r>
              <a:endParaRPr lang="en-US" sz="3200" b="1" i="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endParaRPr>
            </a:p>
            <a:p>
              <a:r>
                <a:rPr lang="en-US" sz="3300" b="1" smtClean="0">
                  <a:ln w="12700">
                    <a:solidFill>
                      <a:schemeClr val="bg1"/>
                    </a:solidFill>
                  </a:ln>
                  <a:solidFill>
                    <a:schemeClr val="bg1"/>
                  </a:solidFill>
                  <a:effectLst>
                    <a:glow rad="101600">
                      <a:srgbClr val="0070C0">
                        <a:alpha val="60000"/>
                      </a:srgbClr>
                    </a:glow>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SINH HOẠT CHI ĐOÀN</a:t>
              </a:r>
            </a:p>
          </p:txBody>
        </p:sp>
        <p:sp>
          <p:nvSpPr>
            <p:cNvPr id="7" name="Rectangle 6"/>
            <p:cNvSpPr/>
            <p:nvPr/>
          </p:nvSpPr>
          <p:spPr>
            <a:xfrm>
              <a:off x="0" y="2133603"/>
              <a:ext cx="6858000" cy="228599"/>
            </a:xfrm>
            <a:prstGeom prst="rect">
              <a:avLst/>
            </a:prstGeom>
            <a:solidFill>
              <a:srgbClr val="0070C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smtClean="0">
                  <a:solidFill>
                    <a:schemeClr val="bg1"/>
                  </a:solidFill>
                  <a:latin typeface="Times New Roman" panose="02020603050405020304" pitchFamily="18" charset="0"/>
                  <a:cs typeface="Times New Roman" panose="02020603050405020304" pitchFamily="18" charset="0"/>
                </a:rPr>
                <a:t>ĐOÀN THANH NIÊN CỘNG SẢN HỒ CHÍ MINH</a:t>
              </a:r>
              <a:endParaRPr lang="en-US" sz="1500">
                <a:solidFill>
                  <a:schemeClr val="bg1"/>
                </a:solidFill>
                <a:latin typeface="Times New Roman" panose="02020603050405020304" pitchFamily="18" charset="0"/>
                <a:cs typeface="Times New Roman" panose="02020603050405020304" pitchFamily="18" charset="0"/>
              </a:endParaRPr>
            </a:p>
          </p:txBody>
        </p:sp>
        <p:sp>
          <p:nvSpPr>
            <p:cNvPr id="8" name="Oval 7"/>
            <p:cNvSpPr/>
            <p:nvPr/>
          </p:nvSpPr>
          <p:spPr>
            <a:xfrm>
              <a:off x="6019800" y="1981200"/>
              <a:ext cx="533400" cy="533400"/>
            </a:xfrm>
            <a:prstGeom prst="ellipse">
              <a:avLst/>
            </a:prstGeom>
            <a:solidFill>
              <a:srgbClr val="0070C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grpSp>
      <p:sp>
        <p:nvSpPr>
          <p:cNvPr id="9" name="TextBox 8"/>
          <p:cNvSpPr txBox="1"/>
          <p:nvPr/>
        </p:nvSpPr>
        <p:spPr>
          <a:xfrm>
            <a:off x="5943600" y="2102727"/>
            <a:ext cx="685800" cy="338554"/>
          </a:xfrm>
          <a:prstGeom prst="rect">
            <a:avLst/>
          </a:prstGeom>
          <a:noFill/>
        </p:spPr>
        <p:txBody>
          <a:bodyPr wrap="square" rtlCol="0">
            <a:spAutoFit/>
          </a:bodyPr>
          <a:lstStyle/>
          <a:p>
            <a:pPr algn="ctr"/>
            <a:r>
              <a:rPr lang="en-US" sz="800" b="1" smtClean="0">
                <a:solidFill>
                  <a:schemeClr val="bg1"/>
                </a:solidFill>
              </a:rPr>
              <a:t>THÁNG 11</a:t>
            </a:r>
          </a:p>
          <a:p>
            <a:pPr algn="ctr"/>
            <a:r>
              <a:rPr lang="en-US" sz="800" b="1" smtClean="0">
                <a:solidFill>
                  <a:schemeClr val="bg1"/>
                </a:solidFill>
              </a:rPr>
              <a:t>2015</a:t>
            </a:r>
            <a:endParaRPr lang="en-US" sz="800" b="1">
              <a:solidFill>
                <a:schemeClr val="bg1"/>
              </a:solidFill>
            </a:endParaRPr>
          </a:p>
        </p:txBody>
      </p:sp>
      <p:cxnSp>
        <p:nvCxnSpPr>
          <p:cNvPr id="11" name="Straight Connector 10"/>
          <p:cNvCxnSpPr/>
          <p:nvPr/>
        </p:nvCxnSpPr>
        <p:spPr>
          <a:xfrm>
            <a:off x="6096000" y="2272004"/>
            <a:ext cx="381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71475" y="3053357"/>
            <a:ext cx="1785678" cy="551260"/>
            <a:chOff x="371475" y="3053357"/>
            <a:chExt cx="1785678" cy="551260"/>
          </a:xfrm>
        </p:grpSpPr>
        <p:sp>
          <p:nvSpPr>
            <p:cNvPr id="22" name="Rounded Rectangle 21"/>
            <p:cNvSpPr/>
            <p:nvPr/>
          </p:nvSpPr>
          <p:spPr>
            <a:xfrm>
              <a:off x="752475" y="31283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Truyền</a:t>
              </a:r>
              <a:r>
                <a:rPr lang="en-US" sz="130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30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thống</a:t>
              </a:r>
              <a:endParaRPr lang="en-US" sz="130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3053357"/>
              <a:ext cx="500322" cy="551260"/>
            </a:xfrm>
            <a:prstGeom prst="rect">
              <a:avLst/>
            </a:prstGeom>
          </p:spPr>
        </p:pic>
      </p:grpSp>
      <p:grpSp>
        <p:nvGrpSpPr>
          <p:cNvPr id="12" name="Group 11"/>
          <p:cNvGrpSpPr/>
          <p:nvPr/>
        </p:nvGrpSpPr>
        <p:grpSpPr>
          <a:xfrm>
            <a:off x="371475" y="3586757"/>
            <a:ext cx="1785678" cy="1084660"/>
            <a:chOff x="371475" y="3586757"/>
            <a:chExt cx="1785678" cy="1084660"/>
          </a:xfrm>
        </p:grpSpPr>
        <p:sp>
          <p:nvSpPr>
            <p:cNvPr id="23" name="Rounded Rectangle 22"/>
            <p:cNvSpPr/>
            <p:nvPr/>
          </p:nvSpPr>
          <p:spPr>
            <a:xfrm>
              <a:off x="752475" y="36617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Tư</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tưởng</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3586757"/>
              <a:ext cx="500322" cy="551260"/>
            </a:xfrm>
            <a:prstGeom prst="rect">
              <a:avLst/>
            </a:prstGeom>
          </p:spPr>
        </p:pic>
        <p:grpSp>
          <p:nvGrpSpPr>
            <p:cNvPr id="10" name="Group 9"/>
            <p:cNvGrpSpPr/>
            <p:nvPr/>
          </p:nvGrpSpPr>
          <p:grpSpPr>
            <a:xfrm>
              <a:off x="371475" y="4120157"/>
              <a:ext cx="1785678" cy="551260"/>
              <a:chOff x="371475" y="4120157"/>
              <a:chExt cx="1785678" cy="551260"/>
            </a:xfrm>
          </p:grpSpPr>
          <p:sp>
            <p:nvSpPr>
              <p:cNvPr id="24" name="Rounded Rectangle 23"/>
              <p:cNvSpPr/>
              <p:nvPr/>
            </p:nvSpPr>
            <p:spPr>
              <a:xfrm>
                <a:off x="752475" y="41951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Thông</a:t>
                </a:r>
                <a:r>
                  <a:rPr lang="en-US" sz="1300">
                    <a:solidFill>
                      <a:schemeClr val="bg1"/>
                    </a:solidFill>
                    <a:latin typeface="Times New Roman" panose="02020603050405020304" pitchFamily="18" charset="0"/>
                    <a:cs typeface="Times New Roman" panose="02020603050405020304" pitchFamily="18" charset="0"/>
                  </a:rPr>
                  <a:t> </a:t>
                </a:r>
                <a:r>
                  <a:rPr lang="en-US" sz="1300" smtClean="0">
                    <a:solidFill>
                      <a:schemeClr val="bg1"/>
                    </a:solidFill>
                    <a:latin typeface="Times New Roman" panose="02020603050405020304" pitchFamily="18" charset="0"/>
                    <a:cs typeface="Times New Roman" panose="02020603050405020304" pitchFamily="18" charset="0"/>
                  </a:rPr>
                  <a:t>tin </a:t>
                </a:r>
                <a:r>
                  <a:rPr lang="en-US" sz="1300" err="1" smtClean="0">
                    <a:solidFill>
                      <a:schemeClr val="bg1"/>
                    </a:solidFill>
                    <a:latin typeface="Times New Roman" panose="02020603050405020304" pitchFamily="18" charset="0"/>
                    <a:cs typeface="Times New Roman" panose="02020603050405020304" pitchFamily="18" charset="0"/>
                  </a:rPr>
                  <a:t>thời</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sự</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4120157"/>
                <a:ext cx="500322" cy="551260"/>
              </a:xfrm>
              <a:prstGeom prst="rect">
                <a:avLst/>
              </a:prstGeom>
            </p:spPr>
          </p:pic>
        </p:grpSp>
      </p:grpSp>
      <p:grpSp>
        <p:nvGrpSpPr>
          <p:cNvPr id="3" name="Group 2"/>
          <p:cNvGrpSpPr/>
          <p:nvPr/>
        </p:nvGrpSpPr>
        <p:grpSpPr>
          <a:xfrm>
            <a:off x="371475" y="4653557"/>
            <a:ext cx="1785678" cy="551260"/>
            <a:chOff x="371475" y="4653557"/>
            <a:chExt cx="1785678" cy="551260"/>
          </a:xfrm>
        </p:grpSpPr>
        <p:sp>
          <p:nvSpPr>
            <p:cNvPr id="25" name="Rounded Rectangle 24"/>
            <p:cNvSpPr/>
            <p:nvPr/>
          </p:nvSpPr>
          <p:spPr>
            <a:xfrm>
              <a:off x="752475" y="47285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Góc</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nhìn</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trẻ</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4653557"/>
              <a:ext cx="500322" cy="551260"/>
            </a:xfrm>
            <a:prstGeom prst="rect">
              <a:avLst/>
            </a:prstGeom>
          </p:spPr>
        </p:pic>
      </p:grpSp>
      <p:grpSp>
        <p:nvGrpSpPr>
          <p:cNvPr id="2" name="Group 1"/>
          <p:cNvGrpSpPr/>
          <p:nvPr/>
        </p:nvGrpSpPr>
        <p:grpSpPr>
          <a:xfrm>
            <a:off x="371475" y="5204817"/>
            <a:ext cx="1785678" cy="551260"/>
            <a:chOff x="371475" y="5204817"/>
            <a:chExt cx="1785678" cy="551260"/>
          </a:xfrm>
        </p:grpSpPr>
        <p:sp>
          <p:nvSpPr>
            <p:cNvPr id="26" name="Rounded Rectangle 25"/>
            <p:cNvSpPr/>
            <p:nvPr/>
          </p:nvSpPr>
          <p:spPr>
            <a:xfrm>
              <a:off x="752475" y="52619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Sắc</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màu</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cơ</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sở</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5204817"/>
              <a:ext cx="500322" cy="551260"/>
            </a:xfrm>
            <a:prstGeom prst="rect">
              <a:avLst/>
            </a:prstGeom>
          </p:spPr>
        </p:pic>
      </p:grpSp>
      <p:sp>
        <p:nvSpPr>
          <p:cNvPr id="34" name="TextBox 33"/>
          <p:cNvSpPr txBox="1"/>
          <p:nvPr/>
        </p:nvSpPr>
        <p:spPr>
          <a:xfrm>
            <a:off x="347922" y="2667002"/>
            <a:ext cx="1785678" cy="307777"/>
          </a:xfrm>
          <a:prstGeom prst="rect">
            <a:avLst/>
          </a:prstGeom>
          <a:noFill/>
        </p:spPr>
        <p:txBody>
          <a:bodyPr wrap="square" rtlCol="0">
            <a:spAutoFit/>
          </a:bodyPr>
          <a:lstStyle/>
          <a:p>
            <a:r>
              <a:rPr lang="en-US" sz="1400" b="1" smtClean="0">
                <a:solidFill>
                  <a:srgbClr val="0070C0"/>
                </a:solidFill>
                <a:latin typeface="Times New Roman" panose="02020603050405020304" pitchFamily="18" charset="0"/>
                <a:cs typeface="Times New Roman" panose="02020603050405020304" pitchFamily="18" charset="0"/>
              </a:rPr>
              <a:t>NỘI DUNG CHÍNH</a:t>
            </a:r>
            <a:endParaRPr lang="en-US" sz="1400" b="1">
              <a:solidFill>
                <a:srgbClr val="0070C0"/>
              </a:solidFill>
              <a:latin typeface="Times New Roman" panose="02020603050405020304" pitchFamily="18" charset="0"/>
              <a:cs typeface="Times New Roman" panose="02020603050405020304"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3998"/>
            <a:chOff x="1752600" y="9220200"/>
            <a:chExt cx="4857750" cy="553998"/>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53998"/>
            </a:xfrm>
            <a:prstGeom prst="rect">
              <a:avLst/>
            </a:prstGeom>
            <a:noFill/>
          </p:spPr>
          <p:txBody>
            <a:bodyPr wrap="square" rtlCol="0">
              <a:spAutoFit/>
            </a:bodyPr>
            <a:lstStyle/>
            <a:p>
              <a:pPr algn="ctr"/>
              <a:r>
                <a:rPr lang="en-US" sz="1400" b="1" smtClean="0"/>
                <a:t>1</a:t>
              </a:r>
              <a:r>
                <a:rPr lang="en-US" sz="800" b="1" smtClean="0"/>
                <a:t> </a:t>
              </a:r>
            </a:p>
            <a:p>
              <a:pPr algn="ctr"/>
              <a:r>
                <a:rPr lang="en-US" sz="800" b="1" smtClean="0"/>
                <a:t>THÁNG 11 </a:t>
              </a:r>
            </a:p>
            <a:p>
              <a:pPr algn="ctr"/>
              <a:r>
                <a:rPr lang="en-US" sz="800" b="1" smtClean="0"/>
                <a:t>2015</a:t>
              </a:r>
              <a:endParaRPr lang="en-US" sz="800" b="1"/>
            </a:p>
          </p:txBody>
        </p:sp>
      </p:grpSp>
      <p:sp>
        <p:nvSpPr>
          <p:cNvPr id="17" name="TextBox 16"/>
          <p:cNvSpPr txBox="1"/>
          <p:nvPr/>
        </p:nvSpPr>
        <p:spPr>
          <a:xfrm>
            <a:off x="2286000" y="2635252"/>
            <a:ext cx="4038600" cy="4385816"/>
          </a:xfrm>
          <a:prstGeom prst="rect">
            <a:avLst/>
          </a:prstGeom>
          <a:noFill/>
          <a:ln>
            <a:noFill/>
          </a:ln>
        </p:spPr>
        <p:txBody>
          <a:bodyPr wrap="square" lIns="0" tIns="0" rIns="0" bIns="731520" rtlCol="0" anchor="t" anchorCtr="0">
            <a:spAutoFit/>
          </a:bodyPr>
          <a:lstStyle/>
          <a:p>
            <a:pPr algn="ctr"/>
            <a:r>
              <a:rPr lang="en-US" b="1" smtClean="0">
                <a:latin typeface="Times New Roman" pitchFamily="18" charset="0"/>
                <a:cs typeface="Times New Roman" pitchFamily="18" charset="0"/>
              </a:rPr>
              <a:t>Bác Hồ với công tác giáo dục - đào tạo </a:t>
            </a:r>
          </a:p>
          <a:p>
            <a:pPr algn="ctr"/>
            <a:endParaRPr lang="en-US" sz="1200" b="1" smtClean="0">
              <a:latin typeface="Times New Roman" pitchFamily="18" charset="0"/>
              <a:cs typeface="Times New Roman" pitchFamily="18" charset="0"/>
            </a:endParaRPr>
          </a:p>
          <a:p>
            <a:pPr algn="r"/>
            <a:r>
              <a:rPr lang="en-US" sz="1300" b="1" i="1">
                <a:latin typeface="Times New Roman" pitchFamily="18" charset="0"/>
                <a:cs typeface="Times New Roman" pitchFamily="18" charset="0"/>
              </a:rPr>
              <a:t> </a:t>
            </a:r>
            <a:r>
              <a:rPr lang="en-US" sz="1300" b="1" i="1" smtClean="0">
                <a:latin typeface="Times New Roman" pitchFamily="18" charset="0"/>
                <a:cs typeface="Times New Roman" pitchFamily="18" charset="0"/>
              </a:rPr>
              <a:t>  </a:t>
            </a:r>
            <a:r>
              <a:rPr lang="en-US" sz="1400" i="1" smtClean="0">
                <a:latin typeface="Times New Roman" pitchFamily="18" charset="0"/>
                <a:cs typeface="Times New Roman" pitchFamily="18" charset="0"/>
              </a:rPr>
              <a:t>(Trương Thị Nguyệt, Tạp chí xây dựng Đảng)</a:t>
            </a:r>
          </a:p>
          <a:p>
            <a:pPr algn="just"/>
            <a:endParaRPr lang="en-US" sz="1400" i="1">
              <a:latin typeface="Times New Roman" pitchFamily="18" charset="0"/>
              <a:cs typeface="Times New Roman" pitchFamily="18" charset="0"/>
            </a:endParaRPr>
          </a:p>
          <a:p>
            <a:pPr algn="just"/>
            <a:endParaRPr lang="en-US" sz="1400" i="1" smtClean="0">
              <a:latin typeface="Times New Roman" pitchFamily="18" charset="0"/>
              <a:cs typeface="Times New Roman" pitchFamily="18" charset="0"/>
            </a:endParaRPr>
          </a:p>
          <a:p>
            <a:pPr algn="just"/>
            <a:endParaRPr lang="en-US" sz="1400" i="1">
              <a:latin typeface="Times New Roman" pitchFamily="18" charset="0"/>
              <a:cs typeface="Times New Roman" pitchFamily="18" charset="0"/>
            </a:endParaRPr>
          </a:p>
          <a:p>
            <a:pPr algn="just"/>
            <a:endParaRPr lang="en-US" sz="1400" i="1" smtClean="0">
              <a:latin typeface="Times New Roman" pitchFamily="18" charset="0"/>
              <a:cs typeface="Times New Roman" pitchFamily="18" charset="0"/>
            </a:endParaRPr>
          </a:p>
          <a:p>
            <a:pPr algn="just"/>
            <a:endParaRPr lang="en-US" sz="1400" i="1">
              <a:latin typeface="Times New Roman" pitchFamily="18" charset="0"/>
              <a:cs typeface="Times New Roman" pitchFamily="18" charset="0"/>
            </a:endParaRPr>
          </a:p>
          <a:p>
            <a:pPr algn="just"/>
            <a:endParaRPr lang="en-US" sz="1400" i="1" smtClean="0">
              <a:latin typeface="Times New Roman" pitchFamily="18" charset="0"/>
              <a:cs typeface="Times New Roman" pitchFamily="18" charset="0"/>
            </a:endParaRPr>
          </a:p>
          <a:p>
            <a:pPr algn="just"/>
            <a:endParaRPr lang="en-US" sz="1400" i="1">
              <a:latin typeface="Times New Roman" pitchFamily="18" charset="0"/>
              <a:cs typeface="Times New Roman" pitchFamily="18" charset="0"/>
            </a:endParaRPr>
          </a:p>
          <a:p>
            <a:pPr algn="just"/>
            <a:endParaRPr lang="en-US" sz="1400" i="1" smtClean="0">
              <a:latin typeface="Times New Roman" pitchFamily="18" charset="0"/>
              <a:cs typeface="Times New Roman" pitchFamily="18" charset="0"/>
            </a:endParaRPr>
          </a:p>
          <a:p>
            <a:pPr algn="just"/>
            <a:endParaRPr lang="en-US" sz="1400" i="1">
              <a:latin typeface="Times New Roman" pitchFamily="18" charset="0"/>
              <a:cs typeface="Times New Roman" pitchFamily="18" charset="0"/>
            </a:endParaRPr>
          </a:p>
          <a:p>
            <a:pPr algn="just"/>
            <a:endParaRPr lang="en-US" sz="1400" i="1" smtClean="0">
              <a:latin typeface="Times New Roman" pitchFamily="18" charset="0"/>
              <a:cs typeface="Times New Roman" pitchFamily="18" charset="0"/>
            </a:endParaRPr>
          </a:p>
          <a:p>
            <a:pPr algn="just"/>
            <a:endParaRPr lang="en-US" sz="1400" i="1">
              <a:latin typeface="Times New Roman" pitchFamily="18" charset="0"/>
              <a:cs typeface="Times New Roman" pitchFamily="18" charset="0"/>
            </a:endParaRPr>
          </a:p>
          <a:p>
            <a:pPr algn="just"/>
            <a:endParaRPr lang="en-US" sz="1400" i="1" smtClean="0">
              <a:latin typeface="Times New Roman" pitchFamily="18" charset="0"/>
              <a:cs typeface="Times New Roman" pitchFamily="18" charset="0"/>
            </a:endParaRPr>
          </a:p>
          <a:p>
            <a:pPr algn="just"/>
            <a:r>
              <a:rPr lang="en-US" sz="1200" i="1" smtClean="0">
                <a:latin typeface="+mj-lt"/>
              </a:rPr>
              <a:t>          </a:t>
            </a:r>
          </a:p>
          <a:p>
            <a:pPr algn="ctr"/>
            <a:endParaRPr lang="en-US" sz="100" i="1" smtClean="0">
              <a:latin typeface="+mj-lt"/>
            </a:endParaRPr>
          </a:p>
          <a:p>
            <a:pPr algn="ctr"/>
            <a:r>
              <a:rPr lang="en-US" sz="1200" i="1" smtClean="0">
                <a:latin typeface="+mj-lt"/>
              </a:rPr>
              <a:t> </a:t>
            </a:r>
            <a:endParaRPr lang="en-US" sz="1200" i="1" smtClean="0">
              <a:latin typeface="+mj-lt"/>
              <a:cs typeface="Times New Roman" pitchFamily="18" charset="0"/>
            </a:endParaRPr>
          </a:p>
        </p:txBody>
      </p:sp>
      <p:pic>
        <p:nvPicPr>
          <p:cNvPr id="1026" name="Picture 2" descr="E:\Tam t9.2015\T11\Story.axd"/>
          <p:cNvPicPr>
            <a:picLocks noChangeAspect="1" noChangeArrowheads="1"/>
          </p:cNvPicPr>
          <p:nvPr/>
        </p:nvPicPr>
        <p:blipFill>
          <a:blip r:embed="rId6" cstate="print"/>
          <a:srcRect/>
          <a:stretch>
            <a:fillRect/>
          </a:stretch>
        </p:blipFill>
        <p:spPr bwMode="auto">
          <a:xfrm>
            <a:off x="2660073" y="3429000"/>
            <a:ext cx="3588327" cy="2819400"/>
          </a:xfrm>
          <a:prstGeom prst="rect">
            <a:avLst/>
          </a:prstGeom>
          <a:noFill/>
        </p:spPr>
      </p:pic>
    </p:spTree>
    <p:extLst>
      <p:ext uri="{BB962C8B-B14F-4D97-AF65-F5344CB8AC3E}">
        <p14:creationId xmlns:p14="http://schemas.microsoft.com/office/powerpoint/2010/main" val="4194430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1066800"/>
            <a:ext cx="5829300" cy="9171742"/>
          </a:xfrm>
          <a:prstGeom prst="rect">
            <a:avLst/>
          </a:prstGeom>
          <a:noFill/>
          <a:ln>
            <a:noFill/>
          </a:ln>
        </p:spPr>
        <p:txBody>
          <a:bodyPr wrap="square" lIns="0" tIns="0" rIns="0" bIns="914400" rtlCol="0" anchor="t" anchorCtr="0">
            <a:spAutoFit/>
          </a:bodyPr>
          <a:lstStyle/>
          <a:p>
            <a:pPr algn="ctr"/>
            <a:r>
              <a:rPr lang="en-US" sz="1700" b="1" dirty="0" err="1" smtClean="0">
                <a:latin typeface="Times" pitchFamily="18" charset="0"/>
                <a:cs typeface="Times" pitchFamily="18" charset="0"/>
              </a:rPr>
              <a:t>Tuổi</a:t>
            </a:r>
            <a:r>
              <a:rPr lang="en-US" sz="1700" b="1" dirty="0" smtClean="0">
                <a:latin typeface="Times" pitchFamily="18" charset="0"/>
                <a:cs typeface="Times" pitchFamily="18" charset="0"/>
              </a:rPr>
              <a:t> </a:t>
            </a:r>
            <a:r>
              <a:rPr lang="en-US" sz="1700" b="1" dirty="0" err="1" smtClean="0">
                <a:latin typeface="Times" pitchFamily="18" charset="0"/>
                <a:cs typeface="Times" pitchFamily="18" charset="0"/>
              </a:rPr>
              <a:t>trẻ</a:t>
            </a:r>
            <a:r>
              <a:rPr lang="en-US" sz="1700" b="1" dirty="0" smtClean="0">
                <a:latin typeface="Times" pitchFamily="18" charset="0"/>
                <a:cs typeface="Times" pitchFamily="18" charset="0"/>
              </a:rPr>
              <a:t> </a:t>
            </a:r>
            <a:r>
              <a:rPr lang="en-US" sz="1700" b="1" dirty="0" err="1" smtClean="0">
                <a:latin typeface="Times" pitchFamily="18" charset="0"/>
                <a:cs typeface="Times" pitchFamily="18" charset="0"/>
              </a:rPr>
              <a:t>cả</a:t>
            </a:r>
            <a:r>
              <a:rPr lang="en-US" sz="1700" b="1" dirty="0" smtClean="0">
                <a:latin typeface="Times" pitchFamily="18" charset="0"/>
                <a:cs typeface="Times" pitchFamily="18" charset="0"/>
              </a:rPr>
              <a:t> </a:t>
            </a:r>
            <a:r>
              <a:rPr lang="en-US" sz="1700" b="1" dirty="0" err="1" smtClean="0">
                <a:latin typeface="Times" pitchFamily="18" charset="0"/>
                <a:cs typeface="Times" pitchFamily="18" charset="0"/>
              </a:rPr>
              <a:t>nước</a:t>
            </a:r>
            <a:r>
              <a:rPr lang="en-US" sz="1700" b="1" dirty="0" smtClean="0">
                <a:latin typeface="Times" pitchFamily="18" charset="0"/>
                <a:cs typeface="Times" pitchFamily="18" charset="0"/>
              </a:rPr>
              <a:t> </a:t>
            </a:r>
            <a:r>
              <a:rPr lang="en-US" sz="1700" b="1" dirty="0" err="1" smtClean="0">
                <a:latin typeface="Times" pitchFamily="18" charset="0"/>
                <a:cs typeface="Times" pitchFamily="18" charset="0"/>
              </a:rPr>
              <a:t>kiến</a:t>
            </a:r>
            <a:r>
              <a:rPr lang="en-US" sz="1700" b="1" dirty="0" smtClean="0">
                <a:latin typeface="Times" pitchFamily="18" charset="0"/>
                <a:cs typeface="Times" pitchFamily="18" charset="0"/>
              </a:rPr>
              <a:t> </a:t>
            </a:r>
            <a:r>
              <a:rPr lang="en-US" sz="1700" b="1" dirty="0" err="1" smtClean="0">
                <a:latin typeface="Times" pitchFamily="18" charset="0"/>
                <a:cs typeface="Times" pitchFamily="18" charset="0"/>
              </a:rPr>
              <a:t>nghị</a:t>
            </a:r>
            <a:r>
              <a:rPr lang="en-US" sz="1700" b="1" dirty="0" smtClean="0">
                <a:latin typeface="Times" pitchFamily="18" charset="0"/>
                <a:cs typeface="Times" pitchFamily="18" charset="0"/>
              </a:rPr>
              <a:t> </a:t>
            </a:r>
            <a:r>
              <a:rPr lang="en-US" sz="1700" b="1" dirty="0" err="1" smtClean="0">
                <a:latin typeface="Times" pitchFamily="18" charset="0"/>
                <a:cs typeface="Times" pitchFamily="18" charset="0"/>
              </a:rPr>
              <a:t>bổ</a:t>
            </a:r>
            <a:r>
              <a:rPr lang="en-US" sz="1700" b="1" dirty="0" smtClean="0">
                <a:latin typeface="Times" pitchFamily="18" charset="0"/>
                <a:cs typeface="Times" pitchFamily="18" charset="0"/>
              </a:rPr>
              <a:t> sung, </a:t>
            </a:r>
            <a:r>
              <a:rPr lang="en-US" sz="1700" b="1" dirty="0" err="1" smtClean="0">
                <a:latin typeface="Times" pitchFamily="18" charset="0"/>
                <a:cs typeface="Times" pitchFamily="18" charset="0"/>
              </a:rPr>
              <a:t>chỉnh</a:t>
            </a:r>
            <a:r>
              <a:rPr lang="en-US" sz="1700" b="1" dirty="0" smtClean="0">
                <a:latin typeface="Times" pitchFamily="18" charset="0"/>
                <a:cs typeface="Times" pitchFamily="18" charset="0"/>
              </a:rPr>
              <a:t> </a:t>
            </a:r>
            <a:r>
              <a:rPr lang="en-US" sz="1700" b="1" dirty="0" err="1" smtClean="0">
                <a:latin typeface="Times" pitchFamily="18" charset="0"/>
                <a:cs typeface="Times" pitchFamily="18" charset="0"/>
              </a:rPr>
              <a:t>sửa</a:t>
            </a:r>
            <a:r>
              <a:rPr lang="en-US" sz="1700" b="1" dirty="0" smtClean="0">
                <a:latin typeface="Times" pitchFamily="18" charset="0"/>
                <a:cs typeface="Times" pitchFamily="18" charset="0"/>
              </a:rPr>
              <a:t> </a:t>
            </a:r>
            <a:r>
              <a:rPr lang="en-US" sz="1700" b="1" dirty="0" err="1" smtClean="0">
                <a:latin typeface="Times" pitchFamily="18" charset="0"/>
                <a:cs typeface="Times" pitchFamily="18" charset="0"/>
              </a:rPr>
              <a:t>nội</a:t>
            </a:r>
            <a:r>
              <a:rPr lang="en-US" sz="1700" b="1" dirty="0" smtClean="0">
                <a:latin typeface="Times" pitchFamily="18" charset="0"/>
                <a:cs typeface="Times" pitchFamily="18" charset="0"/>
              </a:rPr>
              <a:t> dung </a:t>
            </a:r>
          </a:p>
          <a:p>
            <a:pPr algn="ctr"/>
            <a:r>
              <a:rPr lang="en-US" sz="1700" b="1" dirty="0" err="1" smtClean="0">
                <a:latin typeface="Times" pitchFamily="18" charset="0"/>
                <a:cs typeface="Times" pitchFamily="18" charset="0"/>
              </a:rPr>
              <a:t>về</a:t>
            </a:r>
            <a:r>
              <a:rPr lang="en-US" sz="1700" b="1" dirty="0" smtClean="0">
                <a:latin typeface="Times" pitchFamily="18" charset="0"/>
                <a:cs typeface="Times" pitchFamily="18" charset="0"/>
              </a:rPr>
              <a:t> </a:t>
            </a:r>
            <a:r>
              <a:rPr lang="en-US" sz="1700" b="1" dirty="0" err="1" smtClean="0">
                <a:latin typeface="Times" pitchFamily="18" charset="0"/>
                <a:cs typeface="Times" pitchFamily="18" charset="0"/>
              </a:rPr>
              <a:t>thế</a:t>
            </a:r>
            <a:r>
              <a:rPr lang="en-US" sz="1700" b="1" dirty="0" smtClean="0">
                <a:latin typeface="Times" pitchFamily="18" charset="0"/>
                <a:cs typeface="Times" pitchFamily="18" charset="0"/>
              </a:rPr>
              <a:t> </a:t>
            </a:r>
            <a:r>
              <a:rPr lang="en-US" sz="1700" b="1" dirty="0" err="1" smtClean="0">
                <a:latin typeface="Times" pitchFamily="18" charset="0"/>
                <a:cs typeface="Times" pitchFamily="18" charset="0"/>
              </a:rPr>
              <a:t>hệ</a:t>
            </a:r>
            <a:r>
              <a:rPr lang="en-US" sz="1700" b="1" dirty="0" smtClean="0">
                <a:latin typeface="Times" pitchFamily="18" charset="0"/>
                <a:cs typeface="Times" pitchFamily="18" charset="0"/>
              </a:rPr>
              <a:t> </a:t>
            </a:r>
            <a:r>
              <a:rPr lang="en-US" sz="1700" b="1" dirty="0" err="1" smtClean="0">
                <a:latin typeface="Times" pitchFamily="18" charset="0"/>
                <a:cs typeface="Times" pitchFamily="18" charset="0"/>
              </a:rPr>
              <a:t>trẻ</a:t>
            </a:r>
            <a:r>
              <a:rPr lang="en-US" sz="1700" b="1" dirty="0" smtClean="0">
                <a:latin typeface="Times" pitchFamily="18" charset="0"/>
                <a:cs typeface="Times" pitchFamily="18" charset="0"/>
              </a:rPr>
              <a:t> </a:t>
            </a:r>
            <a:r>
              <a:rPr lang="en-US" sz="1700" b="1" dirty="0" err="1" smtClean="0">
                <a:latin typeface="Times" pitchFamily="18" charset="0"/>
                <a:cs typeface="Times" pitchFamily="18" charset="0"/>
              </a:rPr>
              <a:t>trong</a:t>
            </a:r>
            <a:r>
              <a:rPr lang="en-US" sz="1700" b="1" dirty="0" smtClean="0">
                <a:latin typeface="Times" pitchFamily="18" charset="0"/>
                <a:cs typeface="Times" pitchFamily="18" charset="0"/>
              </a:rPr>
              <a:t> </a:t>
            </a:r>
            <a:r>
              <a:rPr lang="en-US" sz="1700" b="1" dirty="0" err="1" smtClean="0">
                <a:latin typeface="Times" pitchFamily="18" charset="0"/>
                <a:cs typeface="Times" pitchFamily="18" charset="0"/>
              </a:rPr>
              <a:t>dự</a:t>
            </a:r>
            <a:r>
              <a:rPr lang="en-US" sz="1700" b="1" dirty="0" smtClean="0">
                <a:latin typeface="Times" pitchFamily="18" charset="0"/>
                <a:cs typeface="Times" pitchFamily="18" charset="0"/>
              </a:rPr>
              <a:t> </a:t>
            </a:r>
            <a:r>
              <a:rPr lang="en-US" sz="1700" b="1" dirty="0" err="1" smtClean="0">
                <a:latin typeface="Times" pitchFamily="18" charset="0"/>
                <a:cs typeface="Times" pitchFamily="18" charset="0"/>
              </a:rPr>
              <a:t>thảo</a:t>
            </a:r>
            <a:r>
              <a:rPr lang="en-US" sz="1700" b="1" dirty="0" smtClean="0">
                <a:latin typeface="Times" pitchFamily="18" charset="0"/>
                <a:cs typeface="Times" pitchFamily="18" charset="0"/>
              </a:rPr>
              <a:t> </a:t>
            </a:r>
            <a:r>
              <a:rPr lang="en-US" sz="1700" b="1" dirty="0" err="1" smtClean="0">
                <a:latin typeface="Times" pitchFamily="18" charset="0"/>
                <a:cs typeface="Times" pitchFamily="18" charset="0"/>
              </a:rPr>
              <a:t>Văn</a:t>
            </a:r>
            <a:r>
              <a:rPr lang="en-US" sz="1700" b="1" dirty="0" smtClean="0">
                <a:latin typeface="Times" pitchFamily="18" charset="0"/>
                <a:cs typeface="Times" pitchFamily="18" charset="0"/>
              </a:rPr>
              <a:t> </a:t>
            </a:r>
            <a:r>
              <a:rPr lang="en-US" sz="1700" b="1" dirty="0" err="1" smtClean="0">
                <a:latin typeface="Times" pitchFamily="18" charset="0"/>
                <a:cs typeface="Times" pitchFamily="18" charset="0"/>
              </a:rPr>
              <a:t>kiện</a:t>
            </a:r>
            <a:r>
              <a:rPr lang="en-US" sz="1700" b="1" dirty="0" smtClean="0">
                <a:latin typeface="Times" pitchFamily="18" charset="0"/>
                <a:cs typeface="Times" pitchFamily="18" charset="0"/>
              </a:rPr>
              <a:t> </a:t>
            </a:r>
            <a:r>
              <a:rPr lang="en-US" sz="1700" b="1" dirty="0" err="1" smtClean="0">
                <a:latin typeface="Times" pitchFamily="18" charset="0"/>
                <a:cs typeface="Times" pitchFamily="18" charset="0"/>
              </a:rPr>
              <a:t>Đại</a:t>
            </a:r>
            <a:r>
              <a:rPr lang="en-US" sz="1700" b="1" dirty="0" smtClean="0">
                <a:latin typeface="Times" pitchFamily="18" charset="0"/>
                <a:cs typeface="Times" pitchFamily="18" charset="0"/>
              </a:rPr>
              <a:t> </a:t>
            </a:r>
            <a:r>
              <a:rPr lang="en-US" sz="1700" b="1" dirty="0" err="1" smtClean="0">
                <a:latin typeface="Times" pitchFamily="18" charset="0"/>
                <a:cs typeface="Times" pitchFamily="18" charset="0"/>
              </a:rPr>
              <a:t>hội</a:t>
            </a:r>
            <a:r>
              <a:rPr lang="en-US" sz="1700" b="1" dirty="0" smtClean="0">
                <a:latin typeface="Times" pitchFamily="18" charset="0"/>
                <a:cs typeface="Times" pitchFamily="18" charset="0"/>
              </a:rPr>
              <a:t> XII </a:t>
            </a:r>
            <a:r>
              <a:rPr lang="en-US" sz="1700" b="1" dirty="0" err="1" smtClean="0">
                <a:latin typeface="Times" pitchFamily="18" charset="0"/>
                <a:cs typeface="Times" pitchFamily="18" charset="0"/>
              </a:rPr>
              <a:t>của</a:t>
            </a:r>
            <a:r>
              <a:rPr lang="en-US" sz="1700" b="1" dirty="0" smtClean="0">
                <a:latin typeface="Times" pitchFamily="18" charset="0"/>
                <a:cs typeface="Times" pitchFamily="18" charset="0"/>
              </a:rPr>
              <a:t> </a:t>
            </a:r>
            <a:r>
              <a:rPr lang="en-US" sz="1700" b="1" dirty="0" err="1" smtClean="0">
                <a:latin typeface="Times" pitchFamily="18" charset="0"/>
                <a:cs typeface="Times" pitchFamily="18" charset="0"/>
              </a:rPr>
              <a:t>Đảng</a:t>
            </a:r>
            <a:endParaRPr lang="en-US" sz="1700" b="1" dirty="0" smtClean="0">
              <a:latin typeface="Times" pitchFamily="18" charset="0"/>
              <a:cs typeface="Times" pitchFamily="18" charset="0"/>
            </a:endParaRPr>
          </a:p>
          <a:p>
            <a:pPr algn="ctr"/>
            <a:endParaRPr lang="en-US" sz="200" b="1" dirty="0" smtClean="0">
              <a:latin typeface="Times" pitchFamily="18" charset="0"/>
              <a:cs typeface="Times" pitchFamily="18" charset="0"/>
            </a:endParaRPr>
          </a:p>
          <a:p>
            <a:pPr algn="just" defTabSz="457200">
              <a:spcBef>
                <a:spcPts val="200"/>
              </a:spcBef>
              <a:spcAft>
                <a:spcPts val="200"/>
              </a:spcAft>
            </a:pPr>
            <a:r>
              <a:rPr lang="en-US" sz="1400" i="1" dirty="0" err="1" smtClean="0">
                <a:latin typeface="Times New Roman" pitchFamily="18" charset="0"/>
                <a:cs typeface="Times New Roman" pitchFamily="18" charset="0"/>
              </a:rPr>
              <a:t>hoài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bão</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xung</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kích</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sáng</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tạo</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làm</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chủ</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khoa</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học</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công</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nghệ</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hiện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đại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Phát</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huy</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vai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trò</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của</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thế</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hệ</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trẻ</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trong</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sự</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nghiệp</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xây</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dựng</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và</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bảo</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vệ</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Tổ</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quốc</a:t>
            </a:r>
            <a:r>
              <a:rPr lang="en-US" sz="1400" i="1" dirty="0" smtClean="0">
                <a:latin typeface="Times New Roman" pitchFamily="18" charset="0"/>
                <a:cs typeface="Times New Roman" pitchFamily="18" charset="0"/>
              </a:rPr>
              <a:t>. Thu </a:t>
            </a:r>
            <a:r>
              <a:rPr lang="en-US" sz="1400" i="1" dirty="0" err="1" smtClean="0">
                <a:latin typeface="Times New Roman" pitchFamily="18" charset="0"/>
                <a:cs typeface="Times New Roman" pitchFamily="18" charset="0"/>
              </a:rPr>
              <a:t>hút</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rộng</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rãi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thanh</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niên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thiếu</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niên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và</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nhi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đồng</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tham</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gia</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các</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tổ</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chức</a:t>
            </a:r>
            <a:r>
              <a:rPr lang="en-US" sz="1400" i="1" dirty="0" smtClean="0">
                <a:latin typeface="Times New Roman" pitchFamily="18" charset="0"/>
                <a:cs typeface="Times New Roman" pitchFamily="18" charset="0"/>
              </a:rPr>
              <a:t> do </a:t>
            </a:r>
            <a:r>
              <a:rPr lang="en-US" sz="1400" i="1" dirty="0" err="1" smtClean="0">
                <a:latin typeface="Times New Roman" pitchFamily="18" charset="0"/>
                <a:cs typeface="Times New Roman" pitchFamily="18" charset="0"/>
              </a:rPr>
              <a:t>Đoàn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Thanh</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niên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Cộng</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sản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Hồ</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Chí</a:t>
            </a:r>
            <a:r>
              <a:rPr lang="en-US" sz="1400" i="1" dirty="0" smtClean="0">
                <a:latin typeface="Times New Roman" pitchFamily="18" charset="0"/>
                <a:cs typeface="Times New Roman" pitchFamily="18" charset="0"/>
              </a:rPr>
              <a:t> Minh </a:t>
            </a:r>
            <a:r>
              <a:rPr lang="en-US" sz="1400" i="1" dirty="0" err="1" smtClean="0">
                <a:latin typeface="Times New Roman" pitchFamily="18" charset="0"/>
                <a:cs typeface="Times New Roman" pitchFamily="18" charset="0"/>
              </a:rPr>
              <a:t>làm</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nòng</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cốt</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và</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phụ</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trách</a:t>
            </a:r>
            <a:r>
              <a:rPr lang="en-US" sz="1400" i="1" dirty="0" smtClean="0">
                <a:latin typeface="Times New Roman" pitchFamily="18" charset="0"/>
                <a:cs typeface="Times New Roman" pitchFamily="18" charset="0"/>
              </a:rPr>
              <a:t>”.</a:t>
            </a:r>
            <a:endParaRPr lang="en-US" sz="1400" dirty="0" smtClean="0">
              <a:latin typeface="Times New Roman" pitchFamily="18" charset="0"/>
              <a:cs typeface="Times New Roman" pitchFamily="18" charset="0"/>
            </a:endParaRPr>
          </a:p>
          <a:p>
            <a:pPr algn="just" defTabSz="457200">
              <a:spcBef>
                <a:spcPts val="200"/>
              </a:spcBef>
              <a:spcAft>
                <a:spcPts val="200"/>
              </a:spcAft>
            </a:pPr>
            <a:r>
              <a:rPr lang="en-US" sz="1400" dirty="0" smtClean="0">
                <a:latin typeface="Times New Roman" pitchFamily="18" charset="0"/>
                <a:cs typeface="Times New Roman" pitchFamily="18" charset="0"/>
              </a:rPr>
              <a:t>	Ban </a:t>
            </a:r>
            <a:r>
              <a:rPr lang="en-US" sz="1400" dirty="0" err="1" smtClean="0">
                <a:latin typeface="Times New Roman" pitchFamily="18" charset="0"/>
                <a:cs typeface="Times New Roman" pitchFamily="18" charset="0"/>
              </a:rPr>
              <a:t>Bí</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thư</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Trung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ương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Đoàn</a:t>
            </a:r>
            <a:r>
              <a:rPr lang="en-US" sz="1400" dirty="0" smtClean="0">
                <a:latin typeface="Times New Roman" pitchFamily="18" charset="0"/>
                <a:cs typeface="Times New Roman" pitchFamily="18" charset="0"/>
              </a:rPr>
              <a:t> TNCS </a:t>
            </a:r>
            <a:r>
              <a:rPr lang="en-US" sz="1400" dirty="0" err="1" smtClean="0">
                <a:latin typeface="Times New Roman" pitchFamily="18" charset="0"/>
                <a:cs typeface="Times New Roman" pitchFamily="18" charset="0"/>
              </a:rPr>
              <a:t>Hồ</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Chí</a:t>
            </a:r>
            <a:r>
              <a:rPr lang="en-US" sz="1400" dirty="0" smtClean="0">
                <a:latin typeface="Times New Roman" pitchFamily="18" charset="0"/>
                <a:cs typeface="Times New Roman" pitchFamily="18" charset="0"/>
              </a:rPr>
              <a:t> Minh </a:t>
            </a:r>
            <a:r>
              <a:rPr lang="en-US" sz="1400" dirty="0" err="1" smtClean="0">
                <a:latin typeface="Times New Roman" pitchFamily="18" charset="0"/>
                <a:cs typeface="Times New Roman" pitchFamily="18" charset="0"/>
              </a:rPr>
              <a:t>kiến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nghị</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bổ</a:t>
            </a:r>
            <a:r>
              <a:rPr lang="en-US" sz="1400" dirty="0" smtClean="0">
                <a:latin typeface="Times New Roman" pitchFamily="18" charset="0"/>
                <a:cs typeface="Times New Roman" pitchFamily="18" charset="0"/>
              </a:rPr>
              <a:t> sung, </a:t>
            </a:r>
            <a:r>
              <a:rPr lang="en-US" sz="1400" dirty="0" err="1" smtClean="0">
                <a:latin typeface="Times New Roman" pitchFamily="18" charset="0"/>
                <a:cs typeface="Times New Roman" pitchFamily="18" charset="0"/>
              </a:rPr>
              <a:t>chỉnh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sửa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thành</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t>
            </a:r>
            <a:r>
              <a:rPr lang="en-US" sz="1400" b="1" i="1" dirty="0" err="1" smtClean="0">
                <a:latin typeface="Times New Roman" pitchFamily="18" charset="0"/>
                <a:cs typeface="Times New Roman" pitchFamily="18" charset="0"/>
              </a:rPr>
              <a:t>Tăng</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cường</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giáo</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dục</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chính</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trị</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tư</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tưởng</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truyền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thống</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lý</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tưởng</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cách</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mạng</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đạo</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đức</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lối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sống</a:t>
            </a:r>
            <a:r>
              <a:rPr lang="en-US" sz="1400"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văn</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hóa</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cho</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thế</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hệ</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trẻ</a:t>
            </a:r>
            <a:r>
              <a:rPr lang="en-US" sz="1400"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Tạo</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môi</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trường</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thuận</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lợi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để</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thế</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hệ</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trẻ</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được</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học</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tập</a:t>
            </a:r>
            <a:r>
              <a:rPr lang="en-US" sz="1400"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rèn</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luyện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nghiên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cứu</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lao</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động</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giải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trí</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phát</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triển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trí</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tuệ</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thể</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lực</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và</a:t>
            </a:r>
            <a:r>
              <a:rPr lang="en-US" sz="1400"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kỹ</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năng</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Khuyến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khích</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cổ</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vũ</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thanh</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niên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nuôi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dưỡng</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ước</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mơ</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hoài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bão</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xung</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kích</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sáng</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tạo</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làm</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chủ</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khoa</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học</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công</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nghệ</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hiện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đại</a:t>
            </a:r>
            <a:r>
              <a:rPr lang="en-US" sz="1400"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đóng</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góp</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xứng</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đáng</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vào</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công</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cuộc</a:t>
            </a:r>
            <a:r>
              <a:rPr lang="en-US" sz="1400"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phát</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triển</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kinh</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tế</a:t>
            </a:r>
            <a:r>
              <a:rPr lang="en-US" sz="1400" b="1" i="1" dirty="0" smtClean="0">
                <a:latin typeface="Times New Roman" pitchFamily="18" charset="0"/>
                <a:cs typeface="Times New Roman" pitchFamily="18" charset="0"/>
              </a:rPr>
              <a:t> - </a:t>
            </a:r>
            <a:r>
              <a:rPr lang="en-US" sz="1400" b="1" i="1" dirty="0" err="1" smtClean="0">
                <a:latin typeface="Times New Roman" pitchFamily="18" charset="0"/>
                <a:cs typeface="Times New Roman" pitchFamily="18" charset="0"/>
              </a:rPr>
              <a:t>xã</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hội</a:t>
            </a:r>
            <a:r>
              <a:rPr lang="en-US" sz="1400"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và</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bảo</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vệ</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Tổ</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quốc</a:t>
            </a:r>
            <a:r>
              <a:rPr lang="en-US" sz="1400" i="1" dirty="0" smtClean="0">
                <a:latin typeface="Times New Roman" pitchFamily="18" charset="0"/>
                <a:cs typeface="Times New Roman" pitchFamily="18" charset="0"/>
              </a:rPr>
              <a:t>. Thu </a:t>
            </a:r>
            <a:r>
              <a:rPr lang="en-US" sz="1400" i="1" dirty="0" err="1" smtClean="0">
                <a:latin typeface="Times New Roman" pitchFamily="18" charset="0"/>
                <a:cs typeface="Times New Roman" pitchFamily="18" charset="0"/>
              </a:rPr>
              <a:t>hút</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rộng</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rãi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thanh</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niên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thiếu</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niên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và</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nhi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đồng</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tham</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gia</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các</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tổ</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chức</a:t>
            </a:r>
            <a:r>
              <a:rPr lang="en-US" sz="1400" i="1" dirty="0" smtClean="0">
                <a:latin typeface="Times New Roman" pitchFamily="18" charset="0"/>
                <a:cs typeface="Times New Roman" pitchFamily="18" charset="0"/>
              </a:rPr>
              <a:t> do </a:t>
            </a:r>
            <a:r>
              <a:rPr lang="en-US" sz="1400" i="1" dirty="0" err="1" smtClean="0">
                <a:latin typeface="Times New Roman" pitchFamily="18" charset="0"/>
                <a:cs typeface="Times New Roman" pitchFamily="18" charset="0"/>
              </a:rPr>
              <a:t>Đoàn</a:t>
            </a:r>
            <a:r>
              <a:rPr lang="en-US" sz="1400" i="1" dirty="0" smtClean="0">
                <a:latin typeface="Times New Roman" pitchFamily="18" charset="0"/>
                <a:cs typeface="Times New Roman" pitchFamily="18" charset="0"/>
              </a:rPr>
              <a:t> TNCS </a:t>
            </a:r>
            <a:r>
              <a:rPr lang="en-US" sz="1400" i="1" dirty="0" err="1" smtClean="0">
                <a:latin typeface="Times New Roman" pitchFamily="18" charset="0"/>
                <a:cs typeface="Times New Roman" pitchFamily="18" charset="0"/>
              </a:rPr>
              <a:t>Hồ</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Chí</a:t>
            </a:r>
            <a:r>
              <a:rPr lang="en-US" sz="1400" i="1" dirty="0" smtClean="0">
                <a:latin typeface="Times New Roman" pitchFamily="18" charset="0"/>
                <a:cs typeface="Times New Roman" pitchFamily="18" charset="0"/>
              </a:rPr>
              <a:t> Minh </a:t>
            </a:r>
            <a:r>
              <a:rPr lang="en-US" sz="1400" i="1" dirty="0" err="1" smtClean="0">
                <a:latin typeface="Times New Roman" pitchFamily="18" charset="0"/>
                <a:cs typeface="Times New Roman" pitchFamily="18" charset="0"/>
              </a:rPr>
              <a:t>làm</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nòng</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cốt</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và</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phụ</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trách</a:t>
            </a:r>
            <a:r>
              <a:rPr lang="en-US" sz="1400" i="1" dirty="0" smtClean="0">
                <a:latin typeface="Times New Roman" pitchFamily="18" charset="0"/>
                <a:cs typeface="Times New Roman" pitchFamily="18" charset="0"/>
              </a:rPr>
              <a:t>”.</a:t>
            </a:r>
          </a:p>
          <a:p>
            <a:pPr algn="just" defTabSz="457200">
              <a:spcBef>
                <a:spcPts val="200"/>
              </a:spcBef>
              <a:spcAft>
                <a:spcPts val="200"/>
              </a:spcAft>
            </a:pP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Việc</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kiến</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nghị</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sửa</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đổi</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bổ</a:t>
            </a:r>
            <a:r>
              <a:rPr lang="en-US" sz="1400" dirty="0" smtClean="0">
                <a:latin typeface="Times" pitchFamily="18" charset="0"/>
                <a:cs typeface="Times" pitchFamily="18" charset="0"/>
              </a:rPr>
              <a:t> sung </a:t>
            </a:r>
            <a:r>
              <a:rPr lang="en-US" sz="1400" dirty="0" err="1" smtClean="0">
                <a:latin typeface="Times" pitchFamily="18" charset="0"/>
                <a:cs typeface="Times" pitchFamily="18" charset="0"/>
              </a:rPr>
              <a:t>những</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nội</a:t>
            </a:r>
            <a:r>
              <a:rPr lang="en-US" sz="1400" dirty="0" smtClean="0">
                <a:latin typeface="Times" pitchFamily="18" charset="0"/>
                <a:cs typeface="Times" pitchFamily="18" charset="0"/>
              </a:rPr>
              <a:t> dung </a:t>
            </a:r>
            <a:r>
              <a:rPr lang="en-US" sz="1400" dirty="0" err="1" smtClean="0">
                <a:latin typeface="Times" pitchFamily="18" charset="0"/>
                <a:cs typeface="Times" pitchFamily="18" charset="0"/>
              </a:rPr>
              <a:t>như</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trên</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dựa</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trên</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những</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cơ</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sở</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lý</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luận</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và</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thực</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tiễn</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sau</a:t>
            </a:r>
            <a:r>
              <a:rPr lang="en-US" sz="1400" dirty="0" smtClean="0">
                <a:latin typeface="Times" pitchFamily="18" charset="0"/>
                <a:cs typeface="Times" pitchFamily="18" charset="0"/>
              </a:rPr>
              <a:t>:</a:t>
            </a:r>
          </a:p>
          <a:p>
            <a:pPr algn="just" defTabSz="457200"/>
            <a:r>
              <a:rPr lang="en-US" sz="1400" dirty="0" smtClean="0">
                <a:latin typeface="Times" pitchFamily="18" charset="0"/>
                <a:cs typeface="Times" pitchFamily="18" charset="0"/>
              </a:rPr>
              <a:t>	- </a:t>
            </a:r>
            <a:r>
              <a:rPr lang="en-US" sz="1400" dirty="0" err="1" smtClean="0">
                <a:latin typeface="Times" pitchFamily="18" charset="0"/>
                <a:cs typeface="Times" pitchFamily="18" charset="0"/>
              </a:rPr>
              <a:t>Câu</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thứ</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nhất</a:t>
            </a:r>
            <a:r>
              <a:rPr lang="en-US" sz="1400" dirty="0" smtClean="0">
                <a:latin typeface="Times" pitchFamily="18" charset="0"/>
                <a:cs typeface="Times" pitchFamily="18" charset="0"/>
              </a:rPr>
              <a:t>: </a:t>
            </a:r>
            <a:r>
              <a:rPr lang="en-US" sz="1400" i="1" dirty="0" smtClean="0">
                <a:latin typeface="Times" pitchFamily="18" charset="0"/>
                <a:cs typeface="Times" pitchFamily="18" charset="0"/>
              </a:rPr>
              <a:t>“</a:t>
            </a:r>
            <a:r>
              <a:rPr lang="en-US" sz="1400" i="1" dirty="0" err="1" smtClean="0">
                <a:latin typeface="Times" pitchFamily="18" charset="0"/>
                <a:cs typeface="Times" pitchFamily="18" charset="0"/>
              </a:rPr>
              <a:t>Đổi</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mới</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nội</a:t>
            </a:r>
            <a:r>
              <a:rPr lang="en-US" sz="1400" i="1" dirty="0" smtClean="0">
                <a:latin typeface="Times" pitchFamily="18" charset="0"/>
                <a:cs typeface="Times" pitchFamily="18" charset="0"/>
              </a:rPr>
              <a:t> dung, </a:t>
            </a:r>
            <a:r>
              <a:rPr lang="en-US" sz="1400" i="1" dirty="0" err="1" smtClean="0">
                <a:latin typeface="Times" pitchFamily="18" charset="0"/>
                <a:cs typeface="Times" pitchFamily="18" charset="0"/>
              </a:rPr>
              <a:t>phương</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thức</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giáo</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dục</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chính</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trị</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tư</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tưởng</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lý</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tưởng</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truyền</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thống</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bồi</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dưỡng</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lý</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tưởng</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cách</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mạng</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xây</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dựng</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đạo</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đức</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lối</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sống</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lành</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mạnh</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cho</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thế</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hệ</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trẻ</a:t>
            </a:r>
            <a:r>
              <a:rPr lang="en-US" sz="1400" i="1" dirty="0" smtClean="0">
                <a:latin typeface="Times" pitchFamily="18" charset="0"/>
                <a:cs typeface="Times" pitchFamily="18" charset="0"/>
              </a:rPr>
              <a:t>”</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đề</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nghị</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sửa</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lại</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thành</a:t>
            </a:r>
            <a:r>
              <a:rPr lang="en-US" sz="1400" dirty="0" smtClean="0">
                <a:latin typeface="Times" pitchFamily="18" charset="0"/>
                <a:cs typeface="Times" pitchFamily="18" charset="0"/>
              </a:rPr>
              <a:t>: </a:t>
            </a:r>
            <a:r>
              <a:rPr lang="en-US" sz="1400" i="1" dirty="0" smtClean="0">
                <a:latin typeface="Times" pitchFamily="18" charset="0"/>
                <a:cs typeface="Times" pitchFamily="18" charset="0"/>
              </a:rPr>
              <a:t>“</a:t>
            </a:r>
            <a:r>
              <a:rPr lang="en-US" sz="1400" i="1" dirty="0" err="1" smtClean="0">
                <a:latin typeface="Times" pitchFamily="18" charset="0"/>
                <a:cs typeface="Times" pitchFamily="18" charset="0"/>
              </a:rPr>
              <a:t>Tăng</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cường</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giáo</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dục</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chính</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trị</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tư</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tưởng</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truyền</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thống</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lý</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tưởng</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cách</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mạng</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đạo</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đức</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lối</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sống</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văn</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hóa</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cho</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thế</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hệ</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trẻ</a:t>
            </a:r>
            <a:r>
              <a:rPr lang="en-US" sz="1400" i="1" dirty="0" smtClean="0">
                <a:latin typeface="Times" pitchFamily="18" charset="0"/>
                <a:cs typeface="Times" pitchFamily="18" charset="0"/>
              </a:rPr>
              <a:t>”</a:t>
            </a:r>
            <a:r>
              <a:rPr lang="en-US" sz="1400" dirty="0" smtClean="0">
                <a:latin typeface="Times" pitchFamily="18" charset="0"/>
                <a:cs typeface="Times" pitchFamily="18" charset="0"/>
              </a:rPr>
              <a:t>.</a:t>
            </a:r>
          </a:p>
          <a:p>
            <a:pPr algn="just" defTabSz="457200"/>
            <a:r>
              <a:rPr lang="en-US" sz="1400" dirty="0" smtClean="0">
                <a:latin typeface="Times" pitchFamily="18" charset="0"/>
                <a:cs typeface="Times" pitchFamily="18" charset="0"/>
              </a:rPr>
              <a:t>	</a:t>
            </a:r>
            <a:r>
              <a:rPr lang="en-US" sz="1400" dirty="0" err="1" smtClean="0">
                <a:latin typeface="Times" pitchFamily="18" charset="0"/>
                <a:cs typeface="Times" pitchFamily="18" charset="0"/>
              </a:rPr>
              <a:t>Ngày</a:t>
            </a:r>
            <a:r>
              <a:rPr lang="en-US" sz="1400" dirty="0" smtClean="0">
                <a:latin typeface="Times" pitchFamily="18" charset="0"/>
                <a:cs typeface="Times" pitchFamily="18" charset="0"/>
              </a:rPr>
              <a:t> 24/3/2015, Ban </a:t>
            </a:r>
            <a:r>
              <a:rPr lang="en-US" sz="1400" dirty="0" err="1" smtClean="0">
                <a:latin typeface="Times" pitchFamily="18" charset="0"/>
                <a:cs typeface="Times" pitchFamily="18" charset="0"/>
              </a:rPr>
              <a:t>Bí</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thư</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Trung</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ương</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Đảng</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đã</a:t>
            </a:r>
            <a:r>
              <a:rPr lang="en-US" sz="1400" dirty="0" smtClean="0">
                <a:latin typeface="Times" pitchFamily="18" charset="0"/>
                <a:cs typeface="Times" pitchFamily="18" charset="0"/>
              </a:rPr>
              <a:t> ban </a:t>
            </a:r>
            <a:r>
              <a:rPr lang="en-US" sz="1400" dirty="0" err="1" smtClean="0">
                <a:latin typeface="Times" pitchFamily="18" charset="0"/>
                <a:cs typeface="Times" pitchFamily="18" charset="0"/>
              </a:rPr>
              <a:t>hành</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Chỉ</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thị</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số</a:t>
            </a:r>
            <a:r>
              <a:rPr lang="en-US" sz="1400" dirty="0" smtClean="0">
                <a:latin typeface="Times" pitchFamily="18" charset="0"/>
                <a:cs typeface="Times" pitchFamily="18" charset="0"/>
              </a:rPr>
              <a:t> 42-CT/TW </a:t>
            </a:r>
            <a:r>
              <a:rPr lang="en-US" sz="1400" dirty="0" err="1" smtClean="0">
                <a:latin typeface="Times" pitchFamily="18" charset="0"/>
                <a:cs typeface="Times" pitchFamily="18" charset="0"/>
              </a:rPr>
              <a:t>với</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tiêu</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đề</a:t>
            </a:r>
            <a:r>
              <a:rPr lang="en-US" sz="1400" dirty="0" smtClean="0">
                <a:latin typeface="Times" pitchFamily="18" charset="0"/>
                <a:cs typeface="Times" pitchFamily="18" charset="0"/>
              </a:rPr>
              <a:t> </a:t>
            </a:r>
            <a:r>
              <a:rPr lang="en-US" sz="1400" i="1" dirty="0" smtClean="0">
                <a:latin typeface="Times" pitchFamily="18" charset="0"/>
                <a:cs typeface="Times" pitchFamily="18" charset="0"/>
              </a:rPr>
              <a:t>“</a:t>
            </a:r>
            <a:r>
              <a:rPr lang="en-US" sz="1400" i="1" dirty="0" err="1" smtClean="0">
                <a:latin typeface="Times" pitchFamily="18" charset="0"/>
                <a:cs typeface="Times" pitchFamily="18" charset="0"/>
              </a:rPr>
              <a:t>Tăng</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cường</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sự</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lãnh</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đạo</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của</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Đảng</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đối</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với</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công</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tác</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giáo</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dục</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lý</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tưởng</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cách</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mạng</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đạo</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đức</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lối</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sống</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văn</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hóa</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cho</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thế</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hệ</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trẻ</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giai</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đoạn</a:t>
            </a:r>
            <a:r>
              <a:rPr lang="en-US" sz="1400" i="1" dirty="0" smtClean="0">
                <a:latin typeface="Times" pitchFamily="18" charset="0"/>
                <a:cs typeface="Times" pitchFamily="18" charset="0"/>
              </a:rPr>
              <a:t> 2015 - 2030”</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Đây</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đồng</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thời</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cũng</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là</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nhiệm</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vụ</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chiến</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lược</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mà</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Đảng</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đã</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xác</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định</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thực</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hiện</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lâu</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dài</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xuyên</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suốt</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trong</a:t>
            </a:r>
            <a:r>
              <a:rPr lang="en-US" sz="1400" dirty="0" smtClean="0">
                <a:latin typeface="Times" pitchFamily="18" charset="0"/>
                <a:cs typeface="Times" pitchFamily="18" charset="0"/>
              </a:rPr>
              <a:t> 15 </a:t>
            </a:r>
            <a:r>
              <a:rPr lang="en-US" sz="1400" dirty="0" err="1" smtClean="0">
                <a:latin typeface="Times" pitchFamily="18" charset="0"/>
                <a:cs typeface="Times" pitchFamily="18" charset="0"/>
              </a:rPr>
              <a:t>năm</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tới</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Trong</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đó</a:t>
            </a:r>
            <a:r>
              <a:rPr lang="en-US" sz="1400" dirty="0" smtClean="0">
                <a:latin typeface="Times" pitchFamily="18" charset="0"/>
                <a:cs typeface="Times" pitchFamily="18" charset="0"/>
              </a:rPr>
              <a:t>, </a:t>
            </a:r>
            <a:r>
              <a:rPr lang="en-US" sz="1400" i="1" dirty="0" smtClean="0">
                <a:latin typeface="Times" pitchFamily="18" charset="0"/>
                <a:cs typeface="Times" pitchFamily="18" charset="0"/>
              </a:rPr>
              <a:t>“</a:t>
            </a:r>
            <a:r>
              <a:rPr lang="en-US" sz="1400" i="1" dirty="0" err="1" smtClean="0">
                <a:latin typeface="Times" pitchFamily="18" charset="0"/>
                <a:cs typeface="Times" pitchFamily="18" charset="0"/>
              </a:rPr>
              <a:t>Đổi</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mới</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nội</a:t>
            </a:r>
            <a:r>
              <a:rPr lang="en-US" sz="1400" i="1" dirty="0" smtClean="0">
                <a:latin typeface="Times" pitchFamily="18" charset="0"/>
                <a:cs typeface="Times" pitchFamily="18" charset="0"/>
              </a:rPr>
              <a:t> dung, </a:t>
            </a:r>
            <a:r>
              <a:rPr lang="en-US" sz="1400" i="1" dirty="0" err="1" smtClean="0">
                <a:latin typeface="Times" pitchFamily="18" charset="0"/>
                <a:cs typeface="Times" pitchFamily="18" charset="0"/>
              </a:rPr>
              <a:t>phương</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thức</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giáo</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dục</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thế</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hệ</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trẻ</a:t>
            </a:r>
            <a:r>
              <a:rPr lang="en-US" sz="1400" i="1" dirty="0" smtClean="0">
                <a:latin typeface="Times" pitchFamily="18" charset="0"/>
                <a:cs typeface="Times" pitchFamily="18" charset="0"/>
              </a:rPr>
              <a:t>”</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chỉ</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là</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một</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trong</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các</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nhiệm</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vụ</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giải</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pháp</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nhằm</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tăng</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cường</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công</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tác</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giáo</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dục</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lý</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tưởng</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cách</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mạng</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đạo</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đức</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lối</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sống</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văn</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hóa</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cho</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thế</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hệ</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trẻ</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Cách</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diễn</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đạt</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mới</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thể</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hiện</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toàn</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diện</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hơn</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chủ</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trương</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tăng</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cường</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sự</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lãnh</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đạo</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của</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Đảng</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đối</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với</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công</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tác</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giáo</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dục</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lý</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tưởng</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cách</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mạng</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đạo</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đức</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lối</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sống</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văn</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hóa</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cho</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thế</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hệ</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trẻ</a:t>
            </a:r>
            <a:r>
              <a:rPr lang="en-US" sz="1400" i="1" dirty="0" smtClean="0">
                <a:latin typeface="Times" pitchFamily="18" charset="0"/>
                <a:cs typeface="Times" pitchFamily="18" charset="0"/>
              </a:rPr>
              <a:t> </a:t>
            </a:r>
            <a:r>
              <a:rPr lang="en-US" sz="1400" dirty="0" err="1" smtClean="0">
                <a:latin typeface="Times" pitchFamily="18" charset="0"/>
                <a:cs typeface="Times" pitchFamily="18" charset="0"/>
              </a:rPr>
              <a:t>theo</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tinh</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thần</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Chỉ</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thị</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số</a:t>
            </a:r>
            <a:r>
              <a:rPr lang="en-US" sz="1400" dirty="0" smtClean="0">
                <a:latin typeface="Times" pitchFamily="18" charset="0"/>
                <a:cs typeface="Times" pitchFamily="18" charset="0"/>
              </a:rPr>
              <a:t> 42-CT/TW </a:t>
            </a:r>
            <a:r>
              <a:rPr lang="en-US" sz="1400" dirty="0" err="1" smtClean="0">
                <a:latin typeface="Times" pitchFamily="18" charset="0"/>
                <a:cs typeface="Times" pitchFamily="18" charset="0"/>
              </a:rPr>
              <a:t>của</a:t>
            </a:r>
            <a:r>
              <a:rPr lang="en-US" sz="1400" dirty="0" smtClean="0">
                <a:latin typeface="Times" pitchFamily="18" charset="0"/>
                <a:cs typeface="Times" pitchFamily="18" charset="0"/>
              </a:rPr>
              <a:t> Ban </a:t>
            </a:r>
            <a:r>
              <a:rPr lang="en-US" sz="1400" dirty="0" err="1" smtClean="0">
                <a:latin typeface="Times" pitchFamily="18" charset="0"/>
                <a:cs typeface="Times" pitchFamily="18" charset="0"/>
              </a:rPr>
              <a:t>Bí</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thư</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Trung</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ương</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Đảng</a:t>
            </a:r>
            <a:r>
              <a:rPr lang="en-US" sz="1400" dirty="0" smtClean="0">
                <a:latin typeface="Times" pitchFamily="18" charset="0"/>
                <a:cs typeface="Times" pitchFamily="18" charset="0"/>
              </a:rPr>
              <a:t>.</a:t>
            </a:r>
          </a:p>
          <a:p>
            <a:pPr algn="just" defTabSz="457200"/>
            <a:r>
              <a:rPr lang="en-US" sz="1400" dirty="0" smtClean="0">
                <a:latin typeface="Times" pitchFamily="18" charset="0"/>
                <a:cs typeface="Times" pitchFamily="18" charset="0"/>
              </a:rPr>
              <a:t>	- </a:t>
            </a:r>
            <a:r>
              <a:rPr lang="en-US" sz="1400" dirty="0" err="1" smtClean="0">
                <a:latin typeface="Times" pitchFamily="18" charset="0"/>
                <a:cs typeface="Times" pitchFamily="18" charset="0"/>
              </a:rPr>
              <a:t>Câu</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thứ</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hai</a:t>
            </a:r>
            <a:r>
              <a:rPr lang="en-US" sz="1400" dirty="0" smtClean="0">
                <a:latin typeface="Times" pitchFamily="18" charset="0"/>
                <a:cs typeface="Times" pitchFamily="18" charset="0"/>
              </a:rPr>
              <a:t>: </a:t>
            </a:r>
            <a:r>
              <a:rPr lang="en-US" sz="1400" i="1" dirty="0" smtClean="0">
                <a:latin typeface="Times" pitchFamily="18" charset="0"/>
                <a:cs typeface="Times" pitchFamily="18" charset="0"/>
              </a:rPr>
              <a:t>“</a:t>
            </a:r>
            <a:r>
              <a:rPr lang="en-US" sz="1400" i="1" dirty="0" err="1" smtClean="0">
                <a:latin typeface="Times" pitchFamily="18" charset="0"/>
                <a:cs typeface="Times" pitchFamily="18" charset="0"/>
              </a:rPr>
              <a:t>Có</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cơ</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chế</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chính</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sách</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phù</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hợp</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tạo</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điều</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kiện</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học</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tập</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nghiên</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cứu</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lao</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động</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giải</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trí</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phát</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triển</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trí</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tuệ</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thể</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lực</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cho</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thế</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hệ</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trẻ</a:t>
            </a:r>
            <a:r>
              <a:rPr lang="en-US" sz="1400" i="1" dirty="0" smtClean="0">
                <a:latin typeface="Times" pitchFamily="18" charset="0"/>
                <a:cs typeface="Times" pitchFamily="18" charset="0"/>
              </a:rPr>
              <a:t>”</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đề</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nghị</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sửa</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lại</a:t>
            </a:r>
            <a:r>
              <a:rPr lang="en-US" sz="1400" dirty="0" smtClean="0">
                <a:latin typeface="Times" pitchFamily="18" charset="0"/>
                <a:cs typeface="Times" pitchFamily="18" charset="0"/>
              </a:rPr>
              <a:t> </a:t>
            </a:r>
            <a:r>
              <a:rPr lang="en-US" sz="1400" dirty="0" err="1" smtClean="0">
                <a:latin typeface="Times" pitchFamily="18" charset="0"/>
                <a:cs typeface="Times" pitchFamily="18" charset="0"/>
              </a:rPr>
              <a:t>thành</a:t>
            </a:r>
            <a:r>
              <a:rPr lang="en-US" sz="1400" dirty="0" smtClean="0">
                <a:latin typeface="Times" pitchFamily="18" charset="0"/>
                <a:cs typeface="Times" pitchFamily="18" charset="0"/>
              </a:rPr>
              <a:t>: </a:t>
            </a:r>
            <a:r>
              <a:rPr lang="en-US" sz="1400" i="1" dirty="0" smtClean="0">
                <a:latin typeface="Times" pitchFamily="18" charset="0"/>
                <a:cs typeface="Times" pitchFamily="18" charset="0"/>
              </a:rPr>
              <a:t>“</a:t>
            </a:r>
            <a:r>
              <a:rPr lang="en-US" sz="1400" b="1" i="1" dirty="0" err="1" smtClean="0">
                <a:latin typeface="Times" pitchFamily="18" charset="0"/>
                <a:cs typeface="Times" pitchFamily="18" charset="0"/>
              </a:rPr>
              <a:t>Tạo</a:t>
            </a:r>
            <a:r>
              <a:rPr lang="en-US" sz="1400" b="1" i="1" dirty="0" smtClean="0">
                <a:latin typeface="Times" pitchFamily="18" charset="0"/>
                <a:cs typeface="Times" pitchFamily="18" charset="0"/>
              </a:rPr>
              <a:t> </a:t>
            </a:r>
            <a:r>
              <a:rPr lang="en-US" sz="1400" b="1" i="1" dirty="0" err="1" smtClean="0">
                <a:latin typeface="Times" pitchFamily="18" charset="0"/>
                <a:cs typeface="Times" pitchFamily="18" charset="0"/>
              </a:rPr>
              <a:t>môi</a:t>
            </a:r>
            <a:r>
              <a:rPr lang="en-US" sz="1400" b="1" i="1" dirty="0" smtClean="0">
                <a:latin typeface="Times" pitchFamily="18" charset="0"/>
                <a:cs typeface="Times" pitchFamily="18" charset="0"/>
              </a:rPr>
              <a:t> </a:t>
            </a:r>
            <a:r>
              <a:rPr lang="en-US" sz="1400" b="1" i="1" dirty="0" err="1" smtClean="0">
                <a:latin typeface="Times" pitchFamily="18" charset="0"/>
                <a:cs typeface="Times" pitchFamily="18" charset="0"/>
              </a:rPr>
              <a:t>trường</a:t>
            </a:r>
            <a:r>
              <a:rPr lang="en-US" sz="1400" b="1" i="1" dirty="0" smtClean="0">
                <a:latin typeface="Times" pitchFamily="18" charset="0"/>
                <a:cs typeface="Times" pitchFamily="18" charset="0"/>
              </a:rPr>
              <a:t> </a:t>
            </a:r>
            <a:r>
              <a:rPr lang="en-US" sz="1400" b="1" i="1" dirty="0" err="1" smtClean="0">
                <a:latin typeface="Times" pitchFamily="18" charset="0"/>
                <a:cs typeface="Times" pitchFamily="18" charset="0"/>
              </a:rPr>
              <a:t>thuận</a:t>
            </a:r>
            <a:r>
              <a:rPr lang="en-US" sz="1400" b="1" i="1" dirty="0" smtClean="0">
                <a:latin typeface="Times" pitchFamily="18" charset="0"/>
                <a:cs typeface="Times" pitchFamily="18" charset="0"/>
              </a:rPr>
              <a:t> </a:t>
            </a:r>
            <a:r>
              <a:rPr lang="en-US" sz="1400" b="1" i="1" dirty="0" err="1" smtClean="0">
                <a:latin typeface="Times" pitchFamily="18" charset="0"/>
                <a:cs typeface="Times" pitchFamily="18" charset="0"/>
              </a:rPr>
              <a:t>lợi</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để</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thế</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hệ</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trẻ</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được</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học</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tập</a:t>
            </a:r>
            <a:r>
              <a:rPr lang="en-US" sz="1400" i="1" dirty="0" smtClean="0">
                <a:latin typeface="Times" pitchFamily="18" charset="0"/>
                <a:cs typeface="Times" pitchFamily="18" charset="0"/>
              </a:rPr>
              <a:t>, </a:t>
            </a:r>
            <a:r>
              <a:rPr lang="en-US" sz="1400" b="1" i="1" dirty="0" err="1" smtClean="0">
                <a:latin typeface="Times" pitchFamily="18" charset="0"/>
                <a:cs typeface="Times" pitchFamily="18" charset="0"/>
              </a:rPr>
              <a:t>rèn</a:t>
            </a:r>
            <a:r>
              <a:rPr lang="en-US" sz="1400" b="1" i="1" dirty="0" smtClean="0">
                <a:latin typeface="Times" pitchFamily="18" charset="0"/>
                <a:cs typeface="Times" pitchFamily="18" charset="0"/>
              </a:rPr>
              <a:t> </a:t>
            </a:r>
            <a:r>
              <a:rPr lang="en-US" sz="1400" b="1" i="1" dirty="0" err="1" smtClean="0">
                <a:latin typeface="Times" pitchFamily="18" charset="0"/>
                <a:cs typeface="Times" pitchFamily="18" charset="0"/>
              </a:rPr>
              <a:t>luyện</a:t>
            </a:r>
            <a:r>
              <a:rPr lang="en-US" sz="1400" b="1" i="1" dirty="0" smtClean="0">
                <a:latin typeface="Times" pitchFamily="18" charset="0"/>
                <a:cs typeface="Times" pitchFamily="18" charset="0"/>
              </a:rPr>
              <a:t>,</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nghiên</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cứu</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lao</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động</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giải</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trí</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phát</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triển</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trí</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tuệ</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thể</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lực</a:t>
            </a:r>
            <a:r>
              <a:rPr lang="en-US" sz="1400" i="1" dirty="0" smtClean="0">
                <a:latin typeface="Times" pitchFamily="18" charset="0"/>
                <a:cs typeface="Times" pitchFamily="18" charset="0"/>
              </a:rPr>
              <a:t> </a:t>
            </a:r>
            <a:r>
              <a:rPr lang="en-US" sz="1400" i="1" dirty="0" err="1" smtClean="0">
                <a:latin typeface="Times" pitchFamily="18" charset="0"/>
                <a:cs typeface="Times" pitchFamily="18" charset="0"/>
              </a:rPr>
              <a:t>và</a:t>
            </a:r>
            <a:r>
              <a:rPr lang="en-US" sz="1400" i="1" dirty="0" smtClean="0">
                <a:latin typeface="Times" pitchFamily="18" charset="0"/>
                <a:cs typeface="Times" pitchFamily="18" charset="0"/>
              </a:rPr>
              <a:t> </a:t>
            </a:r>
            <a:r>
              <a:rPr lang="en-US" sz="1400" b="1" i="1" dirty="0" err="1" smtClean="0">
                <a:latin typeface="Times" pitchFamily="18" charset="0"/>
                <a:cs typeface="Times" pitchFamily="18" charset="0"/>
              </a:rPr>
              <a:t>kỹ</a:t>
            </a:r>
            <a:r>
              <a:rPr lang="en-US" sz="1400" b="1" i="1" dirty="0" smtClean="0">
                <a:latin typeface="Times" pitchFamily="18" charset="0"/>
                <a:cs typeface="Times" pitchFamily="18" charset="0"/>
              </a:rPr>
              <a:t> </a:t>
            </a:r>
            <a:r>
              <a:rPr lang="en-US" sz="1400" b="1" i="1" dirty="0" err="1" smtClean="0">
                <a:latin typeface="Times" pitchFamily="18" charset="0"/>
                <a:cs typeface="Times" pitchFamily="18" charset="0"/>
              </a:rPr>
              <a:t>năng</a:t>
            </a:r>
            <a:r>
              <a:rPr lang="en-US" sz="1400" i="1" dirty="0" smtClean="0">
                <a:latin typeface="Times" pitchFamily="18" charset="0"/>
                <a:cs typeface="Times" pitchFamily="18" charset="0"/>
              </a:rPr>
              <a:t>”</a:t>
            </a:r>
            <a:r>
              <a:rPr lang="en-US" sz="1400" dirty="0" smtClean="0">
                <a:latin typeface="Times" pitchFamily="18" charset="0"/>
                <a:cs typeface="Times" pitchFamily="18" charset="0"/>
              </a:rPr>
              <a:t>.</a:t>
            </a:r>
            <a:endParaRPr lang="en-US" sz="1400" b="1" i="1" dirty="0" smtClean="0">
              <a:latin typeface="Times" pitchFamily="18" charset="0"/>
              <a:cs typeface="Times"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10</a:t>
              </a:r>
            </a:p>
            <a:p>
              <a:pPr algn="ctr"/>
              <a:r>
                <a:rPr lang="en-US" sz="800" b="1" smtClean="0"/>
                <a:t>THÁNG 11  </a:t>
              </a:r>
            </a:p>
            <a:p>
              <a:pPr algn="ctr"/>
              <a:r>
                <a:rPr lang="en-US" sz="800" b="1" smtClean="0"/>
                <a:t>2015</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THÔNG TIN THỜI SỰ</a:t>
              </a:r>
              <a:endParaRPr lang="en-US" sz="1500" b="1">
                <a:solidFill>
                  <a:schemeClr val="bg1"/>
                </a:solidFill>
                <a:effectLst>
                  <a:glow rad="101600">
                    <a:srgbClr val="FF0000">
                      <a:alpha val="60000"/>
                    </a:srgbClr>
                  </a:glow>
                </a:effectLst>
                <a:latin typeface="Calibri" panose="020F0502020204030204" pitchFamily="34" charset="0"/>
              </a:endParaRPr>
            </a:p>
          </p:txBody>
        </p:sp>
      </p:grpSp>
    </p:spTree>
    <p:extLst>
      <p:ext uri="{BB962C8B-B14F-4D97-AF65-F5344CB8AC3E}">
        <p14:creationId xmlns:p14="http://schemas.microsoft.com/office/powerpoint/2010/main" val="2196738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1066800"/>
            <a:ext cx="5829300" cy="9069149"/>
          </a:xfrm>
          <a:prstGeom prst="rect">
            <a:avLst/>
          </a:prstGeom>
          <a:noFill/>
          <a:ln>
            <a:noFill/>
          </a:ln>
        </p:spPr>
        <p:txBody>
          <a:bodyPr wrap="square" lIns="0" tIns="0" rIns="0" bIns="914400" rtlCol="0" anchor="t" anchorCtr="0">
            <a:spAutoFit/>
          </a:bodyPr>
          <a:lstStyle/>
          <a:p>
            <a:pPr algn="ctr"/>
            <a:r>
              <a:rPr lang="en-US" sz="1700" b="1" smtClean="0">
                <a:latin typeface="Times" pitchFamily="18" charset="0"/>
                <a:cs typeface="Times" pitchFamily="18" charset="0"/>
              </a:rPr>
              <a:t>Tuổi trẻ cả nước kiến nghị bổ sung, chỉnh sửa nội dung </a:t>
            </a:r>
          </a:p>
          <a:p>
            <a:pPr algn="ctr"/>
            <a:r>
              <a:rPr lang="en-US" sz="1700" b="1" smtClean="0">
                <a:latin typeface="Times" pitchFamily="18" charset="0"/>
                <a:cs typeface="Times" pitchFamily="18" charset="0"/>
              </a:rPr>
              <a:t>về thế hệ trẻ trong dự thảo Văn kiện Đại hội XII của Đảng</a:t>
            </a:r>
          </a:p>
          <a:p>
            <a:pPr algn="ctr"/>
            <a:endParaRPr lang="en-US" sz="200" b="1" smtClean="0">
              <a:latin typeface="Times" pitchFamily="18" charset="0"/>
              <a:cs typeface="Times" pitchFamily="18" charset="0"/>
            </a:endParaRPr>
          </a:p>
          <a:p>
            <a:pPr algn="just" defTabSz="457200"/>
            <a:r>
              <a:rPr lang="en-US" sz="1400" smtClean="0">
                <a:latin typeface="Times" pitchFamily="18" charset="0"/>
                <a:cs typeface="Times" pitchFamily="18" charset="0"/>
              </a:rPr>
              <a:t>	Ban Bí thư Trung ương Đoàn đề nghị thay đổi cụm từ “Có cơ chế, chính sách phù hợp” thành “Tạo môi trường thuận lợi” vì nội hàm của nó thể hiện đầy đủ, toàn diện sự quan tâm, chăm lo của Đảng đối với thế hệ trẻ, trong đó bao gồm cả việc có cơ chế, chính sách, tạo điều kiện để thế hệ trẻ học tập, rèn luyện, phấn đấu, trưởng thành. Nghị quyết số 25-NQ/TW của Ban Chấp hành Trung ương Đảng khóa X và Chỉ thị số 42-CT/TW của Ban Bí thư Trung ương Đảng khóa XI đều có nhóm giải pháp đề cập đến vấn đề này. </a:t>
            </a:r>
          </a:p>
          <a:p>
            <a:pPr algn="just" defTabSz="457200"/>
            <a:endParaRPr lang="en-US" sz="1400" smtClean="0">
              <a:latin typeface="Times" pitchFamily="18" charset="0"/>
              <a:cs typeface="Times" pitchFamily="18" charset="0"/>
            </a:endParaRPr>
          </a:p>
          <a:p>
            <a:pPr algn="just" defTabSz="457200"/>
            <a:endParaRPr lang="en-US" sz="1400" smtClean="0">
              <a:latin typeface="Times" pitchFamily="18" charset="0"/>
              <a:cs typeface="Times" pitchFamily="18" charset="0"/>
            </a:endParaRPr>
          </a:p>
          <a:p>
            <a:pPr algn="just" defTabSz="457200"/>
            <a:endParaRPr lang="en-US" sz="1400" smtClean="0">
              <a:latin typeface="Times" pitchFamily="18" charset="0"/>
              <a:cs typeface="Times" pitchFamily="18" charset="0"/>
            </a:endParaRPr>
          </a:p>
          <a:p>
            <a:pPr algn="just" defTabSz="457200"/>
            <a:endParaRPr lang="en-US" sz="1400" smtClean="0">
              <a:latin typeface="Times" pitchFamily="18" charset="0"/>
              <a:cs typeface="Times" pitchFamily="18" charset="0"/>
            </a:endParaRPr>
          </a:p>
          <a:p>
            <a:pPr algn="just" defTabSz="457200"/>
            <a:endParaRPr lang="en-US" sz="1400" smtClean="0">
              <a:latin typeface="Times" pitchFamily="18" charset="0"/>
              <a:cs typeface="Times" pitchFamily="18" charset="0"/>
            </a:endParaRPr>
          </a:p>
          <a:p>
            <a:pPr algn="just" defTabSz="457200"/>
            <a:endParaRPr lang="en-US" sz="1400" smtClean="0">
              <a:latin typeface="Times" pitchFamily="18" charset="0"/>
              <a:cs typeface="Times" pitchFamily="18" charset="0"/>
            </a:endParaRPr>
          </a:p>
          <a:p>
            <a:pPr algn="just" defTabSz="457200"/>
            <a:endParaRPr lang="en-US" sz="1400" smtClean="0">
              <a:latin typeface="Times" pitchFamily="18" charset="0"/>
              <a:cs typeface="Times" pitchFamily="18" charset="0"/>
            </a:endParaRPr>
          </a:p>
          <a:p>
            <a:pPr algn="just" defTabSz="457200"/>
            <a:endParaRPr lang="en-US" sz="1400" smtClean="0">
              <a:latin typeface="Times" pitchFamily="18" charset="0"/>
              <a:cs typeface="Times" pitchFamily="18" charset="0"/>
            </a:endParaRPr>
          </a:p>
          <a:p>
            <a:pPr algn="just" defTabSz="457200"/>
            <a:endParaRPr lang="en-US" sz="1400" smtClean="0">
              <a:latin typeface="Times" pitchFamily="18" charset="0"/>
              <a:cs typeface="Times" pitchFamily="18" charset="0"/>
            </a:endParaRPr>
          </a:p>
          <a:p>
            <a:pPr algn="just" defTabSz="457200"/>
            <a:r>
              <a:rPr lang="en-US" sz="1400" smtClean="0">
                <a:latin typeface="Times" pitchFamily="18" charset="0"/>
                <a:cs typeface="Times" pitchFamily="18" charset="0"/>
              </a:rPr>
              <a:t>	Ngoài ra, bổ sung thêm nội dung “rèn luyện” để thể hiện sự tự rèn luyện của thế hệ trẻ, bên cạnh việc được thụ hưởng quá trình giáo dục. Đề nghị bổ sung thêm nội dung “kỹ năng” vì xuất phát từ thực tiễn đời sống hiện nay, việc đào tạo và rèn luyện kỹ năng cho thế hệ trẻ là nhiệm vụ rất quan trọng, đã được xác định trong các chủ trương, nghị quyết của Đảng về thanh niên và công tác thanh niên những năm gần đây (Nghị quyết số 25-NQ/TW của Ban Chấp hành Trung ương Đảng khóa X, Chỉ thị số 42-CT/TW của Ban Bí thư Trung ương Đảng khóa XI). </a:t>
            </a:r>
          </a:p>
          <a:p>
            <a:pPr algn="just" defTabSz="457200"/>
            <a:r>
              <a:rPr lang="en-US" sz="1400" smtClean="0">
                <a:latin typeface="Times" pitchFamily="18" charset="0"/>
                <a:cs typeface="Times" pitchFamily="18" charset="0"/>
              </a:rPr>
              <a:t>	- Câu thứ ba và câu thứ tư: </a:t>
            </a:r>
            <a:r>
              <a:rPr lang="en-US" sz="1400" i="1" smtClean="0">
                <a:latin typeface="Times" pitchFamily="18" charset="0"/>
                <a:cs typeface="Times" pitchFamily="18" charset="0"/>
              </a:rPr>
              <a:t>“Khuyến khích, cổ vũ thanh niên nuôi dưỡng ước mơ, hoài bão, xung kích, sáng tạo, làm chủ khoa học, công nghệ hiện đại. Phát huy vai trò của thế hệ trẻ trong sự nghiệp xây dựng và bảo vệ Tổ quốc”</a:t>
            </a:r>
            <a:r>
              <a:rPr lang="en-US" sz="1400" smtClean="0">
                <a:latin typeface="Times" pitchFamily="18" charset="0"/>
                <a:cs typeface="Times" pitchFamily="18" charset="0"/>
              </a:rPr>
              <a:t>, đề nghị sửa lại như sau: </a:t>
            </a:r>
            <a:r>
              <a:rPr lang="en-US" sz="1400" i="1" smtClean="0">
                <a:latin typeface="Times" pitchFamily="18" charset="0"/>
                <a:cs typeface="Times" pitchFamily="18" charset="0"/>
              </a:rPr>
              <a:t>“Khuyến khích, cổ vũ thanh niên nuôi dưỡng ước mơ, hoài bão, xung kích, sáng tạo, làm chủ khoa học, công nghệ hiện đại, </a:t>
            </a:r>
            <a:r>
              <a:rPr lang="en-US" sz="1400" b="1" i="1" smtClean="0">
                <a:latin typeface="Times" pitchFamily="18" charset="0"/>
                <a:cs typeface="Times" pitchFamily="18" charset="0"/>
              </a:rPr>
              <a:t>đóng góp xứng đáng vào công cuộc phát triển kinh tế - xã hội</a:t>
            </a:r>
            <a:r>
              <a:rPr lang="en-US" sz="1400" i="1" smtClean="0">
                <a:latin typeface="Times" pitchFamily="18" charset="0"/>
                <a:cs typeface="Times" pitchFamily="18" charset="0"/>
              </a:rPr>
              <a:t> và bảo vệ Tổ quốc”</a:t>
            </a:r>
            <a:r>
              <a:rPr lang="en-US" sz="1400" smtClean="0">
                <a:latin typeface="Times" pitchFamily="18" charset="0"/>
                <a:cs typeface="Times" pitchFamily="18" charset="0"/>
              </a:rPr>
              <a:t>.</a:t>
            </a:r>
          </a:p>
          <a:p>
            <a:pPr algn="just" defTabSz="457200"/>
            <a:r>
              <a:rPr lang="en-US" sz="1400" smtClean="0">
                <a:latin typeface="Times" pitchFamily="18" charset="0"/>
                <a:cs typeface="Times" pitchFamily="18" charset="0"/>
              </a:rPr>
              <a:t>	Câu thứ ba và câu thứ tư cần ghép lại để tăng thêm tính cô đọng, rõ nghĩa của văn bản. Đồng thời, cần thay cụm từ </a:t>
            </a:r>
            <a:r>
              <a:rPr lang="en-US" sz="1400" i="1" smtClean="0">
                <a:latin typeface="Times" pitchFamily="18" charset="0"/>
                <a:cs typeface="Times" pitchFamily="18" charset="0"/>
              </a:rPr>
              <a:t>“sự nghiệp xây dựng và bảo vệ Tổ quốc”</a:t>
            </a:r>
            <a:r>
              <a:rPr lang="en-US" sz="1400" smtClean="0">
                <a:latin typeface="Times" pitchFamily="18" charset="0"/>
                <a:cs typeface="Times" pitchFamily="18" charset="0"/>
              </a:rPr>
              <a:t> bằng cụm từ </a:t>
            </a:r>
            <a:r>
              <a:rPr lang="en-US" sz="1400" b="1" i="1" smtClean="0">
                <a:latin typeface="Times" pitchFamily="18" charset="0"/>
                <a:cs typeface="Times" pitchFamily="18" charset="0"/>
              </a:rPr>
              <a:t>“đóng góp xứng đáng vào công cuộc phát triển kinh tế - xã hội và bảo vệ Tổ quốc”</a:t>
            </a:r>
            <a:r>
              <a:rPr lang="en-US" sz="1400" b="1" smtClean="0">
                <a:latin typeface="Times" pitchFamily="18" charset="0"/>
                <a:cs typeface="Times" pitchFamily="18" charset="0"/>
              </a:rPr>
              <a:t> </a:t>
            </a:r>
            <a:r>
              <a:rPr lang="en-US" sz="1400" smtClean="0">
                <a:latin typeface="Times" pitchFamily="18" charset="0"/>
                <a:cs typeface="Times" pitchFamily="18" charset="0"/>
              </a:rPr>
              <a:t>để thể hiện rõ hơn vai trò của thanh niên trong giai đoạn hiện nay. </a:t>
            </a:r>
          </a:p>
          <a:p>
            <a:pPr algn="r" defTabSz="457200"/>
            <a:r>
              <a:rPr lang="en-US" sz="1400" b="1" i="1" smtClean="0">
                <a:latin typeface="Times" pitchFamily="18" charset="0"/>
                <a:cs typeface="Times" pitchFamily="18" charset="0"/>
              </a:rPr>
              <a:t>BAN BÍ THƯ TRUNG ƯƠNG ĐOÀN</a:t>
            </a:r>
            <a:endParaRPr lang="en-US" sz="1400" b="1" i="1" err="1" smtClean="0">
              <a:latin typeface="Times" pitchFamily="18" charset="0"/>
              <a:cs typeface="Times"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11</a:t>
              </a:r>
            </a:p>
            <a:p>
              <a:pPr algn="ctr"/>
              <a:r>
                <a:rPr lang="en-US" sz="800" b="1" smtClean="0"/>
                <a:t>THÁNG 11  </a:t>
              </a:r>
            </a:p>
            <a:p>
              <a:pPr algn="ctr"/>
              <a:r>
                <a:rPr lang="en-US" sz="800" b="1" smtClean="0"/>
                <a:t>2015</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THÔNG TIN THỜI SỰ</a:t>
              </a:r>
              <a:endParaRPr lang="en-US" sz="1500" b="1">
                <a:solidFill>
                  <a:schemeClr val="bg1"/>
                </a:solidFill>
                <a:effectLst>
                  <a:glow rad="101600">
                    <a:srgbClr val="FF0000">
                      <a:alpha val="60000"/>
                    </a:srgbClr>
                  </a:glow>
                </a:effectLst>
                <a:latin typeface="Calibri" panose="020F0502020204030204" pitchFamily="34" charset="0"/>
              </a:endParaRPr>
            </a:p>
          </p:txBody>
        </p:sp>
      </p:grpSp>
      <p:pic>
        <p:nvPicPr>
          <p:cNvPr id="2050" name="Picture 2" descr="E:\Tam t9.2015\T11\anh_bai_chinhVH.jpg"/>
          <p:cNvPicPr>
            <a:picLocks noChangeAspect="1" noChangeArrowheads="1"/>
          </p:cNvPicPr>
          <p:nvPr/>
        </p:nvPicPr>
        <p:blipFill>
          <a:blip r:embed="rId7" cstate="print"/>
          <a:srcRect/>
          <a:stretch>
            <a:fillRect/>
          </a:stretch>
        </p:blipFill>
        <p:spPr bwMode="auto">
          <a:xfrm>
            <a:off x="2057400" y="3124200"/>
            <a:ext cx="2743200" cy="1828800"/>
          </a:xfrm>
          <a:prstGeom prst="rect">
            <a:avLst/>
          </a:prstGeom>
          <a:noFill/>
        </p:spPr>
      </p:pic>
    </p:spTree>
    <p:extLst>
      <p:ext uri="{BB962C8B-B14F-4D97-AF65-F5344CB8AC3E}">
        <p14:creationId xmlns:p14="http://schemas.microsoft.com/office/powerpoint/2010/main" val="2196738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12</a:t>
              </a:r>
            </a:p>
            <a:p>
              <a:pPr algn="ctr"/>
              <a:r>
                <a:rPr lang="en-US" sz="800" b="1" smtClean="0"/>
                <a:t>THÁNG 11  </a:t>
              </a:r>
            </a:p>
            <a:p>
              <a:pPr algn="ctr"/>
              <a:r>
                <a:rPr lang="en-US" sz="800" b="1" smtClean="0"/>
                <a:t>2015</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THÔNG TIN THỜI SỰ</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533400" y="1066800"/>
            <a:ext cx="5829300" cy="1169551"/>
          </a:xfrm>
          <a:prstGeom prst="rect">
            <a:avLst/>
          </a:prstGeom>
          <a:noFill/>
          <a:ln>
            <a:noFill/>
          </a:ln>
        </p:spPr>
        <p:txBody>
          <a:bodyPr wrap="square" lIns="0" tIns="0" rIns="0" bIns="914400" rtlCol="0" anchor="t" anchorCtr="0">
            <a:spAutoFit/>
          </a:bodyPr>
          <a:lstStyle/>
          <a:p>
            <a:pPr algn="ctr"/>
            <a:endParaRPr lang="en-US" sz="1600" i="1">
              <a:latin typeface="Arial" panose="020B0604020202020204" pitchFamily="34" charset="0"/>
              <a:cs typeface="Arial" panose="020B0604020202020204" pitchFamily="34" charset="0"/>
            </a:endParaRPr>
          </a:p>
        </p:txBody>
      </p:sp>
      <p:sp>
        <p:nvSpPr>
          <p:cNvPr id="17" name="TextBox 16"/>
          <p:cNvSpPr txBox="1"/>
          <p:nvPr/>
        </p:nvSpPr>
        <p:spPr>
          <a:xfrm>
            <a:off x="533400" y="1066800"/>
            <a:ext cx="5829300" cy="2231380"/>
          </a:xfrm>
          <a:prstGeom prst="rect">
            <a:avLst/>
          </a:prstGeom>
          <a:noFill/>
          <a:ln>
            <a:noFill/>
          </a:ln>
        </p:spPr>
        <p:txBody>
          <a:bodyPr wrap="square" lIns="0" tIns="0" rIns="0" bIns="914400" rtlCol="0" anchor="t" anchorCtr="0">
            <a:spAutoFit/>
          </a:bodyPr>
          <a:lstStyle/>
          <a:p>
            <a:pPr marL="0" lvl="1" indent="457200" algn="ctr" defTabSz="457200"/>
            <a:r>
              <a:rPr lang="en-US" sz="1500" b="1" dirty="0" smtClean="0">
                <a:latin typeface="Times New Roman" pitchFamily="18" charset="0"/>
                <a:cs typeface="Times New Roman" pitchFamily="18" charset="0"/>
              </a:rPr>
              <a:t>NHỮNG SỰ KIỆN, HOẠT ĐỘNG LỚN CỦA</a:t>
            </a:r>
          </a:p>
          <a:p>
            <a:pPr marL="0" lvl="1" indent="457200" algn="ctr" defTabSz="457200"/>
            <a:r>
              <a:rPr lang="en-US" sz="1500" b="1" dirty="0" smtClean="0">
                <a:latin typeface="Times New Roman" pitchFamily="18" charset="0"/>
                <a:cs typeface="Times New Roman" pitchFamily="18" charset="0"/>
              </a:rPr>
              <a:t>TỈNH</a:t>
            </a:r>
            <a:r>
              <a:rPr lang="en-US" sz="1500" b="1" dirty="0" smtClean="0">
                <a:latin typeface="Times New Roman" pitchFamily="18" charset="0"/>
                <a:cs typeface="Times New Roman" pitchFamily="18" charset="0"/>
              </a:rPr>
              <a:t> </a:t>
            </a:r>
            <a:r>
              <a:rPr lang="en-US" sz="1500" b="1" dirty="0" smtClean="0">
                <a:latin typeface="Times New Roman" pitchFamily="18" charset="0"/>
                <a:cs typeface="Times New Roman" pitchFamily="18" charset="0"/>
              </a:rPr>
              <a:t>ĐOÀN TRONG THÁNG 11/2015</a:t>
            </a:r>
          </a:p>
          <a:p>
            <a:pPr marL="0" lvl="1" indent="457200" algn="ctr" defTabSz="457200">
              <a:lnSpc>
                <a:spcPct val="150000"/>
              </a:lnSpc>
              <a:spcBef>
                <a:spcPts val="600"/>
              </a:spcBef>
            </a:pPr>
            <a:endParaRPr lang="en-US" sz="1500" b="1" dirty="0">
              <a:latin typeface="Times New Roman" pitchFamily="18" charset="0"/>
              <a:cs typeface="Times New Roman" pitchFamily="18" charset="0"/>
            </a:endParaRPr>
          </a:p>
          <a:p>
            <a:pPr indent="457200" algn="just" defTabSz="457200">
              <a:lnSpc>
                <a:spcPct val="150000"/>
              </a:lnSpc>
              <a:spcBef>
                <a:spcPts val="600"/>
              </a:spcBef>
            </a:pPr>
            <a:r>
              <a:rPr lang="en-US" sz="1500" dirty="0" smtClean="0">
                <a:latin typeface="Times New Roman" pitchFamily="18" charset="0"/>
                <a:cs typeface="Times New Roman" pitchFamily="18" charset="0"/>
              </a:rPr>
              <a:t>   </a:t>
            </a:r>
            <a:endParaRPr lang="en-US" sz="1500" b="1" dirty="0">
              <a:latin typeface="Times New Roman" pitchFamily="18" charset="0"/>
              <a:cs typeface="Times New Roman" pitchFamily="18" charset="0"/>
            </a:endParaRPr>
          </a:p>
        </p:txBody>
      </p:sp>
      <p:graphicFrame>
        <p:nvGraphicFramePr>
          <p:cNvPr id="10" name="Diagram 9"/>
          <p:cNvGraphicFramePr/>
          <p:nvPr>
            <p:extLst>
              <p:ext uri="{D42A27DB-BD31-4B8C-83A1-F6EECF244321}">
                <p14:modId xmlns:p14="http://schemas.microsoft.com/office/powerpoint/2010/main" val="2242556656"/>
              </p:ext>
            </p:extLst>
          </p:nvPr>
        </p:nvGraphicFramePr>
        <p:xfrm>
          <a:off x="395349" y="2189747"/>
          <a:ext cx="6191250" cy="58408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76427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1545401"/>
            <a:ext cx="5829300" cy="7602081"/>
          </a:xfrm>
          <a:prstGeom prst="rect">
            <a:avLst/>
          </a:prstGeom>
          <a:noFill/>
          <a:ln>
            <a:noFill/>
          </a:ln>
        </p:spPr>
        <p:txBody>
          <a:bodyPr wrap="square" lIns="0" tIns="0" rIns="0" bIns="914400" rtlCol="0" anchor="t" anchorCtr="0">
            <a:spAutoFit/>
          </a:bodyPr>
          <a:lstStyle/>
          <a:p>
            <a:pPr algn="just"/>
            <a:r>
              <a:rPr lang="en-US" sz="1400" dirty="0" err="1">
                <a:latin typeface="Times New Roman" pitchFamily="18" charset="0"/>
                <a:cs typeface="Times New Roman" pitchFamily="18" charset="0"/>
              </a:rPr>
              <a:t>Hoạt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môi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nói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chung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nói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riêng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đòi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hỏi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từ</a:t>
            </a:r>
            <a:r>
              <a:rPr lang="en-US" sz="1400" dirty="0">
                <a:latin typeface="Times New Roman" pitchFamily="18" charset="0"/>
                <a:cs typeface="Times New Roman" pitchFamily="18" charset="0"/>
              </a:rPr>
              <a:t> Chi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ngoài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nắm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chắc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nguyên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tắc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định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tổ</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hoạt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còn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kiến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phú</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kỹ</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năng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hoạt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ảnh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tổ</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chức</a:t>
            </a:r>
            <a:r>
              <a:rPr lang="en-US" sz="1400" dirty="0">
                <a:latin typeface="Times New Roman" pitchFamily="18" charset="0"/>
                <a:cs typeface="Times New Roman" pitchFamily="18" charset="0"/>
              </a:rPr>
              <a:t>. Do </a:t>
            </a:r>
            <a:r>
              <a:rPr lang="en-US" sz="1400" dirty="0" err="1">
                <a:latin typeface="Times New Roman" pitchFamily="18" charset="0"/>
                <a:cs typeface="Times New Roman" pitchFamily="18" charset="0"/>
              </a:rPr>
              <a:t>đó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thiện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trở</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tấm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gương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từng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tụ</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thanh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tài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thôi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chưa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còn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tâm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tiễn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hiện</a:t>
            </a:r>
            <a:r>
              <a:rPr lang="en-US" sz="1400" dirty="0">
                <a:latin typeface="Times New Roman" pitchFamily="18" charset="0"/>
                <a:cs typeface="Times New Roman" pitchFamily="18" charset="0"/>
              </a:rPr>
              <a:t> nay ở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nói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chung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nói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riêng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lĩnh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thanh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vừa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lãnh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vừa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tổ</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quản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lý</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vừa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thuyết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đồng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a:t>
            </a:r>
            <a:r>
              <a:rPr lang="en-US" sz="1400" dirty="0">
                <a:latin typeface="Times New Roman" pitchFamily="18" charset="0"/>
                <a:cs typeface="Times New Roman" pitchFamily="18" charset="0"/>
              </a:rPr>
              <a:t> tin </a:t>
            </a:r>
            <a:r>
              <a:rPr lang="en-US" sz="1400" dirty="0" err="1">
                <a:latin typeface="Times New Roman" pitchFamily="18" charset="0"/>
                <a:cs typeface="Times New Roman" pitchFamily="18" charset="0"/>
              </a:rPr>
              <a:t>cậy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niềm</a:t>
            </a:r>
            <a:r>
              <a:rPr lang="en-US" sz="1400" dirty="0">
                <a:latin typeface="Times New Roman" pitchFamily="18" charset="0"/>
                <a:cs typeface="Times New Roman" pitchFamily="18" charset="0"/>
              </a:rPr>
              <a:t> tin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yêu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tấm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gương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đầu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vấn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sau</a:t>
            </a:r>
            <a:r>
              <a:rPr lang="en-US" sz="1400" dirty="0" smtClean="0">
                <a:latin typeface="Times New Roman" pitchFamily="18" charset="0"/>
                <a:cs typeface="Times New Roman" pitchFamily="18" charset="0"/>
              </a:rPr>
              <a:t>:</a:t>
            </a:r>
          </a:p>
          <a:p>
            <a:pPr algn="just"/>
            <a:endParaRPr lang="en-US" sz="1400" dirty="0">
              <a:latin typeface="Times New Roman" pitchFamily="18" charset="0"/>
              <a:cs typeface="Times New Roman" pitchFamily="18" charset="0"/>
            </a:endParaRPr>
          </a:p>
          <a:p>
            <a:pPr lvl="0" algn="just"/>
            <a:r>
              <a:rPr lang="en-US" sz="1400" b="1" i="1" dirty="0" err="1">
                <a:latin typeface="Times New Roman" pitchFamily="18" charset="0"/>
                <a:cs typeface="Times New Roman" pitchFamily="18" charset="0"/>
              </a:rPr>
              <a:t>Rèn</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đức</a:t>
            </a:r>
            <a:endParaRPr lang="en-US" sz="1400" dirty="0">
              <a:latin typeface="Times New Roman" pitchFamily="18" charset="0"/>
              <a:cs typeface="Times New Roman" pitchFamily="18" charset="0"/>
            </a:endParaRPr>
          </a:p>
          <a:p>
            <a:pPr algn="just"/>
            <a:r>
              <a:rPr lang="en-US" sz="1400" dirty="0" err="1">
                <a:latin typeface="Times New Roman" pitchFamily="18" charset="0"/>
                <a:cs typeface="Times New Roman" pitchFamily="18" charset="0"/>
              </a:rPr>
              <a:t>Mỗi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nghiêm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khắc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bản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sống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trung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mạnh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yêu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thương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bao</a:t>
            </a:r>
            <a:r>
              <a:rPr lang="en-US" sz="1400" dirty="0">
                <a:latin typeface="Times New Roman" pitchFamily="18" charset="0"/>
                <a:cs typeface="Times New Roman" pitchFamily="18" charset="0"/>
              </a:rPr>
              <a:t> dung, </a:t>
            </a:r>
            <a:r>
              <a:rPr lang="en-US" sz="1400" dirty="0" err="1">
                <a:latin typeface="Times New Roman" pitchFamily="18" charset="0"/>
                <a:cs typeface="Times New Roman" pitchFamily="18" charset="0"/>
              </a:rPr>
              <a:t>hòa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bè</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đồng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nghiệp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sẵng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sàng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phê</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phê</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nhận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thiếu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sót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khuyết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tiếp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thu</a:t>
            </a:r>
            <a:r>
              <a:rPr lang="en-US" sz="1400" dirty="0">
                <a:latin typeface="Times New Roman" pitchFamily="18" charset="0"/>
                <a:cs typeface="Times New Roman" pitchFamily="18" charset="0"/>
              </a:rPr>
              <a:t> ý </a:t>
            </a:r>
            <a:r>
              <a:rPr lang="en-US" sz="1400" dirty="0" err="1">
                <a:latin typeface="Times New Roman" pitchFamily="18" charset="0"/>
                <a:cs typeface="Times New Roman" pitchFamily="18" charset="0"/>
              </a:rPr>
              <a:t>kiến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góp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xây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dựng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luôn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cởi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mở</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hoà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giữ</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chữ</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tín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nói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đôi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nói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sẽ</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đem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niềm</a:t>
            </a:r>
            <a:r>
              <a:rPr lang="en-US" sz="1400" dirty="0">
                <a:latin typeface="Times New Roman" pitchFamily="18" charset="0"/>
                <a:cs typeface="Times New Roman" pitchFamily="18" charset="0"/>
              </a:rPr>
              <a:t> tin </a:t>
            </a:r>
            <a:r>
              <a:rPr lang="en-US" sz="1400" dirty="0" err="1">
                <a:latin typeface="Times New Roman" pitchFamily="18" charset="0"/>
                <a:cs typeface="Times New Roman" pitchFamily="18" charset="0"/>
              </a:rPr>
              <a:t>cho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thanh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tránh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nói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chung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chung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hiểu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cụ</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thiết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từ</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nhỏ</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lớn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từ</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thấp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từ</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dễ</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nói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ít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hoặc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nói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sẽ</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chỉ</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dụng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Hồ</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chỉ</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rằng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mọi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chỉ</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quý</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phẩm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tốt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vậy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muốn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hướng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dẫn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óc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nghĩ</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mắt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trông</a:t>
            </a:r>
            <a:r>
              <a:rPr lang="en-US" sz="1400" dirty="0">
                <a:latin typeface="Times New Roman" pitchFamily="18" charset="0"/>
                <a:cs typeface="Times New Roman" pitchFamily="18" charset="0"/>
              </a:rPr>
              <a:t>, tai </a:t>
            </a:r>
            <a:r>
              <a:rPr lang="en-US" sz="1400" dirty="0" err="1">
                <a:latin typeface="Times New Roman" pitchFamily="18" charset="0"/>
                <a:cs typeface="Times New Roman" pitchFamily="18" charset="0"/>
              </a:rPr>
              <a:t>nghe</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miệng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nói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tay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Chứ</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chỉ</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nói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suông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chỉ</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ngồi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mệnh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lệnh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thật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nhúng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tay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việc</a:t>
            </a:r>
            <a:r>
              <a:rPr lang="en-US" sz="1400" dirty="0" smtClean="0">
                <a:latin typeface="Times New Roman" pitchFamily="18" charset="0"/>
                <a:cs typeface="Times New Roman" pitchFamily="18" charset="0"/>
              </a:rPr>
              <a:t>".</a:t>
            </a: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3"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dirty="0" smtClean="0"/>
                <a:t>13</a:t>
              </a:r>
              <a:endParaRPr lang="en-US" sz="1300" b="1" dirty="0" smtClean="0"/>
            </a:p>
            <a:p>
              <a:pPr algn="ctr"/>
              <a:r>
                <a:rPr lang="en-US" sz="800" b="1" dirty="0" smtClean="0"/>
                <a:t>THÁNG 11 </a:t>
              </a:r>
            </a:p>
            <a:p>
              <a:pPr algn="ctr"/>
              <a:r>
                <a:rPr lang="en-US" sz="800" b="1" dirty="0" smtClean="0"/>
                <a:t>2015</a:t>
              </a:r>
              <a:endParaRPr lang="en-US" sz="800" b="1" dirty="0"/>
            </a:p>
          </p:txBody>
        </p:sp>
      </p:grpSp>
      <p:grpSp>
        <p:nvGrpSpPr>
          <p:cNvPr id="4"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GÓC NHÌN TRẺ</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533400" y="1066800"/>
            <a:ext cx="5829300" cy="1200329"/>
          </a:xfrm>
          <a:prstGeom prst="rect">
            <a:avLst/>
          </a:prstGeom>
          <a:noFill/>
          <a:ln>
            <a:noFill/>
          </a:ln>
        </p:spPr>
        <p:txBody>
          <a:bodyPr wrap="square" lIns="0" tIns="0" rIns="0" bIns="914400" rtlCol="0" anchor="t" anchorCtr="0">
            <a:spAutoFit/>
          </a:bodyPr>
          <a:lstStyle/>
          <a:p>
            <a:r>
              <a:rPr lang="en-US" sz="1600" b="1" dirty="0" err="1"/>
              <a:t>Cán</a:t>
            </a:r>
            <a:r>
              <a:rPr lang="en-US" sz="1600" b="1" dirty="0"/>
              <a:t> </a:t>
            </a:r>
            <a:r>
              <a:rPr lang="en-US" sz="1600" b="1" dirty="0" err="1"/>
              <a:t>bộ</a:t>
            </a:r>
            <a:r>
              <a:rPr lang="en-US" sz="1600" b="1" dirty="0"/>
              <a:t> </a:t>
            </a:r>
            <a:r>
              <a:rPr lang="en-US" sz="1600" b="1" dirty="0" err="1"/>
              <a:t>Đoàn</a:t>
            </a:r>
            <a:r>
              <a:rPr lang="en-US" sz="1600" b="1" dirty="0"/>
              <a:t>, </a:t>
            </a:r>
            <a:r>
              <a:rPr lang="en-US" sz="1600" b="1" dirty="0" err="1"/>
              <a:t>Hội</a:t>
            </a:r>
            <a:r>
              <a:rPr lang="en-US" sz="1600" b="1" dirty="0"/>
              <a:t> </a:t>
            </a:r>
            <a:r>
              <a:rPr lang="en-US" sz="1600" b="1" dirty="0" err="1"/>
              <a:t>cần</a:t>
            </a:r>
            <a:r>
              <a:rPr lang="en-US" sz="1600" b="1" dirty="0"/>
              <a:t> </a:t>
            </a:r>
            <a:r>
              <a:rPr lang="en-US" sz="1600" b="1" dirty="0" err="1"/>
              <a:t>là</a:t>
            </a:r>
            <a:r>
              <a:rPr lang="en-US" sz="1600" b="1" dirty="0"/>
              <a:t> </a:t>
            </a:r>
            <a:r>
              <a:rPr lang="en-US" sz="1600" b="1" dirty="0" err="1"/>
              <a:t>tấm</a:t>
            </a:r>
            <a:r>
              <a:rPr lang="en-US" sz="1600" b="1" dirty="0"/>
              <a:t> </a:t>
            </a:r>
            <a:r>
              <a:rPr lang="en-US" sz="1600" b="1" dirty="0" err="1"/>
              <a:t>gương</a:t>
            </a:r>
            <a:r>
              <a:rPr lang="en-US" sz="1600" b="1" dirty="0"/>
              <a:t> </a:t>
            </a:r>
            <a:endParaRPr lang="en-US" sz="1600" dirty="0"/>
          </a:p>
        </p:txBody>
      </p:sp>
    </p:spTree>
    <p:extLst>
      <p:ext uri="{BB962C8B-B14F-4D97-AF65-F5344CB8AC3E}">
        <p14:creationId xmlns:p14="http://schemas.microsoft.com/office/powerpoint/2010/main" val="1838625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1545401"/>
            <a:ext cx="5829300" cy="6086282"/>
          </a:xfrm>
          <a:prstGeom prst="rect">
            <a:avLst/>
          </a:prstGeom>
          <a:noFill/>
          <a:ln>
            <a:noFill/>
          </a:ln>
        </p:spPr>
        <p:txBody>
          <a:bodyPr wrap="square" lIns="0" tIns="0" rIns="0" bIns="914400" rtlCol="0" anchor="t" anchorCtr="0">
            <a:spAutoFit/>
          </a:bodyPr>
          <a:lstStyle/>
          <a:p>
            <a:pPr lvl="0" algn="just"/>
            <a:r>
              <a:rPr lang="en-US" sz="1400" b="1" i="1" dirty="0" err="1" smtClean="0">
                <a:latin typeface="Times New Roman" pitchFamily="18" charset="0"/>
                <a:cs typeface="Times New Roman" pitchFamily="18" charset="0"/>
              </a:rPr>
              <a:t>Luyện</a:t>
            </a:r>
            <a:r>
              <a:rPr lang="en-US" sz="1400" b="1" i="1" dirty="0" smtClean="0">
                <a:latin typeface="Times New Roman" pitchFamily="18" charset="0"/>
                <a:cs typeface="Times New Roman" pitchFamily="18" charset="0"/>
              </a:rPr>
              <a:t> </a:t>
            </a:r>
            <a:r>
              <a:rPr lang="en-US" sz="1400" b="1" i="1" dirty="0" err="1">
                <a:latin typeface="Times New Roman" pitchFamily="18" charset="0"/>
                <a:cs typeface="Times New Roman" pitchFamily="18" charset="0"/>
              </a:rPr>
              <a:t>tài</a:t>
            </a:r>
            <a:endParaRPr lang="en-US" sz="1400" dirty="0">
              <a:latin typeface="Times New Roman" pitchFamily="18" charset="0"/>
              <a:cs typeface="Times New Roman" pitchFamily="18" charset="0"/>
            </a:endParaRPr>
          </a:p>
          <a:p>
            <a:pPr algn="just"/>
            <a:r>
              <a:rPr lang="en-US" sz="1400" dirty="0" err="1">
                <a:latin typeface="Times New Roman" pitchFamily="18" charset="0"/>
                <a:cs typeface="Times New Roman" pitchFamily="18" charset="0"/>
              </a:rPr>
              <a:t>Cán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thanh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lĩnh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tầng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lớp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thanh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định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vậy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luôn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nhạy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bén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tìm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phương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hiệu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xếp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thật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khoa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hoạch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tốt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thông</a:t>
            </a:r>
            <a:r>
              <a:rPr lang="en-US" sz="1400" dirty="0">
                <a:latin typeface="Times New Roman" pitchFamily="18" charset="0"/>
                <a:cs typeface="Times New Roman" pitchFamily="18" charset="0"/>
              </a:rPr>
              <a:t> qua </a:t>
            </a:r>
            <a:r>
              <a:rPr lang="en-US" sz="1400" dirty="0" err="1">
                <a:latin typeface="Times New Roman" pitchFamily="18" charset="0"/>
                <a:cs typeface="Times New Roman" pitchFamily="18" charset="0"/>
              </a:rPr>
              <a:t>việc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kiểm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tích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trau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dồi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chuyên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môn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nghiệp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vụ</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cứu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khoa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cầu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hóa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nâng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năng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ngoại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ngữ</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tự</a:t>
            </a:r>
            <a:r>
              <a:rPr lang="en-US" sz="1400" dirty="0">
                <a:latin typeface="Times New Roman" pitchFamily="18" charset="0"/>
                <a:cs typeface="Times New Roman" pitchFamily="18" charset="0"/>
              </a:rPr>
              <a:t> tin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tiếp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bè</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tế</a:t>
            </a:r>
            <a:r>
              <a:rPr lang="en-US" sz="1400" dirty="0" smtClean="0">
                <a:latin typeface="Times New Roman" pitchFamily="18" charset="0"/>
                <a:cs typeface="Times New Roman" pitchFamily="18" charset="0"/>
              </a:rPr>
              <a:t>.</a:t>
            </a:r>
          </a:p>
          <a:p>
            <a:pPr algn="just"/>
            <a:endParaRPr lang="en-US" sz="1400" dirty="0">
              <a:latin typeface="Times New Roman" pitchFamily="18" charset="0"/>
              <a:cs typeface="Times New Roman" pitchFamily="18" charset="0"/>
            </a:endParaRPr>
          </a:p>
          <a:p>
            <a:pPr lvl="0" algn="just"/>
            <a:r>
              <a:rPr lang="en-US" sz="1400" b="1" i="1" dirty="0" err="1">
                <a:latin typeface="Times New Roman" pitchFamily="18" charset="0"/>
                <a:cs typeface="Times New Roman" pitchFamily="18" charset="0"/>
              </a:rPr>
              <a:t>Giữ</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gìn</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cái</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tâm</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nhiệt</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huyết</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khát</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vọng</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sáng</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tạo</a:t>
            </a:r>
            <a:endParaRPr lang="en-US" sz="1400" dirty="0">
              <a:latin typeface="Times New Roman" pitchFamily="18" charset="0"/>
              <a:cs typeface="Times New Roman" pitchFamily="18" charset="0"/>
            </a:endParaRPr>
          </a:p>
          <a:p>
            <a:pPr algn="just"/>
            <a:r>
              <a:rPr lang="en-US" sz="1400" dirty="0" err="1">
                <a:latin typeface="Times New Roman" pitchFamily="18" charset="0"/>
                <a:cs typeface="Times New Roman" pitchFamily="18" charset="0"/>
              </a:rPr>
              <a:t>Cái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tâm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thật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nhiệt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huyết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câu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nệ</a:t>
            </a:r>
            <a:r>
              <a:rPr lang="en-US" sz="1400" dirty="0">
                <a:latin typeface="Times New Roman" pitchFamily="18" charset="0"/>
                <a:cs typeface="Times New Roman" pitchFamily="18" charset="0"/>
              </a:rPr>
              <a:t>, né </a:t>
            </a:r>
            <a:r>
              <a:rPr lang="en-US" sz="1400" dirty="0" err="1">
                <a:latin typeface="Times New Roman" pitchFamily="18" charset="0"/>
                <a:cs typeface="Times New Roman" pitchFamily="18" charset="0"/>
              </a:rPr>
              <a:t>tránh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tích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vô</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đố</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ích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riêng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chấp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tâm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nhiệt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huyết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vọng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tận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tụy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a:t>
            </a:r>
            <a:r>
              <a:rPr lang="en-US" sz="1400" dirty="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r>
              <a:rPr lang="en-US" sz="1400" dirty="0" err="1">
                <a:latin typeface="Times New Roman" pitchFamily="18" charset="0"/>
                <a:cs typeface="Times New Roman" pitchFamily="18" charset="0"/>
              </a:rPr>
              <a:t>Tóm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xuyên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rèn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luyện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tấm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gương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từng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ảnh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tổ</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sẽ</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hấp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dẫn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tổ</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Nhiệm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vụ</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cấp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phú</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luôn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Nhiệm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vụ</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này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nhạy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bén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năng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tổ</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khoa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hoạch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smtClean="0">
                <a:latin typeface="Times New Roman" pitchFamily="18" charset="0"/>
                <a:cs typeface="Times New Roman" pitchFamily="18" charset="0"/>
              </a:rPr>
              <a:t>.</a:t>
            </a:r>
          </a:p>
          <a:p>
            <a:pPr algn="just"/>
            <a:endParaRPr lang="en-US" sz="1400" dirty="0">
              <a:latin typeface="Times New Roman" pitchFamily="18" charset="0"/>
              <a:cs typeface="Times New Roman" pitchFamily="18" charset="0"/>
            </a:endParaRPr>
          </a:p>
          <a:p>
            <a:pPr algn="r"/>
            <a:r>
              <a:rPr lang="en-US" sz="1400" b="1" i="1" dirty="0" err="1" smtClean="0">
                <a:latin typeface="Times New Roman" pitchFamily="18" charset="0"/>
                <a:cs typeface="Times New Roman" pitchFamily="18" charset="0"/>
              </a:rPr>
              <a:t>Công</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Tú</a:t>
            </a:r>
            <a:r>
              <a:rPr lang="en-US" sz="1400" b="1" i="1" dirty="0" smtClean="0">
                <a:latin typeface="Times New Roman" pitchFamily="18" charset="0"/>
                <a:cs typeface="Times New Roman" pitchFamily="18" charset="0"/>
              </a:rPr>
              <a:t> - </a:t>
            </a:r>
            <a:r>
              <a:rPr lang="en-US" sz="1400" b="1" i="1" dirty="0" err="1" smtClean="0">
                <a:latin typeface="Times New Roman" pitchFamily="18" charset="0"/>
                <a:cs typeface="Times New Roman" pitchFamily="18" charset="0"/>
              </a:rPr>
              <a:t>Phó</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Bí</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thư</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Đoàn</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trường</a:t>
            </a:r>
            <a:r>
              <a:rPr lang="en-US" sz="1400" b="1" i="1" dirty="0" smtClean="0">
                <a:latin typeface="Times New Roman" pitchFamily="18" charset="0"/>
                <a:cs typeface="Times New Roman" pitchFamily="18" charset="0"/>
              </a:rPr>
              <a:t> ĐH </a:t>
            </a:r>
            <a:r>
              <a:rPr lang="en-US" sz="1400" b="1" i="1" dirty="0" err="1" smtClean="0">
                <a:latin typeface="Times New Roman" pitchFamily="18" charset="0"/>
                <a:cs typeface="Times New Roman" pitchFamily="18" charset="0"/>
              </a:rPr>
              <a:t>Quy</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Nhơn</a:t>
            </a:r>
            <a:endParaRPr lang="en-US" sz="1350" b="1" i="1" dirty="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3"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dirty="0" smtClean="0"/>
                <a:t>14</a:t>
              </a:r>
              <a:endParaRPr lang="en-US" sz="1300" b="1" dirty="0" smtClean="0"/>
            </a:p>
            <a:p>
              <a:pPr algn="ctr"/>
              <a:r>
                <a:rPr lang="en-US" sz="800" b="1" dirty="0" smtClean="0"/>
                <a:t>THÁNG 11 </a:t>
              </a:r>
            </a:p>
            <a:p>
              <a:pPr algn="ctr"/>
              <a:r>
                <a:rPr lang="en-US" sz="800" b="1" dirty="0" smtClean="0"/>
                <a:t>2015</a:t>
              </a:r>
              <a:endParaRPr lang="en-US" sz="800" b="1" dirty="0"/>
            </a:p>
          </p:txBody>
        </p:sp>
      </p:grpSp>
      <p:grpSp>
        <p:nvGrpSpPr>
          <p:cNvPr id="4"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GÓC NHÌN TRẺ</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533400" y="1066800"/>
            <a:ext cx="5829300" cy="1200329"/>
          </a:xfrm>
          <a:prstGeom prst="rect">
            <a:avLst/>
          </a:prstGeom>
          <a:noFill/>
          <a:ln>
            <a:noFill/>
          </a:ln>
        </p:spPr>
        <p:txBody>
          <a:bodyPr wrap="square" lIns="0" tIns="0" rIns="0" bIns="914400" rtlCol="0" anchor="t" anchorCtr="0">
            <a:spAutoFit/>
          </a:bodyPr>
          <a:lstStyle/>
          <a:p>
            <a:r>
              <a:rPr lang="en-US" sz="1600" b="1" dirty="0" err="1">
                <a:latin typeface="Times New Roman" pitchFamily="18" charset="0"/>
                <a:cs typeface="Times New Roman" pitchFamily="18" charset="0"/>
              </a:rPr>
              <a:t>Cán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bộ</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Đoàn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Hội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cần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là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tấm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gương</a:t>
            </a:r>
            <a:r>
              <a:rPr lang="en-US" sz="1600" b="1" dirty="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842723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228600"/>
            <a:ext cx="5829300" cy="10225876"/>
          </a:xfrm>
          <a:prstGeom prst="rect">
            <a:avLst/>
          </a:prstGeom>
          <a:noFill/>
          <a:ln>
            <a:noFill/>
          </a:ln>
        </p:spPr>
        <p:txBody>
          <a:bodyPr wrap="square" lIns="0" tIns="0" rIns="0" bIns="914400" rtlCol="0" anchor="t" anchorCtr="0">
            <a:spAutoFit/>
          </a:bodyPr>
          <a:lstStyle/>
          <a:p>
            <a:pPr algn="ctr"/>
            <a:endParaRPr lang="en-US" sz="500" b="1" dirty="0" smtClean="0">
              <a:latin typeface="Times New Roman" pitchFamily="18" charset="0"/>
              <a:cs typeface="Times New Roman" pitchFamily="18" charset="0"/>
            </a:endParaRPr>
          </a:p>
          <a:p>
            <a:pPr algn="ctr"/>
            <a:r>
              <a:rPr lang="en-US" sz="1600" b="1" dirty="0" err="1" smtClean="0">
                <a:latin typeface="Times New Roman" pitchFamily="18" charset="0"/>
                <a:cs typeface="Times New Roman" pitchFamily="18" charset="0"/>
              </a:rPr>
              <a:t>Bác</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Hồ</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với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công</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tác</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giáo</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dục</a:t>
            </a:r>
            <a:r>
              <a:rPr lang="en-US" sz="1600" b="1" dirty="0" smtClean="0">
                <a:latin typeface="Times New Roman" pitchFamily="18" charset="0"/>
                <a:cs typeface="Times New Roman" pitchFamily="18" charset="0"/>
              </a:rPr>
              <a:t> - </a:t>
            </a:r>
            <a:r>
              <a:rPr lang="en-US" sz="1600" b="1" dirty="0" err="1" smtClean="0">
                <a:latin typeface="Times New Roman" pitchFamily="18" charset="0"/>
                <a:cs typeface="Times New Roman" pitchFamily="18" charset="0"/>
              </a:rPr>
              <a:t>đào</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tạo</a:t>
            </a:r>
            <a:r>
              <a:rPr lang="en-US" sz="1600" b="1" dirty="0" smtClean="0">
                <a:latin typeface="Times New Roman" pitchFamily="18" charset="0"/>
                <a:cs typeface="Times New Roman" pitchFamily="18" charset="0"/>
              </a:rPr>
              <a:t> </a:t>
            </a:r>
          </a:p>
          <a:p>
            <a:pPr algn="just"/>
            <a:endParaRPr lang="en-US" sz="900" b="1" i="1" dirty="0">
              <a:latin typeface="Times New Roman" pitchFamily="18" charset="0"/>
              <a:cs typeface="Times New Roman" pitchFamily="18" charset="0"/>
            </a:endParaRPr>
          </a:p>
          <a:p>
            <a:pPr algn="just"/>
            <a:endParaRPr lang="en-US" sz="300" dirty="0" smtClean="0">
              <a:latin typeface="Times New Roman" pitchFamily="18" charset="0"/>
              <a:cs typeface="Times New Roman" pitchFamily="18" charset="0"/>
            </a:endParaRPr>
          </a:p>
          <a:p>
            <a:pPr algn="just" defTabSz="457200"/>
            <a:r>
              <a:rPr lang="en-US" sz="1400" b="1" i="1" dirty="0" err="1" smtClean="0">
                <a:latin typeface="Times New Roman" pitchFamily="18" charset="0"/>
                <a:cs typeface="Times New Roman" pitchFamily="18" charset="0"/>
              </a:rPr>
              <a:t>Về</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mục</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tiêu</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của</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giáo</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dục</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và</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dạy</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học</a:t>
            </a:r>
            <a:endParaRPr lang="en-US" sz="1400" b="1" i="1" dirty="0" smtClean="0">
              <a:latin typeface="Times New Roman" pitchFamily="18" charset="0"/>
              <a:cs typeface="Times New Roman" pitchFamily="18" charset="0"/>
            </a:endParaRPr>
          </a:p>
          <a:p>
            <a:pPr algn="just" defTabSz="457200"/>
            <a:endParaRPr lang="en-US" sz="500" b="1" dirty="0" smtClean="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Năm</a:t>
            </a:r>
            <a:r>
              <a:rPr lang="en-US" sz="1400" dirty="0" smtClean="0">
                <a:latin typeface="Times New Roman" pitchFamily="18" charset="0"/>
                <a:cs typeface="Times New Roman" pitchFamily="18" charset="0"/>
              </a:rPr>
              <a:t> 1945, </a:t>
            </a:r>
            <a:r>
              <a:rPr lang="en-US" sz="1400" dirty="0" err="1" smtClean="0">
                <a:latin typeface="Times New Roman" pitchFamily="18" charset="0"/>
                <a:cs typeface="Times New Roman" pitchFamily="18" charset="0"/>
              </a:rPr>
              <a:t>sau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Tám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thành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ngày</a:t>
            </a:r>
            <a:r>
              <a:rPr lang="en-US" sz="1400" dirty="0" smtClean="0">
                <a:latin typeface="Times New Roman" pitchFamily="18" charset="0"/>
                <a:cs typeface="Times New Roman" pitchFamily="18" charset="0"/>
              </a:rPr>
              <a:t> 3-9-1945,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họp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đầu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Chính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phủ</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Việt</a:t>
            </a:r>
            <a:r>
              <a:rPr lang="en-US" sz="1400" dirty="0" smtClean="0">
                <a:latin typeface="Times New Roman" pitchFamily="18" charset="0"/>
                <a:cs typeface="Times New Roman" pitchFamily="18" charset="0"/>
              </a:rPr>
              <a:t> Nam </a:t>
            </a:r>
            <a:r>
              <a:rPr lang="en-US" sz="1400" dirty="0" err="1" smtClean="0">
                <a:latin typeface="Times New Roman" pitchFamily="18" charset="0"/>
                <a:cs typeface="Times New Roman" pitchFamily="18" charset="0"/>
              </a:rPr>
              <a:t>Dân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chủ</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hòa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Chủ</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tịch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Hồ</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Chí</a:t>
            </a:r>
            <a:r>
              <a:rPr lang="en-US" sz="1400" dirty="0" smtClean="0">
                <a:latin typeface="Times New Roman" pitchFamily="18" charset="0"/>
                <a:cs typeface="Times New Roman" pitchFamily="18" charset="0"/>
              </a:rPr>
              <a:t> Minh </a:t>
            </a:r>
            <a:r>
              <a:rPr lang="en-US" sz="1400" dirty="0" err="1" smtClean="0">
                <a:latin typeface="Times New Roman" pitchFamily="18" charset="0"/>
                <a:cs typeface="Times New Roman" pitchFamily="18" charset="0"/>
              </a:rPr>
              <a:t>trình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bày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nhiệm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vụ</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cấp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bách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cần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quyết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ngay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vấn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đề</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thứ</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nạn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dốt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Nạn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mù</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chữ</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dân</a:t>
            </a:r>
            <a:r>
              <a:rPr lang="en-US" sz="1400" dirty="0" smtClean="0">
                <a:latin typeface="Times New Roman" pitchFamily="18" charset="0"/>
                <a:cs typeface="Times New Roman" pitchFamily="18" charset="0"/>
              </a:rPr>
              <a:t> ta </a:t>
            </a:r>
            <a:r>
              <a:rPr lang="en-US" sz="1400" dirty="0" err="1" smtClean="0">
                <a:latin typeface="Times New Roman" pitchFamily="18" charset="0"/>
                <a:cs typeface="Times New Roman" pitchFamily="18" charset="0"/>
              </a:rPr>
              <a:t>được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Người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coi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một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thứ</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giặc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nguy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kém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gì</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giặc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ngoại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xâm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Người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khẳng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định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Một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tộc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dốt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một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tộc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yếu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Vì</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vậy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tôi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đề</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nghị</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mở</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một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dịch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chống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nạn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mù</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chữ</a:t>
            </a:r>
            <a:r>
              <a:rPr lang="en-US" sz="1400" dirty="0" smtClean="0">
                <a:latin typeface="Times New Roman" pitchFamily="18" charset="0"/>
                <a:cs typeface="Times New Roman" pitchFamily="18" charset="0"/>
              </a:rPr>
              <a:t>”.</a:t>
            </a: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chỉ</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rằng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nền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dục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trường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thực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dạy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học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theo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mục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tiêu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Học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việc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người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bộ</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học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phụng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sự</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đoàn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cấp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Tổ</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quốc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loại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học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sửa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chữa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tư</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tưởng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học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dưỡng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học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để</a:t>
            </a:r>
            <a:r>
              <a:rPr lang="en-US" sz="1400" dirty="0" smtClean="0">
                <a:latin typeface="Times New Roman" pitchFamily="18" charset="0"/>
                <a:cs typeface="Times New Roman" pitchFamily="18" charset="0"/>
              </a:rPr>
              <a:t> tin </a:t>
            </a:r>
            <a:r>
              <a:rPr lang="en-US" sz="1400" dirty="0" err="1" smtClean="0">
                <a:latin typeface="Times New Roman" pitchFamily="18" charset="0"/>
                <a:cs typeface="Times New Roman" pitchFamily="18" charset="0"/>
              </a:rPr>
              <a:t>tưởng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học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hành</a:t>
            </a:r>
            <a:r>
              <a:rPr lang="en-US" sz="1400" dirty="0" smtClean="0">
                <a:latin typeface="Times New Roman" pitchFamily="18" charset="0"/>
                <a:cs typeface="Times New Roman" pitchFamily="18" charset="0"/>
              </a:rPr>
              <a:t>.</a:t>
            </a:r>
          </a:p>
          <a:p>
            <a:pPr algn="just" defTabSz="457200"/>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bài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Nâng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trách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nhiệm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chăm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sóc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dục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thiếu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đồng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kí</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tên</a:t>
            </a:r>
            <a:r>
              <a:rPr lang="en-US" sz="1400" dirty="0" smtClean="0">
                <a:latin typeface="Times New Roman" pitchFamily="18" charset="0"/>
                <a:cs typeface="Times New Roman" pitchFamily="18" charset="0"/>
              </a:rPr>
              <a:t> TL. </a:t>
            </a:r>
            <a:r>
              <a:rPr lang="en-US" sz="1400" dirty="0" err="1" smtClean="0">
                <a:latin typeface="Times New Roman" pitchFamily="18" charset="0"/>
                <a:cs typeface="Times New Roman" pitchFamily="18" charset="0"/>
              </a:rPr>
              <a:t>đăng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báo</a:t>
            </a:r>
            <a:r>
              <a:rPr lang="en-US" sz="1400"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Nhân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dân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số</a:t>
            </a:r>
            <a:r>
              <a:rPr lang="en-US" sz="1400" dirty="0" smtClean="0">
                <a:latin typeface="Times New Roman" pitchFamily="18" charset="0"/>
                <a:cs typeface="Times New Roman" pitchFamily="18" charset="0"/>
              </a:rPr>
              <a:t> 5526, </a:t>
            </a:r>
            <a:r>
              <a:rPr lang="en-US" sz="1400" dirty="0" err="1" smtClean="0">
                <a:latin typeface="Times New Roman" pitchFamily="18" charset="0"/>
                <a:cs typeface="Times New Roman" pitchFamily="18" charset="0"/>
              </a:rPr>
              <a:t>ngày</a:t>
            </a:r>
            <a:r>
              <a:rPr lang="en-US" sz="1400" dirty="0" smtClean="0">
                <a:latin typeface="Times New Roman" pitchFamily="18" charset="0"/>
                <a:cs typeface="Times New Roman" pitchFamily="18" charset="0"/>
              </a:rPr>
              <a:t> 1-6-1969, </a:t>
            </a:r>
            <a:r>
              <a:rPr lang="en-US" sz="1400" dirty="0" err="1" smtClean="0">
                <a:latin typeface="Times New Roman" pitchFamily="18" charset="0"/>
                <a:cs typeface="Times New Roman" pitchFamily="18" charset="0"/>
              </a:rPr>
              <a:t>Người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viết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Thiếu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đồng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người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chủ</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tương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Vì</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vậy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chăm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sóc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dục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tốt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cháu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nhiệm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vụ</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toàn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Đảng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toàn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trì</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bền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bỉ</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Vì</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tương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con </a:t>
            </a:r>
            <a:r>
              <a:rPr lang="en-US" sz="1400" dirty="0" err="1" smtClean="0">
                <a:latin typeface="Times New Roman" pitchFamily="18" charset="0"/>
                <a:cs typeface="Times New Roman" pitchFamily="18" charset="0"/>
              </a:rPr>
              <a:t>em</a:t>
            </a:r>
            <a:r>
              <a:rPr lang="en-US" sz="1400" dirty="0" smtClean="0">
                <a:latin typeface="Times New Roman" pitchFamily="18" charset="0"/>
                <a:cs typeface="Times New Roman" pitchFamily="18" charset="0"/>
              </a:rPr>
              <a:t> ta, </a:t>
            </a:r>
            <a:r>
              <a:rPr lang="en-US" sz="1400" dirty="0" err="1" smtClean="0">
                <a:latin typeface="Times New Roman" pitchFamily="18" charset="0"/>
                <a:cs typeface="Times New Roman" pitchFamily="18" charset="0"/>
              </a:rPr>
              <a:t>dân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tộc</a:t>
            </a:r>
            <a:r>
              <a:rPr lang="en-US" sz="1400" dirty="0" smtClean="0">
                <a:latin typeface="Times New Roman" pitchFamily="18" charset="0"/>
                <a:cs typeface="Times New Roman" pitchFamily="18" charset="0"/>
              </a:rPr>
              <a:t> ta, </a:t>
            </a:r>
            <a:r>
              <a:rPr lang="en-US" sz="1400" dirty="0" err="1" smtClean="0">
                <a:latin typeface="Times New Roman" pitchFamily="18" charset="0"/>
                <a:cs typeface="Times New Roman" pitchFamily="18" charset="0"/>
              </a:rPr>
              <a:t>mọi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người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mọi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ngành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quyết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tâm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chăm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sóc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dục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cháu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bé</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tốt</a:t>
            </a:r>
            <a:r>
              <a:rPr lang="en-US" sz="1400" i="1"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a:t>
            </a: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Di </a:t>
            </a:r>
            <a:r>
              <a:rPr lang="en-US" sz="1400" dirty="0" err="1" smtClean="0">
                <a:latin typeface="Times New Roman" pitchFamily="18" charset="0"/>
                <a:cs typeface="Times New Roman" pitchFamily="18" charset="0"/>
              </a:rPr>
              <a:t>chúc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viết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Đoàn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niên</a:t>
            </a:r>
            <a:r>
              <a:rPr lang="en-US" sz="1400" dirty="0" smtClean="0">
                <a:latin typeface="Times New Roman" pitchFamily="18" charset="0"/>
                <a:cs typeface="Times New Roman" pitchFamily="18" charset="0"/>
              </a:rPr>
              <a:t> ta </a:t>
            </a:r>
            <a:r>
              <a:rPr lang="en-US" sz="1400" dirty="0" err="1" smtClean="0">
                <a:latin typeface="Times New Roman" pitchFamily="18" charset="0"/>
                <a:cs typeface="Times New Roman" pitchFamily="18" charset="0"/>
              </a:rPr>
              <a:t>nói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chung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tốt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mọi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việc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đều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hăng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xung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khăn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chí</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thủ</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Đảng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cần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chăm</a:t>
            </a:r>
            <a:r>
              <a:rPr lang="en-US" sz="1400" dirty="0" smtClean="0">
                <a:latin typeface="Times New Roman" pitchFamily="18" charset="0"/>
                <a:cs typeface="Times New Roman" pitchFamily="18" charset="0"/>
              </a:rPr>
              <a:t> lo </a:t>
            </a:r>
            <a:r>
              <a:rPr lang="en-US" sz="1400" dirty="0" err="1" smtClean="0">
                <a:latin typeface="Times New Roman" pitchFamily="18" charset="0"/>
                <a:cs typeface="Times New Roman" pitchFamily="18" charset="0"/>
              </a:rPr>
              <a:t>giáo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dục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họ</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họ</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thành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người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thừa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xây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dựng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hội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chủ</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nghĩa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vừa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hồng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vừa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chuyên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Bồi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dưỡng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hệ</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một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việc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trọng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cần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thiết</a:t>
            </a:r>
            <a:r>
              <a:rPr lang="en-US" sz="1400" dirty="0" smtClean="0">
                <a:latin typeface="Times New Roman" pitchFamily="18" charset="0"/>
                <a:cs typeface="Times New Roman" pitchFamily="18" charset="0"/>
              </a:rPr>
              <a:t>”.</a:t>
            </a:r>
          </a:p>
          <a:p>
            <a:pPr algn="just" defTabSz="457200"/>
            <a:r>
              <a:rPr lang="en-US" sz="1400" dirty="0" err="1" smtClean="0">
                <a:latin typeface="Times New Roman" pitchFamily="18" charset="0"/>
                <a:cs typeface="Times New Roman" pitchFamily="18" charset="0"/>
              </a:rPr>
              <a:t>Như</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vậy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mục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tiêu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dục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bồi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dưỡng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hệ</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bồi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dưỡng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chủ</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tương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nhà</a:t>
            </a:r>
            <a:r>
              <a:rPr lang="en-US" sz="1400" dirty="0" smtClean="0">
                <a:latin typeface="Times New Roman" pitchFamily="18" charset="0"/>
                <a:cs typeface="Times New Roman" pitchFamily="18" charset="0"/>
              </a:rPr>
              <a:t>.</a:t>
            </a:r>
          </a:p>
          <a:p>
            <a:pPr algn="just" defTabSz="457200"/>
            <a:endParaRPr lang="en-US" sz="800" dirty="0" smtClean="0">
              <a:latin typeface="Times New Roman" pitchFamily="18" charset="0"/>
              <a:cs typeface="Times New Roman" pitchFamily="18" charset="0"/>
            </a:endParaRPr>
          </a:p>
          <a:p>
            <a:pPr algn="just" defTabSz="457200"/>
            <a:r>
              <a:rPr lang="en-US" sz="1400" b="1" i="1" dirty="0" err="1" smtClean="0">
                <a:latin typeface="Times New Roman" pitchFamily="18" charset="0"/>
                <a:cs typeface="Times New Roman" pitchFamily="18" charset="0"/>
              </a:rPr>
              <a:t>Về</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nhiệm</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vụ</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và</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nội</a:t>
            </a:r>
            <a:r>
              <a:rPr lang="en-US" sz="1400" b="1" i="1" dirty="0" smtClean="0">
                <a:latin typeface="Times New Roman" pitchFamily="18" charset="0"/>
                <a:cs typeface="Times New Roman" pitchFamily="18" charset="0"/>
              </a:rPr>
              <a:t> dung </a:t>
            </a:r>
            <a:r>
              <a:rPr lang="en-US" sz="1400" b="1" i="1" dirty="0" err="1" smtClean="0">
                <a:latin typeface="Times New Roman" pitchFamily="18" charset="0"/>
                <a:cs typeface="Times New Roman" pitchFamily="18" charset="0"/>
              </a:rPr>
              <a:t>dạy</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học</a:t>
            </a:r>
            <a:endParaRPr lang="en-US" sz="1400" b="1" i="1" dirty="0" smtClean="0">
              <a:latin typeface="Times New Roman" pitchFamily="18" charset="0"/>
              <a:cs typeface="Times New Roman" pitchFamily="18" charset="0"/>
            </a:endParaRPr>
          </a:p>
          <a:p>
            <a:pPr algn="just" defTabSz="457200"/>
            <a:endParaRPr lang="en-US" sz="300" b="1" i="1" dirty="0" smtClean="0">
              <a:latin typeface="Times New Roman" pitchFamily="18" charset="0"/>
              <a:cs typeface="Times New Roman" pitchFamily="18" charset="0"/>
            </a:endParaRPr>
          </a:p>
          <a:p>
            <a:pPr algn="just" defTabSz="457200"/>
            <a:r>
              <a:rPr lang="en-US" sz="1200" b="1"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dạy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học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người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thầy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chẳng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cung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cấp</a:t>
            </a:r>
            <a:r>
              <a:rPr lang="en-US" sz="1400" dirty="0" smtClean="0">
                <a:latin typeface="Times New Roman" pitchFamily="18" charset="0"/>
                <a:cs typeface="Times New Roman" pitchFamily="18" charset="0"/>
              </a:rPr>
              <a:t> tri </a:t>
            </a:r>
            <a:r>
              <a:rPr lang="en-US" sz="1400" dirty="0" err="1" smtClean="0">
                <a:latin typeface="Times New Roman" pitchFamily="18" charset="0"/>
                <a:cs typeface="Times New Roman" pitchFamily="18" charset="0"/>
              </a:rPr>
              <a:t>thức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triển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năng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lực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nhận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mở</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trí</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tuệ</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người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học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còn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hết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chú</a:t>
            </a:r>
            <a:r>
              <a:rPr lang="en-US" sz="1400" dirty="0" smtClean="0">
                <a:latin typeface="Times New Roman" pitchFamily="18" charset="0"/>
                <a:cs typeface="Times New Roman" pitchFamily="18" charset="0"/>
              </a:rPr>
              <a:t> ý </a:t>
            </a:r>
            <a:r>
              <a:rPr lang="en-US" sz="1400" dirty="0" err="1" smtClean="0">
                <a:latin typeface="Times New Roman" pitchFamily="18" charset="0"/>
                <a:cs typeface="Times New Roman" pitchFamily="18" charset="0"/>
              </a:rPr>
              <a:t>bồi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dưỡng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dục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tư</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tưởng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chính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trị</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họ</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dục</a:t>
            </a:r>
            <a:r>
              <a:rPr lang="en-US" sz="1400"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toàn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diện</a:t>
            </a:r>
            <a:r>
              <a:rPr lang="en-US" sz="1400" i="1"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Ngày</a:t>
            </a:r>
            <a:r>
              <a:rPr lang="en-US" sz="1400" dirty="0" smtClean="0">
                <a:latin typeface="Times New Roman" pitchFamily="18" charset="0"/>
                <a:cs typeface="Times New Roman" pitchFamily="18" charset="0"/>
              </a:rPr>
              <a:t> 21/10/1964, </a:t>
            </a:r>
            <a:r>
              <a:rPr lang="en-US" sz="1400" dirty="0" err="1" smtClean="0">
                <a:latin typeface="Times New Roman" pitchFamily="18" charset="0"/>
                <a:cs typeface="Times New Roman" pitchFamily="18" charset="0"/>
              </a:rPr>
              <a:t>Chủ</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tịch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Hồ</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Chí</a:t>
            </a:r>
            <a:r>
              <a:rPr lang="en-US" sz="1400" dirty="0" smtClean="0">
                <a:latin typeface="Times New Roman" pitchFamily="18" charset="0"/>
                <a:cs typeface="Times New Roman" pitchFamily="18" charset="0"/>
              </a:rPr>
              <a:t> Minh </a:t>
            </a:r>
            <a:r>
              <a:rPr lang="en-US" sz="1400" dirty="0" err="1" smtClean="0">
                <a:latin typeface="Times New Roman" pitchFamily="18" charset="0"/>
                <a:cs typeface="Times New Roman" pitchFamily="18" charset="0"/>
              </a:rPr>
              <a:t>đến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thăm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trường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học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Sư</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phạm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Nội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bài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nói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chuyện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thầy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bộ</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trường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Người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nói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Dạy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cũng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như</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học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chú</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trọng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tài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lẫn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gốc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trọng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Nếu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thì</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tài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cũng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vô</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dụng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Người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nêu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rõ</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việc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dục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học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tập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chú</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trọng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đủ</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mặt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ngộ</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hội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chủ</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nghĩa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văn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hóa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kĩ</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thuật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sản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xuất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Đây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nội</a:t>
            </a:r>
            <a:r>
              <a:rPr lang="en-US" sz="1400" dirty="0" smtClean="0">
                <a:latin typeface="Times New Roman" pitchFamily="18" charset="0"/>
                <a:cs typeface="Times New Roman" pitchFamily="18" charset="0"/>
              </a:rPr>
              <a:t> dung </a:t>
            </a:r>
            <a:r>
              <a:rPr lang="en-US" sz="1400" dirty="0" err="1" smtClean="0">
                <a:latin typeface="Times New Roman" pitchFamily="18" charset="0"/>
                <a:cs typeface="Times New Roman" pitchFamily="18" charset="0"/>
              </a:rPr>
              <a:t>giáo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dục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hết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cơ</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bản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gắn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chặt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chẽ</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nền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tảng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sự</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triển</a:t>
            </a:r>
            <a:r>
              <a:rPr lang="en-US" sz="1400" dirty="0" smtClean="0">
                <a:latin typeface="Times New Roman" pitchFamily="18" charset="0"/>
                <a:cs typeface="Times New Roman" pitchFamily="18" charset="0"/>
              </a:rPr>
              <a:t> con </a:t>
            </a:r>
            <a:r>
              <a:rPr lang="en-US" sz="1400" dirty="0" err="1" smtClean="0">
                <a:latin typeface="Times New Roman" pitchFamily="18" charset="0"/>
                <a:cs typeface="Times New Roman" pitchFamily="18" charset="0"/>
              </a:rPr>
              <a:t>người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Việt</a:t>
            </a:r>
            <a:r>
              <a:rPr lang="en-US" sz="1400" dirty="0" smtClean="0">
                <a:latin typeface="Times New Roman" pitchFamily="18" charset="0"/>
                <a:cs typeface="Times New Roman" pitchFamily="18" charset="0"/>
              </a:rPr>
              <a:t> Nam.</a:t>
            </a:r>
            <a:endParaRPr lang="en-US" sz="1400" b="1" i="1" dirty="0" smtClean="0">
              <a:noFill/>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smtClean="0"/>
                <a:t>2</a:t>
              </a:r>
            </a:p>
            <a:p>
              <a:pPr algn="ctr"/>
              <a:r>
                <a:rPr lang="en-US" sz="800" b="1" smtClean="0"/>
                <a:t>THÁNG 11  </a:t>
              </a:r>
            </a:p>
            <a:p>
              <a:pPr algn="ctr"/>
              <a:r>
                <a:rPr lang="en-US" sz="800" b="1" smtClean="0"/>
                <a:t>2015</a:t>
              </a:r>
              <a:endParaRPr lang="en-US" sz="800" b="1"/>
            </a:p>
          </p:txBody>
        </p:sp>
      </p:grpSp>
    </p:spTree>
    <p:extLst>
      <p:ext uri="{BB962C8B-B14F-4D97-AF65-F5344CB8AC3E}">
        <p14:creationId xmlns:p14="http://schemas.microsoft.com/office/powerpoint/2010/main" val="235297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228600"/>
            <a:ext cx="5829300" cy="9987349"/>
          </a:xfrm>
          <a:prstGeom prst="rect">
            <a:avLst/>
          </a:prstGeom>
          <a:noFill/>
          <a:ln>
            <a:noFill/>
          </a:ln>
        </p:spPr>
        <p:txBody>
          <a:bodyPr wrap="square" lIns="0" tIns="0" rIns="0" bIns="914400" rtlCol="0" anchor="t" anchorCtr="0">
            <a:spAutoFit/>
          </a:bodyPr>
          <a:lstStyle/>
          <a:p>
            <a:pPr algn="ctr"/>
            <a:endParaRPr lang="en-US" sz="800" b="1" dirty="0" smtClean="0">
              <a:latin typeface="Times New Roman" pitchFamily="18" charset="0"/>
              <a:cs typeface="Times New Roman" pitchFamily="18" charset="0"/>
            </a:endParaRPr>
          </a:p>
          <a:p>
            <a:pPr algn="ctr"/>
            <a:r>
              <a:rPr lang="en-US" b="1" dirty="0" err="1" smtClean="0">
                <a:latin typeface="Times New Roman" pitchFamily="18" charset="0"/>
                <a:cs typeface="Times New Roman" pitchFamily="18" charset="0"/>
              </a:rPr>
              <a:t>Bác</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Hồ</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dục</a:t>
            </a:r>
            <a:r>
              <a:rPr lang="en-US" b="1" dirty="0">
                <a:latin typeface="Times New Roman" pitchFamily="18" charset="0"/>
                <a:cs typeface="Times New Roman" pitchFamily="18" charset="0"/>
              </a:rPr>
              <a:t> - </a:t>
            </a:r>
            <a:r>
              <a:rPr lang="en-US" b="1" dirty="0" err="1">
                <a:latin typeface="Times New Roman" pitchFamily="18" charset="0"/>
                <a:cs typeface="Times New Roman" pitchFamily="18" charset="0"/>
              </a:rPr>
              <a:t>đào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tạo</a:t>
            </a:r>
            <a:r>
              <a:rPr lang="en-US" b="1" dirty="0">
                <a:latin typeface="Times New Roman" pitchFamily="18" charset="0"/>
                <a:cs typeface="Times New Roman" pitchFamily="18" charset="0"/>
              </a:rPr>
              <a:t> </a:t>
            </a:r>
          </a:p>
          <a:p>
            <a:pPr algn="just" defTabSz="457200"/>
            <a:endParaRPr lang="en-US" sz="600" b="1" i="1" dirty="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p>
          <a:p>
            <a:pPr algn="just" defTabSz="457200"/>
            <a:r>
              <a:rPr lang="en-US" sz="1400" b="1" i="1" dirty="0" err="1" smtClean="0">
                <a:latin typeface="Times New Roman" pitchFamily="18" charset="0"/>
                <a:cs typeface="Times New Roman" pitchFamily="18" charset="0"/>
              </a:rPr>
              <a:t>Về</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vai</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trò</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vị</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trí</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quan</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trọng</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của</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người</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thầy</a:t>
            </a:r>
            <a:endParaRPr lang="en-US" sz="1400" b="1" i="1" dirty="0" smtClean="0">
              <a:latin typeface="Times New Roman" pitchFamily="18" charset="0"/>
              <a:cs typeface="Times New Roman" pitchFamily="18" charset="0"/>
            </a:endParaRPr>
          </a:p>
          <a:p>
            <a:pPr algn="just" defTabSz="457200"/>
            <a:endParaRPr lang="en-US" sz="800" dirty="0" smtClean="0">
              <a:latin typeface="Times New Roman" pitchFamily="18" charset="0"/>
              <a:cs typeface="Times New Roman" pitchFamily="18" charset="0"/>
            </a:endParaRPr>
          </a:p>
          <a:p>
            <a:pPr algn="just" defTabSz="457200"/>
            <a:r>
              <a:rPr lang="en-US" sz="1350" dirty="0" smtClean="0">
                <a:latin typeface="Times New Roman" pitchFamily="18" charset="0"/>
                <a:cs typeface="Times New Roman" pitchFamily="18" charset="0"/>
              </a:rPr>
              <a:t>	</a:t>
            </a:r>
            <a:r>
              <a:rPr lang="en-US" sz="1350" dirty="0" err="1" smtClean="0">
                <a:latin typeface="Times New Roman" pitchFamily="18" charset="0"/>
                <a:cs typeface="Times New Roman" pitchFamily="18" charset="0"/>
              </a:rPr>
              <a:t>Chủ</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tịch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Hồ</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Chí</a:t>
            </a:r>
            <a:r>
              <a:rPr lang="en-US" sz="1400" dirty="0" smtClean="0">
                <a:latin typeface="Times New Roman" pitchFamily="18" charset="0"/>
                <a:cs typeface="Times New Roman" pitchFamily="18" charset="0"/>
              </a:rPr>
              <a:t> Minh </a:t>
            </a:r>
            <a:r>
              <a:rPr lang="en-US" sz="1400" dirty="0" err="1" smtClean="0">
                <a:latin typeface="Times New Roman" pitchFamily="18" charset="0"/>
                <a:cs typeface="Times New Roman" pitchFamily="18" charset="0"/>
              </a:rPr>
              <a:t>luôn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đánh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trò</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thầy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đối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sự</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nghiệp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dục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hệ</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Người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đánh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sứ</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mệnh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người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thầy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gì</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hơn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nghề</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hệ</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này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tích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cực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góp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phần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xây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dựng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chủ</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nghĩa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hội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chủ</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nghĩa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sản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Người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thầy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tốt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thầy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xứng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thầy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giáo</a:t>
            </a:r>
            <a:r>
              <a:rPr lang="en-US" sz="1400" dirty="0" smtClean="0">
                <a:latin typeface="Times New Roman" pitchFamily="18" charset="0"/>
                <a:cs typeface="Times New Roman" pitchFamily="18" charset="0"/>
              </a:rPr>
              <a:t> -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người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Dù</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tuổi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đăng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được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thưởng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huân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chương</a:t>
            </a:r>
            <a:r>
              <a:rPr lang="en-US" sz="1400" dirty="0" smtClean="0">
                <a:latin typeface="Times New Roman" pitchFamily="18" charset="0"/>
                <a:cs typeface="Times New Roman" pitchFamily="18" charset="0"/>
              </a:rPr>
              <a:t>, song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người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thầy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tốt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người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hùng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vô</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Nếu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thầy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dạy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dỗ</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cho</a:t>
            </a:r>
            <a:r>
              <a:rPr lang="en-US" sz="1400" dirty="0" smtClean="0">
                <a:latin typeface="Times New Roman" pitchFamily="18" charset="0"/>
                <a:cs typeface="Times New Roman" pitchFamily="18" charset="0"/>
              </a:rPr>
              <a:t> con </a:t>
            </a:r>
            <a:r>
              <a:rPr lang="en-US" sz="1400" dirty="0" err="1" smtClean="0">
                <a:latin typeface="Times New Roman" pitchFamily="18" charset="0"/>
                <a:cs typeface="Times New Roman" pitchFamily="18" charset="0"/>
              </a:rPr>
              <a:t>em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thì</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xây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dựng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chủ</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nghĩa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hội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được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Vì</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vậy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nghề</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thầy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trọng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vang</a:t>
            </a:r>
            <a:r>
              <a:rPr lang="en-US" sz="1400" dirty="0" smtClean="0">
                <a:latin typeface="Times New Roman" pitchFamily="18" charset="0"/>
                <a:cs typeface="Times New Roman" pitchFamily="18" charset="0"/>
              </a:rPr>
              <a:t>”.</a:t>
            </a: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hoàn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thành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được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sứ</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mệnh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mỗi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người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thầy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ngừng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rèn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luyện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luôn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bộ</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phương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pháp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giảng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dạy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tốt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thương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yêu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học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sinh</a:t>
            </a:r>
            <a:r>
              <a:rPr lang="en-US" sz="1400" dirty="0" smtClean="0">
                <a:latin typeface="Times New Roman" pitchFamily="18" charset="0"/>
                <a:cs typeface="Times New Roman" pitchFamily="18" charset="0"/>
              </a:rPr>
              <a:t>, say </a:t>
            </a:r>
            <a:r>
              <a:rPr lang="en-US" sz="1400" dirty="0" err="1" smtClean="0">
                <a:latin typeface="Times New Roman" pitchFamily="18" charset="0"/>
                <a:cs typeface="Times New Roman" pitchFamily="18" charset="0"/>
              </a:rPr>
              <a:t>mê</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nghề</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nghiệp</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chỉ</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rõ</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nhiệm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thầy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a:t>
            </a:r>
            <a:r>
              <a:rPr lang="en-US" sz="1400" i="1"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chú</a:t>
            </a:r>
            <a:r>
              <a:rPr lang="en-US" sz="1400" dirty="0">
                <a:latin typeface="Times New Roman" pitchFamily="18" charset="0"/>
                <a:cs typeface="Times New Roman" pitchFamily="18" charset="0"/>
              </a:rPr>
              <a:t> ý </a:t>
            </a:r>
            <a:r>
              <a:rPr lang="en-US" sz="1400" dirty="0" err="1">
                <a:latin typeface="Times New Roman" pitchFamily="18" charset="0"/>
                <a:cs typeface="Times New Roman" pitchFamily="18" charset="0"/>
              </a:rPr>
              <a:t>cả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tài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tài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hóa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chuyên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môn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Muốn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đức</a:t>
            </a:r>
            <a:r>
              <a:rPr lang="en-US" sz="1400" dirty="0">
                <a:latin typeface="Times New Roman" pitchFamily="18" charset="0"/>
                <a:cs typeface="Times New Roman" pitchFamily="18" charset="0"/>
              </a:rPr>
              <a:t> ... Cho </a:t>
            </a:r>
            <a:r>
              <a:rPr lang="en-US" sz="1400" dirty="0" err="1">
                <a:latin typeface="Times New Roman" pitchFamily="18" charset="0"/>
                <a:cs typeface="Times New Roman" pitchFamily="18" charset="0"/>
              </a:rPr>
              <a:t>nên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thầy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gương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mẫu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trẻ</a:t>
            </a:r>
            <a:r>
              <a:rPr lang="en-US" sz="1400" dirty="0">
                <a:latin typeface="Times New Roman" pitchFamily="18" charset="0"/>
                <a:cs typeface="Times New Roman" pitchFamily="18" charset="0"/>
              </a:rPr>
              <a:t> con</a:t>
            </a:r>
            <a:r>
              <a:rPr lang="en-US" sz="1400" dirty="0" smtClean="0">
                <a:latin typeface="Times New Roman" pitchFamily="18" charset="0"/>
                <a:cs typeface="Times New Roman" pitchFamily="18" charset="0"/>
              </a:rPr>
              <a:t>”.</a:t>
            </a:r>
          </a:p>
          <a:p>
            <a:pPr algn="just" defTabSz="457200"/>
            <a:endParaRPr lang="en-US" sz="1200" dirty="0">
              <a:latin typeface="Times New Roman" pitchFamily="18" charset="0"/>
              <a:cs typeface="Times New Roman" pitchFamily="18" charset="0"/>
            </a:endParaRPr>
          </a:p>
          <a:p>
            <a:pPr algn="just" defTabSz="457200"/>
            <a:r>
              <a:rPr lang="en-US" sz="1400" b="1" i="1" dirty="0" err="1" smtClean="0">
                <a:latin typeface="Times New Roman" pitchFamily="18" charset="0"/>
                <a:cs typeface="Times New Roman" pitchFamily="18" charset="0"/>
              </a:rPr>
              <a:t>Về</a:t>
            </a:r>
            <a:r>
              <a:rPr lang="en-US" sz="1400" b="1" i="1" dirty="0" smtClean="0">
                <a:latin typeface="Times New Roman" pitchFamily="18" charset="0"/>
                <a:cs typeface="Times New Roman" pitchFamily="18" charset="0"/>
              </a:rPr>
              <a:t> </a:t>
            </a:r>
            <a:r>
              <a:rPr lang="en-US" sz="1400" b="1" i="1" dirty="0" err="1">
                <a:latin typeface="Times New Roman" pitchFamily="18" charset="0"/>
                <a:cs typeface="Times New Roman" pitchFamily="18" charset="0"/>
              </a:rPr>
              <a:t>phương</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pháp</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và</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phong</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cách</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dạy</a:t>
            </a:r>
            <a:r>
              <a:rPr lang="en-US" sz="1400" b="1" i="1" dirty="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học</a:t>
            </a:r>
            <a:endParaRPr lang="en-US" sz="1400" b="1" i="1" dirty="0" smtClean="0">
              <a:latin typeface="Times New Roman" pitchFamily="18" charset="0"/>
              <a:cs typeface="Times New Roman" pitchFamily="18" charset="0"/>
            </a:endParaRPr>
          </a:p>
          <a:p>
            <a:pPr algn="just" defTabSz="457200"/>
            <a:endParaRPr lang="en-US" sz="300" b="1" dirty="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Chủ</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tịch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Hồ</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a:t>
            </a:r>
            <a:r>
              <a:rPr lang="en-US" sz="1400" dirty="0">
                <a:latin typeface="Times New Roman" pitchFamily="18" charset="0"/>
                <a:cs typeface="Times New Roman" pitchFamily="18" charset="0"/>
              </a:rPr>
              <a:t> Minh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chỉ</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rõ</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tiêu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nhiệm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vụ</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nội</a:t>
            </a:r>
            <a:r>
              <a:rPr lang="en-US" sz="1400" dirty="0">
                <a:latin typeface="Times New Roman" pitchFamily="18" charset="0"/>
                <a:cs typeface="Times New Roman" pitchFamily="18" charset="0"/>
              </a:rPr>
              <a:t> dung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dạy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còn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định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hướng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chúng</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khi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định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phương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dạy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hiện</a:t>
            </a:r>
            <a:r>
              <a:rPr lang="en-US" sz="1400" dirty="0">
                <a:latin typeface="Times New Roman" pitchFamily="18" charset="0"/>
                <a:cs typeface="Times New Roman" pitchFamily="18" charset="0"/>
              </a:rPr>
              <a:t> ở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sau</a:t>
            </a:r>
            <a:r>
              <a:rPr lang="en-US" sz="1400" dirty="0" smtClean="0">
                <a:latin typeface="Times New Roman" pitchFamily="18" charset="0"/>
                <a:cs typeface="Times New Roman" pitchFamily="18" charset="0"/>
              </a:rPr>
              <a:t>:</a:t>
            </a:r>
          </a:p>
          <a:p>
            <a:pPr algn="just" defTabSz="457200"/>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Học</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phải</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đi</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đôi</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với</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hành</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lí</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luận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phải</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gắn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liền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với</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thực</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tế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tịch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Hồ</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a:t>
            </a:r>
            <a:r>
              <a:rPr lang="en-US" sz="1400" dirty="0">
                <a:latin typeface="Times New Roman" pitchFamily="18" charset="0"/>
                <a:cs typeface="Times New Roman" pitchFamily="18" charset="0"/>
              </a:rPr>
              <a:t> Minh </a:t>
            </a:r>
            <a:r>
              <a:rPr lang="en-US" sz="1400" dirty="0" err="1">
                <a:latin typeface="Times New Roman" pitchFamily="18" charset="0"/>
                <a:cs typeface="Times New Roman" pitchFamily="18" charset="0"/>
              </a:rPr>
              <a:t>cho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rằng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hợp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luận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nguyên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tắc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trọng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nêu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rõ</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hệ</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giữa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luận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luận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đem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hành</a:t>
            </a:r>
            <a:r>
              <a:rPr lang="en-US" sz="1400" dirty="0">
                <a:latin typeface="Times New Roman" pitchFamily="18" charset="0"/>
                <a:cs typeface="Times New Roman" pitchFamily="18" charset="0"/>
              </a:rPr>
              <a:t>.</a:t>
            </a: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a:t>3</a:t>
              </a:r>
              <a:endParaRPr lang="en-US" sz="1300" b="1" smtClean="0"/>
            </a:p>
            <a:p>
              <a:pPr algn="ctr"/>
              <a:r>
                <a:rPr lang="en-US" sz="800" b="1" smtClean="0"/>
                <a:t>THÁNG 11  </a:t>
              </a:r>
            </a:p>
            <a:p>
              <a:pPr algn="ctr"/>
              <a:r>
                <a:rPr lang="en-US" sz="800" b="1" smtClean="0"/>
                <a:t>2015</a:t>
              </a:r>
              <a:endParaRPr lang="en-US" sz="800" b="1"/>
            </a:p>
          </p:txBody>
        </p:sp>
      </p:grpSp>
      <p:pic>
        <p:nvPicPr>
          <p:cNvPr id="1026" name="Picture 2" descr="E:\Tam t9.2015\T11\BacHo3.jpg"/>
          <p:cNvPicPr>
            <a:picLocks noChangeAspect="1" noChangeArrowheads="1"/>
          </p:cNvPicPr>
          <p:nvPr/>
        </p:nvPicPr>
        <p:blipFill>
          <a:blip r:embed="rId4" cstate="print"/>
          <a:srcRect/>
          <a:stretch>
            <a:fillRect/>
          </a:stretch>
        </p:blipFill>
        <p:spPr bwMode="auto">
          <a:xfrm>
            <a:off x="1586346" y="3276600"/>
            <a:ext cx="3747654" cy="2514600"/>
          </a:xfrm>
          <a:prstGeom prst="rect">
            <a:avLst/>
          </a:prstGeom>
          <a:noFill/>
        </p:spPr>
      </p:pic>
    </p:spTree>
    <p:extLst>
      <p:ext uri="{BB962C8B-B14F-4D97-AF65-F5344CB8AC3E}">
        <p14:creationId xmlns:p14="http://schemas.microsoft.com/office/powerpoint/2010/main" val="3126609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228600"/>
            <a:ext cx="5829300" cy="10218182"/>
          </a:xfrm>
          <a:prstGeom prst="rect">
            <a:avLst/>
          </a:prstGeom>
          <a:noFill/>
          <a:ln>
            <a:noFill/>
          </a:ln>
        </p:spPr>
        <p:txBody>
          <a:bodyPr wrap="square" lIns="0" tIns="0" rIns="0" bIns="914400" rtlCol="0" anchor="t" anchorCtr="0">
            <a:spAutoFit/>
          </a:bodyPr>
          <a:lstStyle/>
          <a:p>
            <a:pPr algn="just" defTabSz="457200"/>
            <a:endParaRPr lang="en-US" sz="1400" b="1" dirty="0" smtClean="0">
              <a:latin typeface="Times New Roman" pitchFamily="18" charset="0"/>
              <a:cs typeface="Times New Roman" pitchFamily="18" charset="0"/>
            </a:endParaRPr>
          </a:p>
          <a:p>
            <a:pPr algn="ctr" defTabSz="457200"/>
            <a:r>
              <a:rPr lang="en-US" sz="1600" b="1" dirty="0" err="1" smtClean="0">
                <a:latin typeface="Times New Roman" pitchFamily="18" charset="0"/>
                <a:cs typeface="Times New Roman" pitchFamily="18" charset="0"/>
              </a:rPr>
              <a:t>Bác</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Hồ</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với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công</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tác</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giáo</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dục</a:t>
            </a:r>
            <a:r>
              <a:rPr lang="en-US" sz="1600" b="1" dirty="0" smtClean="0">
                <a:latin typeface="Times New Roman" pitchFamily="18" charset="0"/>
                <a:cs typeface="Times New Roman" pitchFamily="18" charset="0"/>
              </a:rPr>
              <a:t> - </a:t>
            </a:r>
            <a:r>
              <a:rPr lang="en-US" sz="1600" b="1" dirty="0" err="1" smtClean="0">
                <a:latin typeface="Times New Roman" pitchFamily="18" charset="0"/>
                <a:cs typeface="Times New Roman" pitchFamily="18" charset="0"/>
              </a:rPr>
              <a:t>đào</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tạo</a:t>
            </a:r>
            <a:r>
              <a:rPr lang="en-US" sz="1600" b="1" dirty="0" smtClean="0">
                <a:latin typeface="Times New Roman" pitchFamily="18" charset="0"/>
                <a:cs typeface="Times New Roman" pitchFamily="18" charset="0"/>
              </a:rPr>
              <a:t> </a:t>
            </a:r>
          </a:p>
          <a:p>
            <a:pPr algn="just" defTabSz="457200"/>
            <a:endParaRPr lang="en-US" sz="1400" b="1" i="1" dirty="0">
              <a:noFill/>
              <a:latin typeface="Times New Roman" pitchFamily="18" charset="0"/>
              <a:cs typeface="Times New Roman" pitchFamily="18" charset="0"/>
            </a:endParaRPr>
          </a:p>
          <a:p>
            <a:pPr algn="just" defTabSz="457200"/>
            <a:r>
              <a:rPr lang="en-US" sz="1400" i="1"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Thực</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nhằm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theo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luận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luận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hoặc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đích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bắn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bắn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hoặc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bắn</a:t>
            </a:r>
            <a:r>
              <a:rPr lang="en-US" sz="1400" dirty="0">
                <a:latin typeface="Times New Roman" pitchFamily="18" charset="0"/>
                <a:cs typeface="Times New Roman" pitchFamily="18" charset="0"/>
              </a:rPr>
              <a:t> lung </a:t>
            </a:r>
            <a:r>
              <a:rPr lang="en-US" sz="1400" dirty="0" err="1">
                <a:latin typeface="Times New Roman" pitchFamily="18" charset="0"/>
                <a:cs typeface="Times New Roman" pitchFamily="18" charset="0"/>
              </a:rPr>
              <a:t>tung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vậy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mỗi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đồng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hành</a:t>
            </a:r>
            <a:r>
              <a:rPr lang="en-US" sz="1400" dirty="0">
                <a:latin typeface="Times New Roman" pitchFamily="18" charset="0"/>
                <a:cs typeface="Times New Roman" pitchFamily="18" charset="0"/>
              </a:rPr>
              <a:t>.</a:t>
            </a:r>
          </a:p>
          <a:p>
            <a:pPr algn="just" defTabSz="457200"/>
            <a:r>
              <a:rPr lang="en-US" sz="1400" i="1" dirty="0" smtClean="0">
                <a:latin typeface="Times New Roman" pitchFamily="18" charset="0"/>
                <a:cs typeface="Times New Roman" pitchFamily="18" charset="0"/>
              </a:rPr>
              <a:t>	- </a:t>
            </a:r>
            <a:r>
              <a:rPr lang="en-US" sz="1400" i="1" dirty="0" err="1">
                <a:latin typeface="Times New Roman" pitchFamily="18" charset="0"/>
                <a:cs typeface="Times New Roman" pitchFamily="18" charset="0"/>
              </a:rPr>
              <a:t>Dạy</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học</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phải</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chú</a:t>
            </a:r>
            <a:r>
              <a:rPr lang="en-US" sz="1400" i="1" dirty="0">
                <a:latin typeface="Times New Roman" pitchFamily="18" charset="0"/>
                <a:cs typeface="Times New Roman" pitchFamily="18" charset="0"/>
              </a:rPr>
              <a:t> ý </a:t>
            </a:r>
            <a:r>
              <a:rPr lang="en-US" sz="1400" i="1" dirty="0" err="1">
                <a:latin typeface="Times New Roman" pitchFamily="18" charset="0"/>
                <a:cs typeface="Times New Roman" pitchFamily="18" charset="0"/>
              </a:rPr>
              <a:t>đặc</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điểm</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đối</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tượng</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phải</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biết</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dạy</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cho</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ai</a:t>
            </a:r>
            <a:r>
              <a:rPr lang="en-US" sz="1400" i="1" dirty="0">
                <a:latin typeface="Times New Roman" pitchFamily="18" charset="0"/>
                <a:cs typeface="Times New Roman" pitchFamily="18" charset="0"/>
              </a:rPr>
              <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chỉ</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rằng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Muốn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dạy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chúng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kiện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bản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thầy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tượng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giày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theo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chứ</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khoét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vừa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giày</a:t>
            </a:r>
            <a:r>
              <a:rPr lang="en-US" sz="1400" i="1" dirty="0">
                <a:latin typeface="Times New Roman" pitchFamily="18" charset="0"/>
                <a:cs typeface="Times New Roman" pitchFamily="18" charset="0"/>
              </a:rPr>
              <a:t>. </a:t>
            </a:r>
            <a:r>
              <a:rPr lang="en-US" sz="1400" dirty="0">
                <a:latin typeface="Times New Roman" pitchFamily="18" charset="0"/>
                <a:cs typeface="Times New Roman" pitchFamily="18" charset="0"/>
              </a:rPr>
              <a:t>“</a:t>
            </a:r>
            <a:r>
              <a:rPr lang="en-US" sz="1400" dirty="0" err="1">
                <a:latin typeface="Times New Roman" pitchFamily="18" charset="0"/>
                <a:cs typeface="Times New Roman" pitchFamily="18" charset="0"/>
              </a:rPr>
              <a:t>Chân</a:t>
            </a:r>
            <a:r>
              <a:rPr lang="en-US" sz="1400" dirty="0">
                <a:latin typeface="Times New Roman" pitchFamily="18" charset="0"/>
                <a:cs typeface="Times New Roman" pitchFamily="18" charset="0"/>
              </a:rPr>
              <a:t>” ở </a:t>
            </a:r>
            <a:r>
              <a:rPr lang="en-US" sz="1400" dirty="0" err="1">
                <a:latin typeface="Times New Roman" pitchFamily="18" charset="0"/>
                <a:cs typeface="Times New Roman" pitchFamily="18" charset="0"/>
              </a:rPr>
              <a:t>đây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chúng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thầy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giày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tận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tụy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Muốn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vậy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sâu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tìm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hiểu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tâm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mắc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mớ</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từ</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tìm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ra</a:t>
            </a:r>
            <a:r>
              <a:rPr lang="en-US" sz="1400" dirty="0">
                <a:latin typeface="Times New Roman" pitchFamily="18" charset="0"/>
                <a:cs typeface="Times New Roman" pitchFamily="18" charset="0"/>
              </a:rPr>
              <a:t> con </a:t>
            </a:r>
            <a:r>
              <a:rPr lang="en-US" sz="1400" dirty="0" err="1">
                <a:latin typeface="Times New Roman" pitchFamily="18" charset="0"/>
                <a:cs typeface="Times New Roman" pitchFamily="18" charset="0"/>
              </a:rPr>
              <a:t>đường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hợp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dạy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tuyên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truyền</a:t>
            </a:r>
            <a:r>
              <a:rPr lang="en-US" sz="1400" dirty="0" smtClean="0">
                <a:latin typeface="Times New Roman" pitchFamily="18" charset="0"/>
                <a:cs typeface="Times New Roman" pitchFamily="18" charset="0"/>
              </a:rPr>
              <a:t>.</a:t>
            </a: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 </a:t>
            </a:r>
            <a:r>
              <a:rPr lang="en-US" sz="1400" i="1" dirty="0" err="1">
                <a:latin typeface="Times New Roman" pitchFamily="18" charset="0"/>
                <a:cs typeface="Times New Roman" pitchFamily="18" charset="0"/>
              </a:rPr>
              <a:t>Học</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hỏi</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là</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một</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việc</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phải</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tiếp</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tục</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suốt</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đời</a:t>
            </a:r>
            <a:r>
              <a:rPr lang="en-US" sz="1400" i="1" dirty="0">
                <a:latin typeface="Times New Roman" pitchFamily="18" charset="0"/>
                <a:cs typeface="Times New Roman" pitchFamily="18" charset="0"/>
              </a:rPr>
              <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nói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chuyện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em</a:t>
            </a:r>
            <a:r>
              <a:rPr lang="en-US" sz="1400" dirty="0">
                <a:latin typeface="Times New Roman" pitchFamily="18" charset="0"/>
                <a:cs typeface="Times New Roman" pitchFamily="18" charset="0"/>
              </a:rPr>
              <a:t> ở </a:t>
            </a:r>
            <a:r>
              <a:rPr lang="en-US" sz="1400" dirty="0" err="1">
                <a:latin typeface="Times New Roman" pitchFamily="18" charset="0"/>
                <a:cs typeface="Times New Roman" pitchFamily="18" charset="0"/>
              </a:rPr>
              <a:t>lớp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cứu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khóa</a:t>
            </a:r>
            <a:r>
              <a:rPr lang="en-US" sz="1400" dirty="0">
                <a:latin typeface="Times New Roman" pitchFamily="18" charset="0"/>
                <a:cs typeface="Times New Roman" pitchFamily="18" charset="0"/>
              </a:rPr>
              <a:t> I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Việt</a:t>
            </a:r>
            <a:r>
              <a:rPr lang="en-US" sz="1400" dirty="0">
                <a:latin typeface="Times New Roman" pitchFamily="18" charset="0"/>
                <a:cs typeface="Times New Roman" pitchFamily="18" charset="0"/>
              </a:rPr>
              <a:t> Nam (1956), </a:t>
            </a:r>
            <a:r>
              <a:rPr lang="en-US" sz="1400" dirty="0" err="1">
                <a:latin typeface="Times New Roman" pitchFamily="18" charset="0"/>
                <a:cs typeface="Times New Roman" pitchFamily="18" charset="0"/>
              </a:rPr>
              <a:t>Bác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Hồ</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dặn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mọi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hỏi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tiếp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suốt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Suốt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gắn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liền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lý</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luận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rồi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rồi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ngày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ngày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đổi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ngày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càng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bộ</a:t>
            </a:r>
            <a:r>
              <a:rPr lang="en-US" sz="1400" dirty="0">
                <a:latin typeface="Times New Roman" pitchFamily="18" charset="0"/>
                <a:cs typeface="Times New Roman" pitchFamily="18" charset="0"/>
              </a:rPr>
              <a:t>. Cho </a:t>
            </a:r>
            <a:r>
              <a:rPr lang="en-US" sz="1400" dirty="0" err="1">
                <a:latin typeface="Times New Roman" pitchFamily="18" charset="0"/>
                <a:cs typeface="Times New Roman" pitchFamily="18" charset="0"/>
              </a:rPr>
              <a:t>nên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chúng</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tiếp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kịp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Lênin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khuyên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chúng</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nữa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Mỗi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ghi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nhớ</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a:t>
            </a:r>
            <a:r>
              <a:rPr lang="en-US" sz="1400" dirty="0">
                <a:latin typeface="Times New Roman" pitchFamily="18" charset="0"/>
                <a:cs typeface="Times New Roman" pitchFamily="18" charset="0"/>
              </a:rPr>
              <a:t>.</a:t>
            </a: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Tư</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tưởng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Hồ</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a:t>
            </a:r>
            <a:r>
              <a:rPr lang="en-US" sz="1400" dirty="0">
                <a:latin typeface="Times New Roman" pitchFamily="18" charset="0"/>
                <a:cs typeface="Times New Roman" pitchFamily="18" charset="0"/>
              </a:rPr>
              <a:t> Minh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trở</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Từ</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Ðại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thứ</a:t>
            </a:r>
            <a:r>
              <a:rPr lang="en-US" sz="1400" dirty="0">
                <a:latin typeface="Times New Roman" pitchFamily="18" charset="0"/>
                <a:cs typeface="Times New Roman" pitchFamily="18" charset="0"/>
              </a:rPr>
              <a:t> VI (1986) </a:t>
            </a:r>
            <a:r>
              <a:rPr lang="en-US" sz="1400" dirty="0" err="1">
                <a:latin typeface="Times New Roman" pitchFamily="18" charset="0"/>
                <a:cs typeface="Times New Roman" pitchFamily="18" charset="0"/>
              </a:rPr>
              <a:t>đến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Ðại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thứ</a:t>
            </a:r>
            <a:r>
              <a:rPr lang="en-US" sz="1400" dirty="0">
                <a:latin typeface="Times New Roman" pitchFamily="18" charset="0"/>
                <a:cs typeface="Times New Roman" pitchFamily="18" charset="0"/>
              </a:rPr>
              <a:t> XI (2011)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Ðảng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kiện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trọng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Ðảng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luôn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luôn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khẳng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định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hàng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đầu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triển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triển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bồi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dưỡng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hệ</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gánh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sứ</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mệnh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sánh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châu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vọng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Hồ</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hệ</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vọng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đẹp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ta. </a:t>
            </a:r>
          </a:p>
          <a:p>
            <a:pPr algn="just" defTabSz="457200"/>
            <a:endParaRPr lang="en-US" sz="1400" b="1" i="1" dirty="0" smtClean="0">
              <a:noFill/>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smtClean="0"/>
                <a:t>4</a:t>
              </a:r>
            </a:p>
            <a:p>
              <a:pPr algn="ctr"/>
              <a:r>
                <a:rPr lang="en-US" sz="800" b="1" smtClean="0"/>
                <a:t>THÁNG 11  </a:t>
              </a:r>
            </a:p>
            <a:p>
              <a:pPr algn="ctr"/>
              <a:r>
                <a:rPr lang="en-US" sz="800" b="1" smtClean="0"/>
                <a:t>2015</a:t>
              </a:r>
              <a:endParaRPr lang="en-US" sz="800" b="1"/>
            </a:p>
          </p:txBody>
        </p:sp>
      </p:grpSp>
      <p:pic>
        <p:nvPicPr>
          <p:cNvPr id="2050" name="Picture 2" descr="E:\Tam t9.2015\T11\hcm-doi-song-van-hoa.jpg"/>
          <p:cNvPicPr>
            <a:picLocks noChangeAspect="1" noChangeArrowheads="1"/>
          </p:cNvPicPr>
          <p:nvPr/>
        </p:nvPicPr>
        <p:blipFill>
          <a:blip r:embed="rId4" cstate="print"/>
          <a:srcRect/>
          <a:stretch>
            <a:fillRect/>
          </a:stretch>
        </p:blipFill>
        <p:spPr bwMode="auto">
          <a:xfrm>
            <a:off x="1909578" y="3365667"/>
            <a:ext cx="3043422" cy="2120733"/>
          </a:xfrm>
          <a:prstGeom prst="rect">
            <a:avLst/>
          </a:prstGeom>
          <a:noFill/>
        </p:spPr>
      </p:pic>
    </p:spTree>
    <p:extLst>
      <p:ext uri="{BB962C8B-B14F-4D97-AF65-F5344CB8AC3E}">
        <p14:creationId xmlns:p14="http://schemas.microsoft.com/office/powerpoint/2010/main" val="2634992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3400" y="1066800"/>
            <a:ext cx="5829300" cy="1661993"/>
          </a:xfrm>
          <a:prstGeom prst="rect">
            <a:avLst/>
          </a:prstGeom>
          <a:noFill/>
          <a:ln>
            <a:noFill/>
          </a:ln>
        </p:spPr>
        <p:txBody>
          <a:bodyPr wrap="square" lIns="0" tIns="0" rIns="0" bIns="914400" rtlCol="0" anchor="t" anchorCtr="0">
            <a:spAutoFit/>
          </a:bodyPr>
          <a:lstStyle/>
          <a:p>
            <a:pPr algn="ctr"/>
            <a:r>
              <a:rPr lang="en-US" sz="1600" b="1" dirty="0" err="1">
                <a:latin typeface="Times New Roman" pitchFamily="18" charset="0"/>
                <a:cs typeface="Times New Roman" pitchFamily="18" charset="0"/>
              </a:rPr>
              <a:t>Tỉnh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táo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với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những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thông</a:t>
            </a:r>
            <a:r>
              <a:rPr lang="en-US" sz="1600" b="1" dirty="0">
                <a:latin typeface="Times New Roman" pitchFamily="18" charset="0"/>
                <a:cs typeface="Times New Roman" pitchFamily="18" charset="0"/>
              </a:rPr>
              <a:t> tin “</a:t>
            </a:r>
            <a:r>
              <a:rPr lang="en-US" sz="1600" b="1" dirty="0" err="1">
                <a:latin typeface="Times New Roman" pitchFamily="18" charset="0"/>
                <a:cs typeface="Times New Roman" pitchFamily="18" charset="0"/>
              </a:rPr>
              <a:t>bàn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tán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về</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hội</a:t>
            </a:r>
            <a:r>
              <a:rPr lang="en-US" sz="1600" b="1" dirty="0">
                <a:latin typeface="Times New Roman" pitchFamily="18" charset="0"/>
                <a:cs typeface="Times New Roman" pitchFamily="18" charset="0"/>
              </a:rPr>
              <a:t> XII </a:t>
            </a:r>
            <a:r>
              <a:rPr lang="en-US" sz="1600" b="1" err="1">
                <a:latin typeface="Times New Roman" pitchFamily="18" charset="0"/>
                <a:cs typeface="Times New Roman" pitchFamily="18" charset="0"/>
              </a:rPr>
              <a:t>của</a:t>
            </a:r>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Đảng</a:t>
            </a:r>
          </a:p>
          <a:p>
            <a:pPr algn="ctr"/>
            <a:r>
              <a:rPr lang="en-US" sz="1600" b="1" i="1" smtClean="0">
                <a:latin typeface="Times New Roman" pitchFamily="18" charset="0"/>
                <a:cs typeface="Times New Roman" pitchFamily="18" charset="0"/>
              </a:rPr>
              <a:t>            </a:t>
            </a:r>
            <a:r>
              <a:rPr lang="en-US" sz="1400" i="1"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t>
            </a:r>
            <a:r>
              <a:rPr lang="en-US" sz="1400" i="1" dirty="0" err="1" smtClean="0">
                <a:latin typeface="Times New Roman" pitchFamily="18" charset="0"/>
                <a:cs typeface="Times New Roman" pitchFamily="18" charset="0"/>
              </a:rPr>
              <a:t>Vọng</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Đức</a:t>
            </a:r>
            <a:r>
              <a:rPr lang="en-US" sz="1400" i="1" dirty="0" smtClean="0">
                <a:latin typeface="Times New Roman" pitchFamily="18" charset="0"/>
                <a:cs typeface="Times New Roman" pitchFamily="18" charset="0"/>
              </a:rPr>
              <a:t>  - </a:t>
            </a:r>
            <a:r>
              <a:rPr lang="en-US" sz="1400" i="1" dirty="0" err="1" smtClean="0">
                <a:latin typeface="Times New Roman" pitchFamily="18" charset="0"/>
                <a:cs typeface="Times New Roman" pitchFamily="18" charset="0"/>
              </a:rPr>
              <a:t>Quân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đội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nhân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dân</a:t>
            </a:r>
            <a:r>
              <a:rPr lang="en-US" sz="1400" i="1" dirty="0" smtClean="0">
                <a:latin typeface="Times New Roman" pitchFamily="18" charset="0"/>
                <a:cs typeface="Times New Roman" pitchFamily="18" charset="0"/>
              </a:rPr>
              <a:t>)</a:t>
            </a:r>
          </a:p>
          <a:p>
            <a:pPr algn="ctr"/>
            <a:r>
              <a:rPr lang="en-US" sz="1600" b="1"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17" name="TextBox 16"/>
          <p:cNvSpPr txBox="1"/>
          <p:nvPr/>
        </p:nvSpPr>
        <p:spPr>
          <a:xfrm>
            <a:off x="533400" y="1447800"/>
            <a:ext cx="5829300" cy="8671605"/>
          </a:xfrm>
          <a:prstGeom prst="rect">
            <a:avLst/>
          </a:prstGeom>
          <a:noFill/>
          <a:ln>
            <a:noFill/>
          </a:ln>
        </p:spPr>
        <p:txBody>
          <a:bodyPr wrap="square" lIns="0" tIns="0" rIns="0" bIns="914400" rtlCol="0" anchor="t" anchorCtr="0">
            <a:spAutoFit/>
          </a:bodyPr>
          <a:lstStyle/>
          <a:p>
            <a:pPr algn="just" defTabSz="457200">
              <a:spcBef>
                <a:spcPts val="600"/>
              </a:spcBef>
            </a:pPr>
            <a:endParaRPr lang="vi-VN" sz="1350" dirty="0" smtClean="0">
              <a:latin typeface="Times New Roman" pitchFamily="18" charset="0"/>
              <a:cs typeface="Times New Roman" pitchFamily="18" charset="0"/>
            </a:endParaRPr>
          </a:p>
          <a:p>
            <a:pPr defTabSz="457200"/>
            <a:r>
              <a:rPr lang="en-US" sz="1350" smtClean="0">
                <a:latin typeface="Times New Roman" pitchFamily="18" charset="0"/>
                <a:cs typeface="Times New Roman" pitchFamily="18" charset="0"/>
              </a:rPr>
              <a:t>	</a:t>
            </a:r>
            <a:r>
              <a:rPr lang="en-US" sz="1400" smtClean="0">
                <a:latin typeface="Times New Roman" pitchFamily="18" charset="0"/>
                <a:cs typeface="Times New Roman" pitchFamily="18" charset="0"/>
              </a:rPr>
              <a:t>Trong </a:t>
            </a:r>
            <a:r>
              <a:rPr lang="en-US" sz="1400" dirty="0" err="1">
                <a:latin typeface="Times New Roman" pitchFamily="18" charset="0"/>
                <a:cs typeface="Times New Roman" pitchFamily="18" charset="0"/>
              </a:rPr>
              <a:t>dịp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Đảng</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chuẩn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 XII, </a:t>
            </a:r>
            <a:r>
              <a:rPr lang="en-US" sz="1400" dirty="0" err="1">
                <a:latin typeface="Times New Roman" pitchFamily="18" charset="0"/>
                <a:cs typeface="Times New Roman" pitchFamily="18" charset="0"/>
              </a:rPr>
              <a:t>nhất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từ</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Đảng</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công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bố</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kiện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 XII </a:t>
            </a:r>
            <a:r>
              <a:rPr lang="en-US" sz="1400" dirty="0" err="1">
                <a:latin typeface="Times New Roman" pitchFamily="18" charset="0"/>
                <a:cs typeface="Times New Roman" pitchFamily="18" charset="0"/>
              </a:rPr>
              <a:t>trên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phương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thông</a:t>
            </a:r>
            <a:r>
              <a:rPr lang="en-US" sz="1400" dirty="0">
                <a:latin typeface="Times New Roman" pitchFamily="18" charset="0"/>
                <a:cs typeface="Times New Roman" pitchFamily="18" charset="0"/>
              </a:rPr>
              <a:t> tin </a:t>
            </a:r>
            <a:r>
              <a:rPr lang="en-US" sz="1400" dirty="0" err="1">
                <a:latin typeface="Times New Roman" pitchFamily="18" charset="0"/>
                <a:cs typeface="Times New Roman" pitchFamily="18" charset="0"/>
              </a:rPr>
              <a:t>đại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chúng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lấy</a:t>
            </a:r>
            <a:r>
              <a:rPr lang="en-US" sz="1400" dirty="0">
                <a:latin typeface="Times New Roman" pitchFamily="18" charset="0"/>
                <a:cs typeface="Times New Roman" pitchFamily="18" charset="0"/>
              </a:rPr>
              <a:t> ý </a:t>
            </a:r>
            <a:r>
              <a:rPr lang="en-US" sz="1400" dirty="0" err="1">
                <a:latin typeface="Times New Roman" pitchFamily="18" charset="0"/>
                <a:cs typeface="Times New Roman" pitchFamily="18" charset="0"/>
              </a:rPr>
              <a:t>kiến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mạng</a:t>
            </a:r>
            <a:r>
              <a:rPr lang="en-US" sz="1400" dirty="0">
                <a:latin typeface="Times New Roman" pitchFamily="18" charset="0"/>
                <a:cs typeface="Times New Roman" pitchFamily="18" charset="0"/>
              </a:rPr>
              <a:t> ở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ngoài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xuất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thông</a:t>
            </a:r>
            <a:r>
              <a:rPr lang="en-US" sz="1400" dirty="0">
                <a:latin typeface="Times New Roman" pitchFamily="18" charset="0"/>
                <a:cs typeface="Times New Roman" pitchFamily="18" charset="0"/>
              </a:rPr>
              <a:t> tin </a:t>
            </a:r>
            <a:r>
              <a:rPr lang="en-US" sz="1400" dirty="0" err="1">
                <a:latin typeface="Times New Roman" pitchFamily="18" charset="0"/>
                <a:cs typeface="Times New Roman" pitchFamily="18" charset="0"/>
              </a:rPr>
              <a:t>thất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thiệt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bài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 XII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tiêu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xuyên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lịch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bôi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nhọ</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hệ</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tưởng</a:t>
            </a:r>
            <a:r>
              <a:rPr lang="en-US" sz="1400" dirty="0">
                <a:latin typeface="Times New Roman" pitchFamily="18" charset="0"/>
                <a:cs typeface="Times New Roman" pitchFamily="18" charset="0"/>
              </a:rPr>
              <a:t> XHCN, </a:t>
            </a:r>
            <a:r>
              <a:rPr lang="en-US" sz="1400" dirty="0" err="1">
                <a:latin typeface="Times New Roman" pitchFamily="18" charset="0"/>
                <a:cs typeface="Times New Roman" pitchFamily="18" charset="0"/>
              </a:rPr>
              <a:t>hạ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thấp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trò</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lãnh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sản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Việt</a:t>
            </a:r>
            <a:r>
              <a:rPr lang="en-US" sz="1400" dirty="0">
                <a:latin typeface="Times New Roman" pitchFamily="18" charset="0"/>
                <a:cs typeface="Times New Roman" pitchFamily="18" charset="0"/>
              </a:rPr>
              <a:t> Nam.</a:t>
            </a:r>
          </a:p>
          <a:p>
            <a:pPr defTabSz="457200"/>
            <a:r>
              <a:rPr lang="en-US" sz="1400" smtClean="0">
                <a:latin typeface="Times New Roman" pitchFamily="18" charset="0"/>
                <a:cs typeface="Times New Roman" pitchFamily="18" charset="0"/>
              </a:rPr>
              <a:t>	Vì </a:t>
            </a:r>
            <a:r>
              <a:rPr lang="en-US" sz="1400" dirty="0" err="1">
                <a:latin typeface="Times New Roman" pitchFamily="18" charset="0"/>
                <a:cs typeface="Times New Roman" pitchFamily="18" charset="0"/>
              </a:rPr>
              <a:t>vai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trò</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trọng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đặc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biệt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mọi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mặt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sống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internet, </a:t>
            </a:r>
            <a:r>
              <a:rPr lang="en-US" sz="1400" dirty="0" err="1">
                <a:latin typeface="Times New Roman" pitchFamily="18" charset="0"/>
                <a:cs typeface="Times New Roman" pitchFamily="18" charset="0"/>
              </a:rPr>
              <a:t>xã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ngày</a:t>
            </a:r>
            <a:r>
              <a:rPr lang="en-US" sz="1400" dirty="0">
                <a:latin typeface="Times New Roman" pitchFamily="18" charset="0"/>
                <a:cs typeface="Times New Roman" pitchFamily="18" charset="0"/>
              </a:rPr>
              <a:t> nay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xem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thông</a:t>
            </a:r>
            <a:r>
              <a:rPr lang="en-US" sz="1400" dirty="0">
                <a:latin typeface="Times New Roman" pitchFamily="18" charset="0"/>
                <a:cs typeface="Times New Roman" pitchFamily="18" charset="0"/>
              </a:rPr>
              <a:t> tin”,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triển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vượt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bậc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văn</a:t>
            </a:r>
            <a:r>
              <a:rPr lang="en-US" sz="1400" dirty="0">
                <a:latin typeface="Times New Roman" pitchFamily="18" charset="0"/>
                <a:cs typeface="Times New Roman" pitchFamily="18" charset="0"/>
              </a:rPr>
              <a:t> minh </a:t>
            </a:r>
            <a:r>
              <a:rPr lang="en-US" sz="1400" dirty="0" err="1">
                <a:latin typeface="Times New Roman" pitchFamily="18" charset="0"/>
                <a:cs typeface="Times New Roman" pitchFamily="18" charset="0"/>
              </a:rPr>
              <a:t>nhân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loại</a:t>
            </a:r>
            <a:r>
              <a:rPr lang="en-US" sz="1400" dirty="0">
                <a:latin typeface="Times New Roman" pitchFamily="18" charset="0"/>
                <a:cs typeface="Times New Roman" pitchFamily="18" charset="0"/>
              </a:rPr>
              <a:t>. </a:t>
            </a:r>
          </a:p>
          <a:p>
            <a:pPr algn="just" defTabSz="457200"/>
            <a:r>
              <a:rPr lang="en-US" sz="1400" smtClean="0">
                <a:latin typeface="Times New Roman" pitchFamily="18" charset="0"/>
                <a:cs typeface="Times New Roman" pitchFamily="18" charset="0"/>
              </a:rPr>
              <a:t>	Ở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ta, internet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giữ</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trò</a:t>
            </a:r>
            <a:r>
              <a:rPr lang="en-US" sz="1400" dirty="0">
                <a:latin typeface="Times New Roman" pitchFamily="18" charset="0"/>
                <a:cs typeface="Times New Roman" pitchFamily="18" charset="0"/>
              </a:rPr>
              <a:t> to </a:t>
            </a:r>
            <a:r>
              <a:rPr lang="en-US" sz="1400" dirty="0" err="1">
                <a:latin typeface="Times New Roman" pitchFamily="18" charset="0"/>
                <a:cs typeface="Times New Roman" pitchFamily="18" charset="0"/>
              </a:rPr>
              <a:t>lớn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nghiệp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xây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dựng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vệ</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Tổ</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triển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nghệ</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thông</a:t>
            </a:r>
            <a:r>
              <a:rPr lang="en-US" sz="1400" dirty="0">
                <a:latin typeface="Times New Roman" pitchFamily="18" charset="0"/>
                <a:cs typeface="Times New Roman" pitchFamily="18" charset="0"/>
              </a:rPr>
              <a:t> tin </a:t>
            </a:r>
            <a:r>
              <a:rPr lang="en-US" sz="1400" dirty="0" err="1">
                <a:latin typeface="Times New Roman" pitchFamily="18" charset="0"/>
                <a:cs typeface="Times New Roman" pitchFamily="18" charset="0"/>
              </a:rPr>
              <a:t>nói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chung</a:t>
            </a:r>
            <a:r>
              <a:rPr lang="en-US" sz="1400" dirty="0">
                <a:latin typeface="Times New Roman" pitchFamily="18" charset="0"/>
                <a:cs typeface="Times New Roman" pitchFamily="18" charset="0"/>
              </a:rPr>
              <a:t>, internet </a:t>
            </a:r>
            <a:r>
              <a:rPr lang="en-US" sz="1400" dirty="0" err="1">
                <a:latin typeface="Times New Roman" pitchFamily="18" charset="0"/>
                <a:cs typeface="Times New Roman" pitchFamily="18" charset="0"/>
              </a:rPr>
              <a:t>nói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riêng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luôn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tâm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đặc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biệt</a:t>
            </a:r>
            <a:r>
              <a:rPr lang="en-US" sz="1400" dirty="0">
                <a:latin typeface="Times New Roman" pitchFamily="18" charset="0"/>
                <a:cs typeface="Times New Roman" pitchFamily="18" charset="0"/>
              </a:rPr>
              <a:t>. Theo </a:t>
            </a:r>
            <a:r>
              <a:rPr lang="en-US" sz="1400" dirty="0" err="1">
                <a:latin typeface="Times New Roman" pitchFamily="18" charset="0"/>
                <a:cs typeface="Times New Roman" pitchFamily="18" charset="0"/>
              </a:rPr>
              <a:t>đánh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COMSCORE (</a:t>
            </a:r>
            <a:r>
              <a:rPr lang="en-US" sz="1400" dirty="0" err="1">
                <a:latin typeface="Times New Roman" pitchFamily="18" charset="0"/>
                <a:cs typeface="Times New Roman" pitchFamily="18" charset="0"/>
              </a:rPr>
              <a:t>tổ</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chuyên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cứu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triển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internet </a:t>
            </a:r>
            <a:r>
              <a:rPr lang="en-US" sz="1400" dirty="0" err="1">
                <a:latin typeface="Times New Roman" pitchFamily="18" charset="0"/>
                <a:cs typeface="Times New Roman" pitchFamily="18" charset="0"/>
              </a:rPr>
              <a:t>trên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hiện</a:t>
            </a:r>
            <a:r>
              <a:rPr lang="en-US" sz="1400" dirty="0">
                <a:latin typeface="Times New Roman" pitchFamily="18" charset="0"/>
                <a:cs typeface="Times New Roman" pitchFamily="18" charset="0"/>
              </a:rPr>
              <a:t> nay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nằm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nhóm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đầu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số</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dụng</a:t>
            </a:r>
            <a:r>
              <a:rPr lang="en-US" sz="1400" dirty="0">
                <a:latin typeface="Times New Roman" pitchFamily="18" charset="0"/>
                <a:cs typeface="Times New Roman" pitchFamily="18" charset="0"/>
              </a:rPr>
              <a:t> internet ở </a:t>
            </a:r>
            <a:r>
              <a:rPr lang="en-US" sz="1400" dirty="0" err="1">
                <a:latin typeface="Times New Roman" pitchFamily="18" charset="0"/>
                <a:cs typeface="Times New Roman" pitchFamily="18" charset="0"/>
              </a:rPr>
              <a:t>khu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vực</a:t>
            </a:r>
            <a:r>
              <a:rPr lang="en-US" sz="1400" dirty="0">
                <a:latin typeface="Times New Roman" pitchFamily="18" charset="0"/>
                <a:cs typeface="Times New Roman" pitchFamily="18" charset="0"/>
              </a:rPr>
              <a:t> ASEAN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châu</a:t>
            </a:r>
            <a:r>
              <a:rPr lang="en-US" sz="1400" dirty="0">
                <a:latin typeface="Times New Roman" pitchFamily="18" charset="0"/>
                <a:cs typeface="Times New Roman" pitchFamily="18" charset="0"/>
              </a:rPr>
              <a:t> Á. </a:t>
            </a:r>
            <a:r>
              <a:rPr lang="en-US" sz="1400" dirty="0" err="1">
                <a:latin typeface="Times New Roman" pitchFamily="18" charset="0"/>
                <a:cs typeface="Times New Roman" pitchFamily="18" charset="0"/>
              </a:rPr>
              <a:t>Số</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dụng</a:t>
            </a:r>
            <a:r>
              <a:rPr lang="en-US" sz="1400" dirty="0">
                <a:latin typeface="Times New Roman" pitchFamily="18" charset="0"/>
                <a:cs typeface="Times New Roman" pitchFamily="18" charset="0"/>
              </a:rPr>
              <a:t> internet </a:t>
            </a:r>
            <a:r>
              <a:rPr lang="en-US" sz="1400" dirty="0" err="1">
                <a:latin typeface="Times New Roman" pitchFamily="18" charset="0"/>
                <a:cs typeface="Times New Roman" pitchFamily="18" charset="0"/>
              </a:rPr>
              <a:t>hiện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khoảng</a:t>
            </a:r>
            <a:r>
              <a:rPr lang="en-US" sz="1400" dirty="0">
                <a:latin typeface="Times New Roman" pitchFamily="18" charset="0"/>
                <a:cs typeface="Times New Roman" pitchFamily="18" charset="0"/>
              </a:rPr>
              <a:t> 19 </a:t>
            </a:r>
            <a:r>
              <a:rPr lang="en-US" sz="1400" dirty="0" err="1">
                <a:latin typeface="Times New Roman" pitchFamily="18" charset="0"/>
                <a:cs typeface="Times New Roman" pitchFamily="18" charset="0"/>
              </a:rPr>
              <a:t>triệu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Ham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hỏi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năng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thích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nhật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biểu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tích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Việt</a:t>
            </a:r>
            <a:r>
              <a:rPr lang="en-US" sz="1400" dirty="0">
                <a:latin typeface="Times New Roman" pitchFamily="18" charset="0"/>
                <a:cs typeface="Times New Roman" pitchFamily="18" charset="0"/>
              </a:rPr>
              <a:t> Nam.</a:t>
            </a:r>
          </a:p>
          <a:p>
            <a:pPr algn="just" defTabSz="457200"/>
            <a:r>
              <a:rPr lang="en-US" sz="1400" smtClean="0">
                <a:latin typeface="Times New Roman" pitchFamily="18" charset="0"/>
                <a:cs typeface="Times New Roman" pitchFamily="18" charset="0"/>
              </a:rPr>
              <a:t>	Những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dụng</a:t>
            </a:r>
            <a:r>
              <a:rPr lang="en-US" sz="1400" dirty="0">
                <a:latin typeface="Times New Roman" pitchFamily="18" charset="0"/>
                <a:cs typeface="Times New Roman" pitchFamily="18" charset="0"/>
              </a:rPr>
              <a:t> internet </a:t>
            </a:r>
            <a:r>
              <a:rPr lang="en-US" sz="1400" dirty="0" err="1">
                <a:latin typeface="Times New Roman" pitchFamily="18" charset="0"/>
                <a:cs typeface="Times New Roman" pitchFamily="18" charset="0"/>
              </a:rPr>
              <a:t>thường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lướt</a:t>
            </a:r>
            <a:r>
              <a:rPr lang="en-US" sz="1400" dirty="0">
                <a:latin typeface="Times New Roman" pitchFamily="18" charset="0"/>
                <a:cs typeface="Times New Roman" pitchFamily="18" charset="0"/>
              </a:rPr>
              <a:t> web” </a:t>
            </a:r>
            <a:r>
              <a:rPr lang="en-US" sz="1400" dirty="0" err="1">
                <a:latin typeface="Times New Roman" pitchFamily="18" charset="0"/>
                <a:cs typeface="Times New Roman" pitchFamily="18" charset="0"/>
              </a:rPr>
              <a:t>mỗi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ngày</a:t>
            </a:r>
            <a:r>
              <a:rPr lang="en-US" sz="1400" dirty="0">
                <a:latin typeface="Times New Roman" pitchFamily="18" charset="0"/>
                <a:cs typeface="Times New Roman" pitchFamily="18" charset="0"/>
              </a:rPr>
              <a:t>. Ở </a:t>
            </a:r>
            <a:r>
              <a:rPr lang="en-US" sz="1400" dirty="0" err="1">
                <a:latin typeface="Times New Roman" pitchFamily="18" charset="0"/>
                <a:cs typeface="Times New Roman" pitchFamily="18" charset="0"/>
              </a:rPr>
              <a:t>Việt</a:t>
            </a:r>
            <a:r>
              <a:rPr lang="en-US" sz="1400" dirty="0">
                <a:latin typeface="Times New Roman" pitchFamily="18" charset="0"/>
                <a:cs typeface="Times New Roman" pitchFamily="18" charset="0"/>
              </a:rPr>
              <a:t> Nam </a:t>
            </a:r>
            <a:r>
              <a:rPr lang="en-US" sz="1400" dirty="0" err="1">
                <a:latin typeface="Times New Roman" pitchFamily="18" charset="0"/>
                <a:cs typeface="Times New Roman" pitchFamily="18" charset="0"/>
              </a:rPr>
              <a:t>theo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nhận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xét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COMSCORE, </a:t>
            </a:r>
            <a:r>
              <a:rPr lang="en-US" sz="1400" dirty="0" err="1">
                <a:latin typeface="Times New Roman" pitchFamily="18" charset="0"/>
                <a:cs typeface="Times New Roman" pitchFamily="18" charset="0"/>
              </a:rPr>
              <a:t>cứ</a:t>
            </a:r>
            <a:r>
              <a:rPr lang="en-US" sz="1400" dirty="0">
                <a:latin typeface="Times New Roman" pitchFamily="18" charset="0"/>
                <a:cs typeface="Times New Roman" pitchFamily="18" charset="0"/>
              </a:rPr>
              <a:t> 100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dùng</a:t>
            </a:r>
            <a:r>
              <a:rPr lang="en-US" sz="1400" dirty="0">
                <a:latin typeface="Times New Roman" pitchFamily="18" charset="0"/>
                <a:cs typeface="Times New Roman" pitchFamily="18" charset="0"/>
              </a:rPr>
              <a:t> internet </a:t>
            </a:r>
            <a:r>
              <a:rPr lang="en-US" sz="1400" dirty="0" err="1">
                <a:latin typeface="Times New Roman" pitchFamily="18" charset="0"/>
                <a:cs typeface="Times New Roman" pitchFamily="18" charset="0"/>
              </a:rPr>
              <a:t>thì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tới</a:t>
            </a:r>
            <a:r>
              <a:rPr lang="en-US" sz="1400" dirty="0">
                <a:latin typeface="Times New Roman" pitchFamily="18" charset="0"/>
                <a:cs typeface="Times New Roman" pitchFamily="18" charset="0"/>
              </a:rPr>
              <a:t> 88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từng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ghé</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nói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triển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dụng</a:t>
            </a:r>
            <a:r>
              <a:rPr lang="en-US" sz="1400" dirty="0">
                <a:latin typeface="Times New Roman" pitchFamily="18" charset="0"/>
                <a:cs typeface="Times New Roman" pitchFamily="18" charset="0"/>
              </a:rPr>
              <a:t> internet, ở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Mặt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dựa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phương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tiếp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tiếp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bằng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còn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gọi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thông</a:t>
            </a:r>
            <a:r>
              <a:rPr lang="en-US" sz="1400" dirty="0">
                <a:latin typeface="Times New Roman" pitchFamily="18" charset="0"/>
                <a:cs typeface="Times New Roman" pitchFamily="18" charset="0"/>
              </a:rPr>
              <a:t> tin </a:t>
            </a:r>
            <a:r>
              <a:rPr lang="en-US" sz="1400" dirty="0" err="1">
                <a:latin typeface="Times New Roman" pitchFamily="18" charset="0"/>
                <a:cs typeface="Times New Roman" pitchFamily="18" charset="0"/>
              </a:rPr>
              <a:t>mạng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xấu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dụng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vụ</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tiêu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xấu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chúng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từ</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lừa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chiếm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tài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sản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khiêu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dâm</a:t>
            </a:r>
            <a:r>
              <a:rPr lang="en-US" sz="1400" dirty="0">
                <a:latin typeface="Times New Roman" pitchFamily="18" charset="0"/>
                <a:cs typeface="Times New Roman" pitchFamily="18" charset="0"/>
              </a:rPr>
              <a:t>...</a:t>
            </a:r>
          </a:p>
          <a:p>
            <a:pPr algn="just" defTabSz="457200"/>
            <a:r>
              <a:rPr lang="en-US" sz="1400" smtClean="0">
                <a:latin typeface="Times New Roman" pitchFamily="18" charset="0"/>
                <a:cs typeface="Times New Roman" pitchFamily="18" charset="0"/>
              </a:rPr>
              <a:t>	</a:t>
            </a:r>
            <a:r>
              <a:rPr lang="en-US" sz="1400" kern="1100" smtClean="0">
                <a:latin typeface="Times New Roman" pitchFamily="18" charset="0"/>
                <a:cs typeface="Times New Roman" pitchFamily="18" charset="0"/>
              </a:rPr>
              <a:t>Thực </a:t>
            </a:r>
            <a:r>
              <a:rPr lang="en-US" sz="1400" kern="1100" dirty="0" err="1">
                <a:latin typeface="Times New Roman" pitchFamily="18" charset="0"/>
                <a:cs typeface="Times New Roman" pitchFamily="18" charset="0"/>
              </a:rPr>
              <a:t>tế</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cho</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thấy</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vào</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dịp</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chuẩn</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bị</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diễn</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ra</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những</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sự</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kiện</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chính</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trị</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quan</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trọng</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của</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đất</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nước</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như</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các</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lễ</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kỷ</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niệm</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lịch</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sử</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đại</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hội</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Đảng</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kỳ</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họp</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Quốc</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hội</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thì</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các</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thế</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lực</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thù</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địch</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phần</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tử</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phản</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động</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cơ</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hội</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chính</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trị</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trong</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và</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ngoài</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nước</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lại</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lợi</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dụng</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không</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gian</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mạng</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để</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phát</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tán</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thông</a:t>
            </a:r>
            <a:r>
              <a:rPr lang="en-US" sz="1400" kern="1100" dirty="0">
                <a:latin typeface="Times New Roman" pitchFamily="18" charset="0"/>
                <a:cs typeface="Times New Roman" pitchFamily="18" charset="0"/>
              </a:rPr>
              <a:t> tin </a:t>
            </a:r>
            <a:r>
              <a:rPr lang="en-US" sz="1400" kern="1100" dirty="0" err="1">
                <a:latin typeface="Times New Roman" pitchFamily="18" charset="0"/>
                <a:cs typeface="Times New Roman" pitchFamily="18" charset="0"/>
              </a:rPr>
              <a:t>nhằm</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chống</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phá</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cách</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mạng</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nước</a:t>
            </a:r>
            <a:r>
              <a:rPr lang="en-US" sz="1400" kern="1100" dirty="0">
                <a:latin typeface="Times New Roman" pitchFamily="18" charset="0"/>
                <a:cs typeface="Times New Roman" pitchFamily="18" charset="0"/>
              </a:rPr>
              <a:t> ta, </a:t>
            </a:r>
            <a:r>
              <a:rPr lang="en-US" sz="1400" kern="1100" dirty="0" err="1">
                <a:latin typeface="Times New Roman" pitchFamily="18" charset="0"/>
                <a:cs typeface="Times New Roman" pitchFamily="18" charset="0"/>
              </a:rPr>
              <a:t>chế</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độ</a:t>
            </a:r>
            <a:r>
              <a:rPr lang="en-US" sz="1400" kern="1100" dirty="0">
                <a:latin typeface="Times New Roman" pitchFamily="18" charset="0"/>
                <a:cs typeface="Times New Roman" pitchFamily="18" charset="0"/>
              </a:rPr>
              <a:t> ta. </a:t>
            </a:r>
            <a:r>
              <a:rPr lang="en-US" sz="1400" kern="1100" dirty="0" err="1">
                <a:latin typeface="Times New Roman" pitchFamily="18" charset="0"/>
                <a:cs typeface="Times New Roman" pitchFamily="18" charset="0"/>
              </a:rPr>
              <a:t>Những</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thông</a:t>
            </a:r>
            <a:r>
              <a:rPr lang="en-US" sz="1400" kern="1100" dirty="0">
                <a:latin typeface="Times New Roman" pitchFamily="18" charset="0"/>
                <a:cs typeface="Times New Roman" pitchFamily="18" charset="0"/>
              </a:rPr>
              <a:t> tin </a:t>
            </a:r>
            <a:r>
              <a:rPr lang="en-US" sz="1400" kern="1100" dirty="0" err="1">
                <a:latin typeface="Times New Roman" pitchFamily="18" charset="0"/>
                <a:cs typeface="Times New Roman" pitchFamily="18" charset="0"/>
              </a:rPr>
              <a:t>này</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thường</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xuất</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hiện</a:t>
            </a:r>
            <a:r>
              <a:rPr lang="en-US" sz="1400" kern="1100" dirty="0">
                <a:latin typeface="Times New Roman" pitchFamily="18" charset="0"/>
                <a:cs typeface="Times New Roman" pitchFamily="18" charset="0"/>
              </a:rPr>
              <a:t> </a:t>
            </a:r>
            <a:r>
              <a:rPr lang="en-US" sz="1400" kern="1100" dirty="0" err="1">
                <a:latin typeface="Times New Roman" pitchFamily="18" charset="0"/>
                <a:cs typeface="Times New Roman" pitchFamily="18" charset="0"/>
              </a:rPr>
              <a:t>trên</a:t>
            </a:r>
            <a:r>
              <a:rPr lang="en-US" sz="1400" kern="1100" dirty="0">
                <a:latin typeface="Times New Roman" pitchFamily="18" charset="0"/>
                <a:cs typeface="Times New Roman" pitchFamily="18" charset="0"/>
              </a:rPr>
              <a:t> </a:t>
            </a:r>
            <a:r>
              <a:rPr lang="en-US" sz="1400" kern="1100" err="1">
                <a:latin typeface="Times New Roman" pitchFamily="18" charset="0"/>
                <a:cs typeface="Times New Roman" pitchFamily="18" charset="0"/>
              </a:rPr>
              <a:t>các</a:t>
            </a:r>
            <a:r>
              <a:rPr lang="en-US" sz="1400" kern="1100">
                <a:latin typeface="Times New Roman" pitchFamily="18" charset="0"/>
                <a:cs typeface="Times New Roman" pitchFamily="18" charset="0"/>
              </a:rPr>
              <a:t> </a:t>
            </a:r>
            <a:r>
              <a:rPr lang="en-US" sz="1400" kern="1100" dirty="0" err="1" smtClean="0">
                <a:latin typeface="Times New Roman" pitchFamily="18" charset="0"/>
                <a:cs typeface="Times New Roman" pitchFamily="18" charset="0"/>
              </a:rPr>
              <a:t>website, blog nói chung, trong đó có mạng Facebook và nhiều hãng thông tấn nước ngoài, như Đài Châu Á tự do (RFA), Đài Tiếng nói Hoa Kỳ (VOA), Hãng BBC... Bên ngoài, các đài phát thanh, hãng thông tấn này đều tuyên bố “tôn chỉ” của mình là đưa tin “trung thực, khách quan</a:t>
            </a:r>
            <a:r>
              <a:rPr lang="en-US" sz="1400" kern="1100" err="1" smtClean="0">
                <a:latin typeface="Times New Roman" pitchFamily="18" charset="0"/>
                <a:cs typeface="Times New Roman" pitchFamily="18" charset="0"/>
              </a:rPr>
              <a:t>, </a:t>
            </a:r>
            <a:r>
              <a:rPr lang="en-US" sz="1400" kern="1100" dirty="0" err="1" smtClean="0">
                <a:latin typeface="Times New Roman" pitchFamily="18" charset="0"/>
                <a:cs typeface="Times New Roman" pitchFamily="18" charset="0"/>
              </a:rPr>
              <a:t>không vụ lợi”…, nhưng trên thực tế thì </a:t>
            </a:r>
            <a:r>
              <a:rPr lang="en-US" sz="1400" kern="1100" err="1" smtClean="0">
                <a:latin typeface="Times New Roman" pitchFamily="18" charset="0"/>
                <a:cs typeface="Times New Roman" pitchFamily="18" charset="0"/>
              </a:rPr>
              <a:t>họ </a:t>
            </a:r>
            <a:r>
              <a:rPr lang="en-US" sz="1400" kern="1100" smtClean="0">
                <a:latin typeface="Times New Roman" pitchFamily="18" charset="0"/>
                <a:cs typeface="Times New Roman" pitchFamily="18" charset="0"/>
              </a:rPr>
              <a:t>thường </a:t>
            </a:r>
            <a:r>
              <a:rPr lang="en-US" sz="1400" smtClean="0">
                <a:latin typeface="Times New Roman" pitchFamily="18" charset="0"/>
                <a:cs typeface="Times New Roman" pitchFamily="18" charset="0"/>
              </a:rPr>
              <a:t>cài</a:t>
            </a:r>
            <a:endParaRPr lang="vi-VN" sz="1400" kern="1100" dirty="0" err="1"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a:t>5</a:t>
              </a:r>
              <a:r>
                <a:rPr lang="en-US" sz="1300" b="1" smtClean="0"/>
                <a:t> </a:t>
              </a:r>
            </a:p>
            <a:p>
              <a:pPr algn="ctr"/>
              <a:r>
                <a:rPr lang="en-US" sz="800" b="1" smtClean="0"/>
                <a:t>THÁNG 11  </a:t>
              </a:r>
            </a:p>
            <a:p>
              <a:pPr algn="ctr"/>
              <a:r>
                <a:rPr lang="en-US" sz="800" b="1" smtClean="0"/>
                <a:t>2015</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TƯ TƯỞNG</a:t>
              </a:r>
              <a:endParaRPr lang="en-US" sz="1500" b="1">
                <a:solidFill>
                  <a:schemeClr val="bg1"/>
                </a:solidFill>
                <a:effectLst>
                  <a:glow rad="101600">
                    <a:srgbClr val="FF0000">
                      <a:alpha val="60000"/>
                    </a:srgbClr>
                  </a:glow>
                </a:effectLst>
                <a:latin typeface="Calibri" panose="020F0502020204030204" pitchFamily="34" charset="0"/>
              </a:endParaRPr>
            </a:p>
          </p:txBody>
        </p:sp>
      </p:grpSp>
    </p:spTree>
    <p:extLst>
      <p:ext uri="{BB962C8B-B14F-4D97-AF65-F5344CB8AC3E}">
        <p14:creationId xmlns:p14="http://schemas.microsoft.com/office/powerpoint/2010/main" val="3429458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3400" y="990600"/>
            <a:ext cx="5829300" cy="1415772"/>
          </a:xfrm>
          <a:prstGeom prst="rect">
            <a:avLst/>
          </a:prstGeom>
          <a:noFill/>
          <a:ln>
            <a:noFill/>
          </a:ln>
        </p:spPr>
        <p:txBody>
          <a:bodyPr wrap="square" lIns="0" tIns="0" rIns="0" bIns="914400" rtlCol="0" anchor="t" anchorCtr="0">
            <a:spAutoFit/>
          </a:bodyPr>
          <a:lstStyle/>
          <a:p>
            <a:pPr algn="ctr"/>
            <a:r>
              <a:rPr lang="en-US" sz="1600" b="1" dirty="0" err="1">
                <a:latin typeface="Times New Roman" pitchFamily="18" charset="0"/>
                <a:cs typeface="Times New Roman" pitchFamily="18" charset="0"/>
              </a:rPr>
              <a:t>Tỉnh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táo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với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những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thông</a:t>
            </a:r>
            <a:r>
              <a:rPr lang="en-US" sz="1600" b="1" dirty="0">
                <a:latin typeface="Times New Roman" pitchFamily="18" charset="0"/>
                <a:cs typeface="Times New Roman" pitchFamily="18" charset="0"/>
              </a:rPr>
              <a:t> tin “</a:t>
            </a:r>
            <a:r>
              <a:rPr lang="en-US" sz="1600" b="1" dirty="0" err="1">
                <a:latin typeface="Times New Roman" pitchFamily="18" charset="0"/>
                <a:cs typeface="Times New Roman" pitchFamily="18" charset="0"/>
              </a:rPr>
              <a:t>bàn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tán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về</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hội</a:t>
            </a:r>
            <a:r>
              <a:rPr lang="en-US" sz="1600" b="1" dirty="0">
                <a:latin typeface="Times New Roman" pitchFamily="18" charset="0"/>
                <a:cs typeface="Times New Roman" pitchFamily="18" charset="0"/>
              </a:rPr>
              <a:t> XII </a:t>
            </a:r>
            <a:r>
              <a:rPr lang="en-US" sz="1600" b="1" err="1">
                <a:latin typeface="Times New Roman" pitchFamily="18" charset="0"/>
                <a:cs typeface="Times New Roman" pitchFamily="18" charset="0"/>
              </a:rPr>
              <a:t>của</a:t>
            </a:r>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Đảng</a:t>
            </a:r>
          </a:p>
          <a:p>
            <a:pPr algn="ctr"/>
            <a:r>
              <a:rPr lang="en-US" sz="1600" b="1" i="1" smtClean="0">
                <a:latin typeface="Times New Roman" pitchFamily="18" charset="0"/>
                <a:cs typeface="Times New Roman" pitchFamily="18" charset="0"/>
              </a:rPr>
              <a:t>            </a:t>
            </a:r>
            <a:r>
              <a:rPr lang="en-US" sz="1400" i="1"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17" name="TextBox 16"/>
          <p:cNvSpPr txBox="1"/>
          <p:nvPr/>
        </p:nvSpPr>
        <p:spPr>
          <a:xfrm>
            <a:off x="533400" y="1371600"/>
            <a:ext cx="5829300" cy="8463855"/>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đặt” những mục tiêu chính trị dưới nhiều hình thức. Phương thức chủ yếu của họ là “cắt gọt”, “bình luận” dẫn dắt, “lựa chọn sự kiện, tình tiết”, rút “tít” giật gân nhằm phục vụ cho những mục tiêu chính trị nào đó.</a:t>
            </a:r>
            <a:endParaRPr lang="vi-VN" sz="1400" kern="11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Về dự thảo văn kiện trình Đại hội XII, nội dung “góp ý”, “bình luận” của họ là: Đối với kết quả thực hiện Nghị quyết Đại hội XI và 30 năm đổi mới, họ thường dùng thủ đoạn bôi đen, phủ nhận những thành tựu của công cuộc đổi mới bằng việc phủ nhận bản thân đường lối đổi mới. Họ cho rằng xã hội ta vẫn là mô hình CNXH cổ hủ, lỗi thời. Về chế độ xã hội, họ phủ nhận chế độ dân chủ của xã hội ta. Họ cho rằng vai trò lãnh đạo của Đảng ta là “độc quyền đảng trị”. Về đường lối đối ngoại, họ “góp ý” Việt Nam nên từ bỏ “chính sách ba không”, tham gia “liên minh” với nước này nước khác để bảo vệ lãnh thổ dân tộc.</a:t>
            </a:r>
          </a:p>
          <a:p>
            <a:pPr algn="just" defTabSz="457200"/>
            <a:r>
              <a:rPr lang="en-US" sz="1400" smtClean="0">
                <a:latin typeface="Times New Roman" pitchFamily="18" charset="0"/>
                <a:cs typeface="Times New Roman" pitchFamily="18" charset="0"/>
              </a:rPr>
              <a:t>	Như chúng ta biết, với điều kiện vị trí địa chính trị của nước ta, với các quan hệ quốc tế đã tồn tại trong lịch sử, đường lối đối ngoại của Việt Nam cần phải dựa vào “sức mạnh mềm”, đại đoàn kết dân tộc và đoàn kết quốc tế, hạn chế những việc làm dẫn đến đối đầu với các quốc gia khác. Tất nhiên Đảng ta vẫn khẳng định “đặt lợi ích của dân tộc lên trên hết”, không có chuyện vì hệ tư tưởng trong quan hệ quốc tế mà xem nhẹ lợi ích của dân tộc.</a:t>
            </a:r>
          </a:p>
          <a:p>
            <a:pPr algn="just" defTabSz="457200"/>
            <a:r>
              <a:rPr lang="en-US" sz="1400" smtClean="0">
                <a:latin typeface="Times New Roman" pitchFamily="18" charset="0"/>
                <a:cs typeface="Times New Roman" pitchFamily="18" charset="0"/>
              </a:rPr>
              <a:t>	Về nhân sự, đây là một trong những vấn đề quan trọng của Đại hội XII, nhất là thời điểm chuyển giao thế hệ. Thủ đoạn của họ thường là đưa tin thất thiệt về đời tư, phẩm chất (người này là “bảo thủ, giáo điều”, người kia là “cấp tiến”) hoặc vấn đề nhân sự đại hội chỉ là chuyện “đấu đá”, “giành giật quyền lực” giữa các "nhóm lợi ích”(!).</a:t>
            </a:r>
          </a:p>
          <a:p>
            <a:pPr algn="just" defTabSz="457200"/>
            <a:r>
              <a:rPr lang="en-US" sz="1400" smtClean="0">
                <a:latin typeface="Times New Roman" pitchFamily="18" charset="0"/>
                <a:cs typeface="Times New Roman" pitchFamily="18" charset="0"/>
              </a:rPr>
              <a:t>	Quan điểm của Đảng ta về lựa cán bộ là rõ ràng, nhất quán. Đó là những người trung thành với lý tưởng của Đảng, Tổ quốc, nhân dân, lợi ích dân tộc. Công tác nhân sự của Đại hội XII cần lựa chọn cán bộ theo tinh thần Nghị quyết Trung ương 4 (khóa XI); đồng thời thực hiện đúng các quy trình lựa chọn chặt chẽ mà Trung ương, Bộ Chính trị đã đề ra. Tránh dựa vào các thông tin không được kiểm chứng, những bình luận xuất phát từ quan điểm xa lạ với chế độ ta để đánh giá, nhận xét cán bộ chủ chốt của Đảng và Nhà nước các cấp trong dịp chuẩn bị cho Đại hội XII.</a:t>
            </a:r>
          </a:p>
          <a:p>
            <a:pPr algn="just" defTabSz="457200"/>
            <a:r>
              <a:rPr lang="en-US" sz="1400" smtClean="0">
                <a:latin typeface="Times New Roman" pitchFamily="18" charset="0"/>
                <a:cs typeface="Times New Roman" pitchFamily="18" charset="0"/>
              </a:rPr>
              <a:t>	Hiện nay, ngoài kênh thông tin nội bộ theo quy định của tổ chức Đảng, cán bộ, đảng viên và nhân dân quan tâm đến công tác chuẩn bị đại hội các cấp có thể đọc, truy cập, lấy thông tin ở các cơ quan báo chí định hướng thông tin của đất nước, đó là: Thông tấn xã Việt Nam, Đài Tiếng nói Việt Nam, Đài Truyền hình Việt Nam, Báo Nhân Dân, Báo Quân đội nhân dân, Báo Công an nhân dân./.</a:t>
            </a:r>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6 </a:t>
              </a:r>
            </a:p>
            <a:p>
              <a:pPr algn="ctr"/>
              <a:r>
                <a:rPr lang="en-US" sz="800" b="1" smtClean="0"/>
                <a:t>THÁNG 11  </a:t>
              </a:r>
            </a:p>
            <a:p>
              <a:pPr algn="ctr"/>
              <a:r>
                <a:rPr lang="en-US" sz="800" b="1" smtClean="0"/>
                <a:t>2015</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TƯ TƯỞNG</a:t>
              </a:r>
              <a:endParaRPr lang="en-US" sz="1500" b="1">
                <a:solidFill>
                  <a:schemeClr val="bg1"/>
                </a:solidFill>
                <a:effectLst>
                  <a:glow rad="101600">
                    <a:srgbClr val="FF0000">
                      <a:alpha val="60000"/>
                    </a:srgbClr>
                  </a:glow>
                </a:effectLst>
                <a:latin typeface="Calibri" panose="020F0502020204030204" pitchFamily="34" charset="0"/>
              </a:endParaRPr>
            </a:p>
          </p:txBody>
        </p:sp>
      </p:grpSp>
    </p:spTree>
    <p:extLst>
      <p:ext uri="{BB962C8B-B14F-4D97-AF65-F5344CB8AC3E}">
        <p14:creationId xmlns:p14="http://schemas.microsoft.com/office/powerpoint/2010/main" val="3429458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1066800"/>
            <a:ext cx="5829300" cy="9233297"/>
          </a:xfrm>
          <a:prstGeom prst="rect">
            <a:avLst/>
          </a:prstGeom>
          <a:noFill/>
          <a:ln>
            <a:noFill/>
          </a:ln>
        </p:spPr>
        <p:txBody>
          <a:bodyPr wrap="square" lIns="0" tIns="0" rIns="0" bIns="914400" rtlCol="0" anchor="t" anchorCtr="0">
            <a:spAutoFit/>
          </a:bodyPr>
          <a:lstStyle/>
          <a:p>
            <a:pPr algn="ctr"/>
            <a:r>
              <a:rPr lang="en-US" sz="2000" b="1" smtClean="0">
                <a:latin typeface="Times New Roman" pitchFamily="18" charset="0"/>
                <a:cs typeface="Times New Roman" pitchFamily="18" charset="0"/>
              </a:rPr>
              <a:t>Đừng làm vẩn đục truyền thống tôn sư trọng đạo</a:t>
            </a:r>
            <a:endParaRPr lang="en-US" sz="20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endParaRPr lang="en-US" sz="3200" smtClean="0">
              <a:latin typeface="Times New Roman" pitchFamily="18" charset="0"/>
              <a:cs typeface="Times New Roman" pitchFamily="18" charset="0"/>
            </a:endParaRPr>
          </a:p>
          <a:p>
            <a:pPr algn="just" defTabSz="457200"/>
            <a:endParaRPr lang="en-US" sz="200" smtClean="0">
              <a:latin typeface="Times New Roman" pitchFamily="18" charset="0"/>
              <a:cs typeface="Times New Roman" pitchFamily="18" charset="0"/>
            </a:endParaRPr>
          </a:p>
          <a:p>
            <a:pPr algn="just" defTabSz="457200"/>
            <a:r>
              <a:rPr lang="en-US" sz="1400" b="1" i="1" smtClean="0">
                <a:latin typeface="Times New Roman" pitchFamily="18" charset="0"/>
                <a:cs typeface="Times New Roman" pitchFamily="18" charset="0"/>
              </a:rPr>
              <a:t>Mong rằng dịp 20/11 năm nay mỗi người hãy thể thiện lòng tôn vinh, sự tri ân các thầy cô giáo của mình bằng chính với tấm lòng trân trọng thành kính, chứ không phải là sự toan tính, thiệt hơn </a:t>
            </a:r>
            <a:endParaRPr lang="en-US" sz="1400" i="1"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p>
          <a:p>
            <a:pPr algn="just" defTabSz="457200"/>
            <a:r>
              <a:rPr lang="en-US" sz="1400" smtClean="0">
                <a:latin typeface="Times New Roman" pitchFamily="18" charset="0"/>
                <a:cs typeface="Times New Roman" pitchFamily="18" charset="0"/>
              </a:rPr>
              <a:t>	Là người Việt Nam, hẳn ai chẳng thuộc câu: “Một chữ là thầy, nửa chữ cũng là thầy”, vì thế đến ngày 20/11, khắp nơi lại bừng lên sự tri ân của học trò để thầy cô yêu nghề hơn. Thế nhưng gần đây sự tri ân ấy lại mang cả sự tính toán thiệt hơn đang làm vẩn đục truyền thống tôn sư trọng đạo.</a:t>
            </a:r>
          </a:p>
          <a:p>
            <a:pPr algn="just" defTabSz="457200"/>
            <a:r>
              <a:rPr lang="en-US" sz="1400" smtClean="0">
                <a:latin typeface="Times New Roman" pitchFamily="18" charset="0"/>
                <a:cs typeface="Times New Roman" pitchFamily="18" charset="0"/>
              </a:rPr>
              <a:t>Điều làm không ít người phải băn khoăn suy nghĩ, bởi một thực trạng không thể phủ nhận là, có không ít phụ huynh và cả học sinh, sinh viên đã lợi dụng ngày này để toan tính, hơn thiệt. Một bộ phận không nhỏ trong xã hội coi đây là dịp để biến thành sự trao đổi, “mua chuộc” phục vụ cho mục đích không chính đáng của mình.</a:t>
            </a:r>
          </a:p>
          <a:p>
            <a:pPr algn="just" defTabSz="457200"/>
            <a:r>
              <a:rPr lang="en-US" sz="1400" smtClean="0">
                <a:latin typeface="Times New Roman" pitchFamily="18" charset="0"/>
                <a:cs typeface="Times New Roman" pitchFamily="18" charset="0"/>
              </a:rPr>
              <a:t>	Việc này vô hình tạo ra ảnh hưởng không tốt đến nhận thức và suy nghĩ còn non nớt của các em học sinh. Rằng quà tặng mang ý nghĩa trân trọng gửi đến các thầy, cô giáo thật ra chỉ là một sự gửi gắm, đút lót, nịnh nọt. Rằng xã hội thời nay cũng thực dụng lắm, ngay cả nghề giáo, một nghề vốn được cả xã hội tôn vinh với những ý nghĩa tốt đẹp của nó, hóa ra cũng có cảnh “tiền trao cháo múc”, chút gì đó mang tính chất thương mại, trao đổi…. </a:t>
            </a:r>
          </a:p>
          <a:p>
            <a:pPr algn="just" defTabSz="457200"/>
            <a:r>
              <a:rPr lang="en-US" sz="1400" smtClean="0">
                <a:latin typeface="Times New Roman" pitchFamily="18" charset="0"/>
                <a:cs typeface="Times New Roman" pitchFamily="18" charset="0"/>
              </a:rPr>
              <a:t>	Cứ như thế tạo thành một “phong trào ngầm”, một cuộc chạy đua lôi kéo sự tham gia của chính các em nhỏ, bởi em nào cũng muốn bố mẹ mình mang những món quà to hơn, đắt giá hơn, để mong khi đến trường nhận lại sự quan tâm của thầy cô giáo. </a:t>
            </a:r>
          </a:p>
          <a:p>
            <a:pPr algn="just" defTabSz="457200"/>
            <a:r>
              <a:rPr lang="en-US" sz="1400" smtClean="0">
                <a:latin typeface="Times New Roman" pitchFamily="18" charset="0"/>
                <a:cs typeface="Times New Roman" pitchFamily="18" charset="0"/>
              </a:rPr>
              <a:t>	Dẫu không phải thầy cô nào cũng xem nặng giá trị quà tặng. Số đông những nhà giáo tâm huyết, yêu nghề, điều họ mong mỏi nhất vẫn là sự trưởng thành của học trò. Mong muốn được học trò thể hiện yêu thương, nhớ đến mình là tình cảm tự nhiên nhất của con người và hoàn toàn chính đáng. Thế nhưng chính những việc làm của các bậc phụ huynh khiến cho Ngày Nhà giáo đã bị sai lệch do những món quà thiên về vật chất nhiều hơn là tinh thần. </a:t>
            </a:r>
          </a:p>
          <a:p>
            <a:pPr algn="just" defTabSz="457200"/>
            <a:r>
              <a:rPr lang="en-US" sz="1400" smtClean="0">
                <a:latin typeface="Times New Roman" pitchFamily="18" charset="0"/>
                <a:cs typeface="Times New Roman" pitchFamily="18" charset="0"/>
              </a:rPr>
              <a:t>	Mong rằng dịp 20/11 năm nay mỗi người hãy thể thiện lòng tôn vinh, sự tri ân các thầy cô giáo của mình bằng chính với tấm lòng trân trọng thành kính, chứ không phải là sự toan tính, thiệt hơn, làm vẩn đục truyền thống “tôn sư trọng đạo” vốn được người Việt ta gìn giữ lưu truyền bao đời.</a:t>
            </a:r>
          </a:p>
          <a:p>
            <a:pPr algn="just" defTabSz="457200"/>
            <a:endParaRPr lang="en-US" sz="1200" smtClean="0">
              <a:latin typeface="Times New Roman" pitchFamily="18" charset="0"/>
              <a:cs typeface="Times New Roman" pitchFamily="18" charset="0"/>
            </a:endParaRPr>
          </a:p>
          <a:p>
            <a:pPr algn="just" defTabSz="457200"/>
            <a:r>
              <a:rPr lang="pt-BR" sz="1400" b="1" smtClean="0">
                <a:latin typeface="Times New Roman" pitchFamily="18" charset="0"/>
                <a:cs typeface="Times New Roman" pitchFamily="18" charset="0"/>
              </a:rPr>
              <a:t>								                 </a:t>
            </a:r>
            <a:r>
              <a:rPr lang="pt-BR" sz="1400" b="1" i="1" smtClean="0">
                <a:latin typeface="Times New Roman" pitchFamily="18" charset="0"/>
                <a:cs typeface="Times New Roman" pitchFamily="18" charset="0"/>
              </a:rPr>
              <a:t>   (Dân trí)</a:t>
            </a:r>
            <a:endParaRPr lang="en-US" sz="1400" i="1" smtClean="0">
              <a:latin typeface="Times New Roman" pitchFamily="18" charset="0"/>
              <a:cs typeface="Times New Roman" pitchFamily="18" charset="0"/>
            </a:endParaRPr>
          </a:p>
          <a:p>
            <a:pPr algn="just"/>
            <a:r>
              <a:rPr lang="en-US" sz="1400" smtClean="0">
                <a:latin typeface="Times New Roman" pitchFamily="18" charset="0"/>
                <a:cs typeface="Times New Roman" pitchFamily="18" charset="0"/>
              </a:rPr>
              <a:t> </a:t>
            </a: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a:t>7</a:t>
              </a:r>
              <a:endParaRPr lang="en-US" sz="1300" b="1" smtClean="0"/>
            </a:p>
            <a:p>
              <a:pPr algn="ctr"/>
              <a:r>
                <a:rPr lang="en-US" sz="800" b="1" smtClean="0"/>
                <a:t>THÁNG 11  </a:t>
              </a:r>
            </a:p>
            <a:p>
              <a:pPr algn="ctr"/>
              <a:r>
                <a:rPr lang="en-US" sz="800" b="1" smtClean="0"/>
                <a:t>2015</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3039094"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bg1"/>
                  </a:solidFill>
                  <a:effectLst>
                    <a:glow rad="101600">
                      <a:srgbClr val="FF0000">
                        <a:alpha val="60000"/>
                      </a:srgbClr>
                    </a:glow>
                  </a:effectLst>
                  <a:latin typeface="Calibri" panose="020F0502020204030204" pitchFamily="34" charset="0"/>
                </a:rPr>
                <a:t>TRUYỀN THỐNG</a:t>
              </a:r>
              <a:endParaRPr lang="en-US" sz="1400" b="1">
                <a:solidFill>
                  <a:schemeClr val="bg1"/>
                </a:solidFill>
                <a:effectLst>
                  <a:glow rad="101600">
                    <a:srgbClr val="FF0000">
                      <a:alpha val="60000"/>
                    </a:srgbClr>
                  </a:glow>
                </a:effectLst>
                <a:latin typeface="Calibri" panose="020F0502020204030204" pitchFamily="34" charset="0"/>
              </a:endParaRPr>
            </a:p>
          </p:txBody>
        </p:sp>
      </p:grpSp>
    </p:spTree>
    <p:extLst>
      <p:ext uri="{BB962C8B-B14F-4D97-AF65-F5344CB8AC3E}">
        <p14:creationId xmlns:p14="http://schemas.microsoft.com/office/powerpoint/2010/main" val="3721256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1066800"/>
            <a:ext cx="5829300" cy="9217908"/>
          </a:xfrm>
          <a:prstGeom prst="rect">
            <a:avLst/>
          </a:prstGeom>
          <a:noFill/>
          <a:ln>
            <a:noFill/>
          </a:ln>
        </p:spPr>
        <p:txBody>
          <a:bodyPr wrap="square" lIns="0" tIns="0" rIns="0" bIns="914400" rtlCol="0" anchor="t" anchorCtr="0">
            <a:spAutoFit/>
          </a:bodyPr>
          <a:lstStyle/>
          <a:p>
            <a:pPr algn="ctr"/>
            <a:r>
              <a:rPr lang="en-US" sz="1400" b="1" smtClean="0">
                <a:latin typeface="Times New Roman" pitchFamily="18" charset="0"/>
                <a:cs typeface="Times New Roman" pitchFamily="18" charset="0"/>
              </a:rPr>
              <a:t>Cán bộ Đoàn, đoàn viên, thanh niên góp ý dự thảo văn kiện</a:t>
            </a:r>
          </a:p>
          <a:p>
            <a:pPr algn="ctr"/>
            <a:r>
              <a:rPr lang="nl-NL" sz="1400" b="1" smtClean="0">
                <a:latin typeface="Times New Roman" pitchFamily="18" charset="0"/>
                <a:cs typeface="Times New Roman" pitchFamily="18" charset="0"/>
              </a:rPr>
              <a:t>Đại hội đại biểu toàn quốc lần thứ XII của Đảng </a:t>
            </a:r>
            <a:endParaRPr lang="en-US" sz="1400" b="1" smtClean="0">
              <a:latin typeface="Times New Roman" pitchFamily="18" charset="0"/>
              <a:cs typeface="Times New Roman" pitchFamily="18" charset="0"/>
            </a:endParaRPr>
          </a:p>
          <a:p>
            <a:pPr algn="ctr"/>
            <a:endParaRPr lang="en-US" b="1"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Thực hiện </a:t>
            </a:r>
            <a:r>
              <a:rPr lang="nl-NL" sz="1400" err="1" smtClean="0">
                <a:latin typeface="Times New Roman" pitchFamily="18" charset="0"/>
                <a:cs typeface="Times New Roman" pitchFamily="18" charset="0"/>
              </a:rPr>
              <a:t>Kế hoạch số 369-KH/TWĐTN-BTG ngày 02/7/2015 </a:t>
            </a:r>
            <a:r>
              <a:rPr lang="nl-NL" sz="1400" smtClean="0">
                <a:latin typeface="Times New Roman" pitchFamily="18" charset="0"/>
                <a:cs typeface="Times New Roman" pitchFamily="18" charset="0"/>
              </a:rPr>
              <a:t>của Ban Bí thư Trung ương Đoàn về </a:t>
            </a:r>
            <a:r>
              <a:rPr lang="nl-NL" sz="1400" err="1" smtClean="0">
                <a:latin typeface="Times New Roman" pitchFamily="18" charset="0"/>
                <a:cs typeface="Times New Roman" pitchFamily="18" charset="0"/>
              </a:rPr>
              <a:t>việc tổ chức lấy ý kiến cán bộ đoàn, đoàn viên, thanh niên góp ý các dự thảo văn kiện Đại hội XII của Đảng</a:t>
            </a:r>
            <a:r>
              <a:rPr lang="nl-NL" sz="1400" smtClean="0">
                <a:latin typeface="Times New Roman" pitchFamily="18" charset="0"/>
                <a:cs typeface="Times New Roman" pitchFamily="18" charset="0"/>
              </a:rPr>
              <a:t>. </a:t>
            </a:r>
            <a:r>
              <a:rPr lang="nl-NL" sz="1400" err="1" smtClean="0">
                <a:latin typeface="Times New Roman" pitchFamily="18" charset="0"/>
                <a:cs typeface="Times New Roman" pitchFamily="18" charset="0"/>
              </a:rPr>
              <a:t>Trung ương </a:t>
            </a:r>
            <a:r>
              <a:rPr lang="nl-NL" sz="1400" smtClean="0">
                <a:latin typeface="Times New Roman" pitchFamily="18" charset="0"/>
                <a:cs typeface="Times New Roman" pitchFamily="18" charset="0"/>
              </a:rPr>
              <a:t>Đoàn, </a:t>
            </a:r>
            <a:r>
              <a:rPr lang="nl-NL" sz="1400" err="1" smtClean="0">
                <a:latin typeface="Times New Roman" pitchFamily="18" charset="0"/>
                <a:cs typeface="Times New Roman" pitchFamily="18" charset="0"/>
              </a:rPr>
              <a:t>Trung ương Hội LHTN Việt Nam, Hội Sinh viên Việt Nam </a:t>
            </a:r>
            <a:r>
              <a:rPr lang="nl-NL" sz="1400" smtClean="0">
                <a:latin typeface="Times New Roman" pitchFamily="18" charset="0"/>
                <a:cs typeface="Times New Roman" pitchFamily="18" charset="0"/>
              </a:rPr>
              <a:t>đã </a:t>
            </a:r>
            <a:r>
              <a:rPr lang="nl-NL" sz="1400" err="1" smtClean="0">
                <a:latin typeface="Times New Roman" pitchFamily="18" charset="0"/>
                <a:cs typeface="Times New Roman" pitchFamily="18" charset="0"/>
              </a:rPr>
              <a:t>chỉ đạo các cấp bộ </a:t>
            </a:r>
            <a:r>
              <a:rPr lang="nl-NL" sz="1400" smtClean="0">
                <a:latin typeface="Times New Roman" pitchFamily="18" charset="0"/>
                <a:cs typeface="Times New Roman" pitchFamily="18" charset="0"/>
              </a:rPr>
              <a:t>Đoàn, Hội </a:t>
            </a:r>
            <a:r>
              <a:rPr lang="nl-NL" sz="1400" err="1" smtClean="0">
                <a:latin typeface="Times New Roman" pitchFamily="18" charset="0"/>
                <a:cs typeface="Times New Roman" pitchFamily="18" charset="0"/>
              </a:rPr>
              <a:t>triển khai việc lấy ý kiến đóng góp của các hội viên, thanh niên, giảng viên, sinh viên vào dự thảo văn kiện Đại hội XII của Đảng. </a:t>
            </a:r>
            <a:r>
              <a:rPr lang="nl-NL" sz="1400" smtClean="0">
                <a:latin typeface="Times New Roman" pitchFamily="18" charset="0"/>
                <a:cs typeface="Times New Roman" pitchFamily="18" charset="0"/>
              </a:rPr>
              <a:t>Trong </a:t>
            </a:r>
            <a:r>
              <a:rPr lang="nl-NL" sz="1400" err="1" smtClean="0">
                <a:latin typeface="Times New Roman" pitchFamily="18" charset="0"/>
                <a:cs typeface="Times New Roman" pitchFamily="18" charset="0"/>
              </a:rPr>
              <a:t>03 tháng qua, các cấp bộ Đoàn, cán bộ, đoàn viên, thanh niên đã tổ chức và tham gia sôi nổi các hoạt động góp ý Dự thảo văn kiện Đại hội XII của </a:t>
            </a:r>
            <a:r>
              <a:rPr lang="nl-NL" sz="1400" smtClean="0">
                <a:latin typeface="Times New Roman" pitchFamily="18" charset="0"/>
                <a:cs typeface="Times New Roman" pitchFamily="18" charset="0"/>
              </a:rPr>
              <a:t>Đảng.</a:t>
            </a:r>
            <a:endParaRPr lang="en-US" sz="1400" err="1" smtClean="0">
              <a:latin typeface="Times New Roman" pitchFamily="18" charset="0"/>
              <a:cs typeface="Times New Roman" pitchFamily="18" charset="0"/>
            </a:endParaRPr>
          </a:p>
          <a:p>
            <a:pPr algn="just" defTabSz="457200"/>
            <a:r>
              <a:rPr lang="nl-NL" sz="1400" err="1" smtClean="0">
                <a:latin typeface="Times New Roman" pitchFamily="18" charset="0"/>
                <a:cs typeface="Times New Roman" pitchFamily="18" charset="0"/>
              </a:rPr>
              <a:t>	Góp ý </a:t>
            </a:r>
            <a:r>
              <a:rPr lang="nb-NO" sz="1400" err="1" smtClean="0">
                <a:latin typeface="Times New Roman" pitchFamily="18" charset="0"/>
                <a:cs typeface="Times New Roman" pitchFamily="18" charset="0"/>
              </a:rPr>
              <a:t>dự thảo văn kiện Đại hội XII của Đảng </a:t>
            </a:r>
            <a:r>
              <a:rPr lang="nl-NL" sz="1400" err="1" smtClean="0">
                <a:latin typeface="Times New Roman" pitchFamily="18" charset="0"/>
                <a:cs typeface="Times New Roman" pitchFamily="18" charset="0"/>
              </a:rPr>
              <a:t>là sự kiện chính trị trọng đại của đất nước, trong đó có vai trò đóng góp của đoàn viên, thanh niên. Việc đóng góp ý kiến vào </a:t>
            </a:r>
            <a:r>
              <a:rPr lang="nb-NO" sz="1400" err="1" smtClean="0">
                <a:latin typeface="Times New Roman" pitchFamily="18" charset="0"/>
                <a:cs typeface="Times New Roman" pitchFamily="18" charset="0"/>
              </a:rPr>
              <a:t>Dự thảo văn kiện Đại hội XII của Đảng </a:t>
            </a:r>
            <a:r>
              <a:rPr lang="nl-NL" sz="1400" err="1" smtClean="0">
                <a:latin typeface="Times New Roman" pitchFamily="18" charset="0"/>
                <a:cs typeface="Times New Roman" pitchFamily="18" charset="0"/>
              </a:rPr>
              <a:t>là trách nhiệm, quyền lợi chính trị của đoàn viên, thanh </a:t>
            </a:r>
            <a:r>
              <a:rPr lang="nl-NL" sz="1400" smtClean="0">
                <a:latin typeface="Times New Roman" pitchFamily="18" charset="0"/>
                <a:cs typeface="Times New Roman" pitchFamily="18" charset="0"/>
              </a:rPr>
              <a:t>niên; </a:t>
            </a:r>
            <a:r>
              <a:rPr lang="nl-NL" sz="1400" err="1" smtClean="0">
                <a:latin typeface="Times New Roman" pitchFamily="18" charset="0"/>
                <a:cs typeface="Times New Roman" pitchFamily="18" charset="0"/>
              </a:rPr>
              <a:t>là hành động cụ thể, thiết thực, thể hiện tinh thần dân chủ, làm chủ của đoàn viên, thanh niên đối với các vấn đề quốc gia đại sựlớn của đất nước; thông qua đó, đoàn viên, thanh niên có cơ hội thể hiện quan điểm, chính kiến về toàn bộ bản </a:t>
            </a:r>
            <a:r>
              <a:rPr lang="nb-NO" sz="1400" smtClean="0">
                <a:latin typeface="Times New Roman" pitchFamily="18" charset="0"/>
                <a:cs typeface="Times New Roman" pitchFamily="18" charset="0"/>
              </a:rPr>
              <a:t>dự </a:t>
            </a:r>
            <a:r>
              <a:rPr lang="nb-NO" sz="1400" err="1" smtClean="0">
                <a:latin typeface="Times New Roman" pitchFamily="18" charset="0"/>
                <a:cs typeface="Times New Roman" pitchFamily="18" charset="0"/>
              </a:rPr>
              <a:t>thảo văn kiện Đại hội XII của Đảng</a:t>
            </a:r>
            <a:r>
              <a:rPr lang="nl-NL" sz="1400" smtClean="0">
                <a:latin typeface="Times New Roman" pitchFamily="18" charset="0"/>
                <a:cs typeface="Times New Roman" pitchFamily="18" charset="0"/>
              </a:rPr>
              <a:t>. </a:t>
            </a:r>
            <a:r>
              <a:rPr lang="nb-NO" sz="1400" smtClean="0">
                <a:latin typeface="Times New Roman" pitchFamily="18" charset="0"/>
                <a:cs typeface="Times New Roman" pitchFamily="18" charset="0"/>
              </a:rPr>
              <a:t>Các tỉnh, thành đoàn, đoàn trực thuộc, các cơ quan báo chí, truyền thông của Đoàn  đã </a:t>
            </a:r>
            <a:r>
              <a:rPr lang="nl-NL" sz="1400" smtClean="0">
                <a:latin typeface="Times New Roman" pitchFamily="18" charset="0"/>
                <a:cs typeface="Times New Roman" pitchFamily="18" charset="0"/>
              </a:rPr>
              <a:t>tuyên truyền, phổ biến dự thảo văn kiện Đại hội đại biểu toàn quốc lần thứ XII của Đảng đến đông đảo cán bộ đoàn, đoàn viên, thanh niên bằng nhiều hình thức: qua hệ thống báo chí, truyền hình, bản tin thanh niên, pano, băng rôn, sinh hoạt chi đoàn, chi hội...</a:t>
            </a:r>
          </a:p>
          <a:p>
            <a:pPr algn="just" defTabSz="457200"/>
            <a:r>
              <a:rPr lang="nl-NL" sz="1400" smtClean="0">
                <a:latin typeface="Times New Roman" pitchFamily="18" charset="0"/>
                <a:cs typeface="Times New Roman" pitchFamily="18" charset="0"/>
              </a:rPr>
              <a:t>	</a:t>
            </a:r>
            <a:r>
              <a:rPr lang="en-US" sz="1400" smtClean="0">
                <a:latin typeface="Times New Roman" pitchFamily="18" charset="0"/>
                <a:cs typeface="Times New Roman" pitchFamily="18" charset="0"/>
              </a:rPr>
              <a:t>Việc </a:t>
            </a:r>
            <a:r>
              <a:rPr lang="en-US" sz="1400" err="1" smtClean="0">
                <a:latin typeface="Times New Roman" pitchFamily="18" charset="0"/>
                <a:cs typeface="Times New Roman" pitchFamily="18" charset="0"/>
              </a:rPr>
              <a:t>tổ chức thảo luận, lấy ý kiến cán bộ Đoàn, đoàn viên, thanh niên ở trong nước và nước ngoài góp ý vào các dự thảo văn kiện Đại hội XII của </a:t>
            </a:r>
            <a:r>
              <a:rPr lang="en-US" sz="1400" smtClean="0">
                <a:latin typeface="Times New Roman" pitchFamily="18" charset="0"/>
                <a:cs typeface="Times New Roman" pitchFamily="18" charset="0"/>
              </a:rPr>
              <a:t>Đảng đã được </a:t>
            </a:r>
            <a:r>
              <a:rPr lang="en-US" sz="1400" err="1" smtClean="0">
                <a:latin typeface="Times New Roman" pitchFamily="18" charset="0"/>
                <a:cs typeface="Times New Roman" pitchFamily="18" charset="0"/>
              </a:rPr>
              <a:t>tiến hành một cách rộng rãi, dân chủ, công khai, khoa học, chặt chẽ, bảo đảm tiến độ, chất lượng, tiết kiệm, </a:t>
            </a:r>
            <a:r>
              <a:rPr lang="en-US" sz="1400" smtClean="0">
                <a:latin typeface="Times New Roman" pitchFamily="18" charset="0"/>
                <a:cs typeface="Times New Roman" pitchFamily="18" charset="0"/>
              </a:rPr>
              <a:t>phát </a:t>
            </a:r>
            <a:r>
              <a:rPr lang="en-US" sz="1400" err="1" smtClean="0">
                <a:latin typeface="Times New Roman" pitchFamily="18" charset="0"/>
                <a:cs typeface="Times New Roman" pitchFamily="18" charset="0"/>
              </a:rPr>
              <a:t>huy được trí tuệ tập </a:t>
            </a:r>
            <a:r>
              <a:rPr lang="en-US" sz="1400" smtClean="0">
                <a:latin typeface="Times New Roman" pitchFamily="18" charset="0"/>
                <a:cs typeface="Times New Roman" pitchFamily="18" charset="0"/>
              </a:rPr>
              <a:t>thể. Nhiều hình thức tổ chức đạt hiệu quả cao như: hội nghị, tọa đàm, diễn đàn góp ý trên báo chí, trên mạng Internet, sinh hoạt chi đoàn, chi hội…</a:t>
            </a:r>
            <a:r>
              <a:rPr lang="nb-NO" sz="1400" smtClean="0">
                <a:latin typeface="Times New Roman" pitchFamily="18" charset="0"/>
                <a:cs typeface="Times New Roman" pitchFamily="18" charset="0"/>
              </a:rPr>
              <a:t>nhận được nhiều ý kiến sâu sắc, có cơ sở lý luận và thực tiễn.</a:t>
            </a:r>
            <a:endParaRPr lang="en-US" sz="1400" err="1" smtClean="0">
              <a:latin typeface="Times New Roman" pitchFamily="18" charset="0"/>
              <a:cs typeface="Times New Roman" pitchFamily="18" charset="0"/>
            </a:endParaRPr>
          </a:p>
          <a:p>
            <a:pPr algn="just" defTabSz="457200"/>
            <a:r>
              <a:rPr lang="nb-NO" sz="1400" smtClean="0">
                <a:latin typeface="Times New Roman" pitchFamily="18" charset="0"/>
                <a:cs typeface="Times New Roman" pitchFamily="18" charset="0"/>
              </a:rPr>
              <a:t>	</a:t>
            </a:r>
            <a:r>
              <a:rPr lang="nb-NO" sz="1400" b="1" i="1" smtClean="0">
                <a:latin typeface="Times New Roman" pitchFamily="18" charset="0"/>
                <a:cs typeface="Times New Roman" pitchFamily="18" charset="0"/>
              </a:rPr>
              <a:t>* Một số kết quả cụ thể: </a:t>
            </a:r>
            <a:r>
              <a:rPr lang="nb-NO" sz="1400" smtClean="0">
                <a:latin typeface="Times New Roman" pitchFamily="18" charset="0"/>
                <a:cs typeface="Times New Roman" pitchFamily="18" charset="0"/>
              </a:rPr>
              <a:t>Cấp Trung ương đã tổ chức 12 </a:t>
            </a:r>
            <a:r>
              <a:rPr lang="nb-NO" sz="1400" err="1" smtClean="0">
                <a:latin typeface="Times New Roman" pitchFamily="18" charset="0"/>
                <a:cs typeface="Times New Roman" pitchFamily="18" charset="0"/>
              </a:rPr>
              <a:t>hội </a:t>
            </a:r>
            <a:r>
              <a:rPr lang="nb-NO" sz="1400" smtClean="0">
                <a:latin typeface="Times New Roman" pitchFamily="18" charset="0"/>
                <a:cs typeface="Times New Roman" pitchFamily="18" charset="0"/>
              </a:rPr>
              <a:t>nghị góp ý văn kiện trong các khối đối tượng thanh niên, thu hút 952 </a:t>
            </a:r>
            <a:r>
              <a:rPr lang="nb-NO" sz="1400" err="1" smtClean="0">
                <a:latin typeface="Times New Roman" pitchFamily="18" charset="0"/>
                <a:cs typeface="Times New Roman" pitchFamily="18" charset="0"/>
              </a:rPr>
              <a:t>đại </a:t>
            </a:r>
            <a:r>
              <a:rPr lang="nb-NO" sz="1400" smtClean="0">
                <a:latin typeface="Times New Roman" pitchFamily="18" charset="0"/>
                <a:cs typeface="Times New Roman" pitchFamily="18" charset="0"/>
              </a:rPr>
              <a:t>biểu tham dự, đã có 351 </a:t>
            </a:r>
            <a:r>
              <a:rPr lang="nb-NO" sz="1400" err="1" smtClean="0">
                <a:latin typeface="Times New Roman" pitchFamily="18" charset="0"/>
                <a:cs typeface="Times New Roman" pitchFamily="18" charset="0"/>
              </a:rPr>
              <a:t>ý kiến </a:t>
            </a:r>
            <a:r>
              <a:rPr lang="nb-NO" sz="1400" smtClean="0">
                <a:latin typeface="Times New Roman" pitchFamily="18" charset="0"/>
                <a:cs typeface="Times New Roman" pitchFamily="18" charset="0"/>
              </a:rPr>
              <a:t>phát biểu góp ý, tham luận. Các cấp bộ Đoàn đã tổ chức 87 </a:t>
            </a:r>
            <a:r>
              <a:rPr lang="nb-NO" sz="1400" err="1" smtClean="0">
                <a:latin typeface="Times New Roman" pitchFamily="18" charset="0"/>
                <a:cs typeface="Times New Roman" pitchFamily="18" charset="0"/>
              </a:rPr>
              <a:t>hội </a:t>
            </a:r>
            <a:r>
              <a:rPr lang="nb-NO" sz="1400" smtClean="0">
                <a:latin typeface="Times New Roman" pitchFamily="18" charset="0"/>
                <a:cs typeface="Times New Roman" pitchFamily="18" charset="0"/>
              </a:rPr>
              <a:t>nghị cấp tỉnh, 1.209 </a:t>
            </a:r>
            <a:r>
              <a:rPr lang="nb-NO" sz="1400" err="1" smtClean="0">
                <a:latin typeface="Times New Roman" pitchFamily="18" charset="0"/>
                <a:cs typeface="Times New Roman" pitchFamily="18" charset="0"/>
              </a:rPr>
              <a:t>hội </a:t>
            </a:r>
            <a:r>
              <a:rPr lang="nb-NO" sz="1400" smtClean="0">
                <a:latin typeface="Times New Roman" pitchFamily="18" charset="0"/>
                <a:cs typeface="Times New Roman" pitchFamily="18" charset="0"/>
              </a:rPr>
              <a:t>nghị cấp huyện, 536 </a:t>
            </a:r>
            <a:r>
              <a:rPr lang="nb-NO" sz="1400" err="1" smtClean="0">
                <a:latin typeface="Times New Roman" pitchFamily="18" charset="0"/>
                <a:cs typeface="Times New Roman" pitchFamily="18" charset="0"/>
              </a:rPr>
              <a:t>tham </a:t>
            </a:r>
            <a:r>
              <a:rPr lang="nb-NO" sz="1400" smtClean="0">
                <a:latin typeface="Times New Roman" pitchFamily="18" charset="0"/>
                <a:cs typeface="Times New Roman" pitchFamily="18" charset="0"/>
              </a:rPr>
              <a:t>luận báo cáo góp ý, thu hút 106.010 đoàn viên, thanh niên tham gia. Đã có 568</a:t>
            </a:r>
            <a:r>
              <a:rPr lang="en-US" sz="1400" smtClean="0">
                <a:latin typeface="Times New Roman" pitchFamily="18" charset="0"/>
                <a:cs typeface="Times New Roman" pitchFamily="18" charset="0"/>
              </a:rPr>
              <a:t> số </a:t>
            </a:r>
            <a:r>
              <a:rPr lang="en-US" sz="1400" err="1" smtClean="0">
                <a:latin typeface="Times New Roman" pitchFamily="18" charset="0"/>
                <a:cs typeface="Times New Roman" pitchFamily="18" charset="0"/>
              </a:rPr>
              <a:t>lượng tin bài, chuyên mục phản </a:t>
            </a:r>
            <a:r>
              <a:rPr lang="en-US" sz="1400" smtClean="0">
                <a:latin typeface="Times New Roman" pitchFamily="18" charset="0"/>
                <a:cs typeface="Times New Roman" pitchFamily="18" charset="0"/>
              </a:rPr>
              <a:t>ánh về hoạt động góp ý văn kiện </a:t>
            </a:r>
            <a:r>
              <a:rPr lang="en-US" sz="1400" err="1" smtClean="0">
                <a:latin typeface="Times New Roman" pitchFamily="18" charset="0"/>
                <a:cs typeface="Times New Roman" pitchFamily="18" charset="0"/>
              </a:rPr>
              <a:t>trên hệ thống trang web và báo chí của </a:t>
            </a:r>
            <a:r>
              <a:rPr lang="en-US" sz="1400" smtClean="0">
                <a:latin typeface="Times New Roman" pitchFamily="18" charset="0"/>
                <a:cs typeface="Times New Roman" pitchFamily="18" charset="0"/>
              </a:rPr>
              <a:t>Đoàn.</a:t>
            </a:r>
          </a:p>
          <a:p>
            <a:pPr algn="r" defTabSz="457200"/>
            <a:endParaRPr lang="en-US" sz="700" smtClean="0">
              <a:latin typeface="Times New Roman" pitchFamily="18" charset="0"/>
              <a:cs typeface="Times New Roman" pitchFamily="18" charset="0"/>
            </a:endParaRPr>
          </a:p>
          <a:p>
            <a:pPr algn="r" defTabSz="457200"/>
            <a:r>
              <a:rPr lang="en-US" sz="1400" b="1" i="1" smtClean="0">
                <a:latin typeface="Times New Roman" pitchFamily="18" charset="0"/>
                <a:cs typeface="Times New Roman" pitchFamily="18" charset="0"/>
              </a:rPr>
              <a:t>(Ban Tuyên giáo Trung ương Đoàn)</a:t>
            </a:r>
            <a:endParaRPr lang="en-US" sz="1400" b="1" i="1" err="1"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8</a:t>
              </a:r>
            </a:p>
            <a:p>
              <a:pPr algn="ctr"/>
              <a:r>
                <a:rPr lang="en-US" sz="800" b="1" smtClean="0"/>
                <a:t>THÁNG 11  </a:t>
              </a:r>
            </a:p>
            <a:p>
              <a:pPr algn="ctr"/>
              <a:r>
                <a:rPr lang="en-US" sz="800" b="1" smtClean="0"/>
                <a:t>2015</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THÔNG TIN THỜI SỰ</a:t>
              </a:r>
              <a:endParaRPr lang="en-US" sz="1500" b="1">
                <a:solidFill>
                  <a:schemeClr val="bg1"/>
                </a:solidFill>
                <a:effectLst>
                  <a:glow rad="101600">
                    <a:srgbClr val="FF0000">
                      <a:alpha val="60000"/>
                    </a:srgbClr>
                  </a:glow>
                </a:effectLst>
                <a:latin typeface="Calibri" panose="020F0502020204030204" pitchFamily="34" charset="0"/>
              </a:endParaRPr>
            </a:p>
          </p:txBody>
        </p:sp>
      </p:grpSp>
    </p:spTree>
    <p:extLst>
      <p:ext uri="{BB962C8B-B14F-4D97-AF65-F5344CB8AC3E}">
        <p14:creationId xmlns:p14="http://schemas.microsoft.com/office/powerpoint/2010/main" val="2196738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1066800"/>
            <a:ext cx="5829300" cy="9038372"/>
          </a:xfrm>
          <a:prstGeom prst="rect">
            <a:avLst/>
          </a:prstGeom>
          <a:noFill/>
          <a:ln>
            <a:noFill/>
          </a:ln>
        </p:spPr>
        <p:txBody>
          <a:bodyPr wrap="square" lIns="0" tIns="0" rIns="0" bIns="914400" rtlCol="0" anchor="t" anchorCtr="0">
            <a:spAutoFit/>
          </a:bodyPr>
          <a:lstStyle/>
          <a:p>
            <a:pPr algn="ctr"/>
            <a:endParaRPr lang="en-US" sz="500" b="1" smtClean="0">
              <a:latin typeface="Times New Roman" pitchFamily="18" charset="0"/>
              <a:cs typeface="Times New Roman" pitchFamily="18" charset="0"/>
            </a:endParaRPr>
          </a:p>
          <a:p>
            <a:pPr algn="ctr"/>
            <a:r>
              <a:rPr lang="en-US" b="1" smtClean="0">
                <a:latin typeface="Times New Roman" pitchFamily="18" charset="0"/>
                <a:cs typeface="Times New Roman" pitchFamily="18" charset="0"/>
              </a:rPr>
              <a:t>Tuổi trẻ cả nước kiến nghị bổ sung, chỉnh sửa nội dung </a:t>
            </a:r>
          </a:p>
          <a:p>
            <a:pPr algn="ctr"/>
            <a:r>
              <a:rPr lang="en-US" b="1" smtClean="0">
                <a:latin typeface="Times New Roman" pitchFamily="18" charset="0"/>
                <a:cs typeface="Times New Roman" pitchFamily="18" charset="0"/>
              </a:rPr>
              <a:t>về thế hệ trẻ trong dự thảo Văn kiện Đại hội XII của Đảng</a:t>
            </a:r>
          </a:p>
          <a:p>
            <a:pPr algn="ctr"/>
            <a:r>
              <a:rPr lang="en-US" sz="1400" b="1" smtClean="0">
                <a:latin typeface="Times New Roman" pitchFamily="18" charset="0"/>
                <a:cs typeface="Times New Roman" pitchFamily="18" charset="0"/>
              </a:rPr>
              <a:t>	</a:t>
            </a:r>
          </a:p>
          <a:p>
            <a:pPr algn="just" defTabSz="457200">
              <a:spcBef>
                <a:spcPts val="200"/>
              </a:spcBef>
              <a:spcAft>
                <a:spcPts val="200"/>
              </a:spcAft>
            </a:pPr>
            <a:r>
              <a:rPr lang="en-US" sz="1400" smtClean="0">
                <a:latin typeface="Times New Roman" pitchFamily="18" charset="0"/>
                <a:cs typeface="Times New Roman" pitchFamily="18" charset="0"/>
              </a:rPr>
              <a:t>	Thực hiện Thông báo Kết luận số 194-TB/TW, ngày 5/2/2015 của Bộ Chính trị, Hướng dẫn số 165-HD/BTGTW ngày 21/5/2015 của Ban Tuyên giáo Trung ương về việc thảo luận, góp ý kiến các dự thảo văn kiện Đại hội XII của Đảng, Ban Bí thư Trung ương Đoàn đã </a:t>
            </a:r>
            <a:r>
              <a:rPr lang="nl-NL" sz="1400" smtClean="0">
                <a:latin typeface="Times New Roman" pitchFamily="18" charset="0"/>
                <a:cs typeface="Times New Roman" pitchFamily="18" charset="0"/>
              </a:rPr>
              <a:t>ban hành </a:t>
            </a:r>
            <a:r>
              <a:rPr lang="en-US" sz="1400" smtClean="0">
                <a:latin typeface="Times New Roman" pitchFamily="18" charset="0"/>
                <a:cs typeface="Times New Roman" pitchFamily="18" charset="0"/>
              </a:rPr>
              <a:t>K</a:t>
            </a:r>
            <a:r>
              <a:rPr lang="nl-NL" sz="1400" smtClean="0">
                <a:latin typeface="Times New Roman" pitchFamily="18" charset="0"/>
                <a:cs typeface="Times New Roman" pitchFamily="18" charset="0"/>
              </a:rPr>
              <a:t>ế hoạch số 369-KH/TWĐTN-BTG ngày 02/7/2015 về việc tổ chức lấy ý kiến cán bộ Đoàn, đoàn viên, thanh niên góp ý Dự thảo văn kiện Đại hội XII của Đảng và đã tích cực chỉ đạo các cấp bộ Đoàn tổ chức thực hiện.</a:t>
            </a:r>
          </a:p>
          <a:p>
            <a:pPr algn="just" defTabSz="457200">
              <a:spcBef>
                <a:spcPts val="200"/>
              </a:spcBef>
              <a:spcAft>
                <a:spcPts val="200"/>
              </a:spcAft>
            </a:pPr>
            <a:endParaRPr lang="nl-NL" sz="1400" smtClean="0">
              <a:latin typeface="Times New Roman" pitchFamily="18" charset="0"/>
              <a:cs typeface="Times New Roman" pitchFamily="18" charset="0"/>
            </a:endParaRPr>
          </a:p>
          <a:p>
            <a:pPr algn="just" defTabSz="457200">
              <a:spcBef>
                <a:spcPts val="200"/>
              </a:spcBef>
              <a:spcAft>
                <a:spcPts val="200"/>
              </a:spcAft>
            </a:pPr>
            <a:endParaRPr lang="nl-NL" sz="1400" smtClean="0">
              <a:latin typeface="Times New Roman" pitchFamily="18" charset="0"/>
              <a:cs typeface="Times New Roman" pitchFamily="18" charset="0"/>
            </a:endParaRPr>
          </a:p>
          <a:p>
            <a:pPr algn="just" defTabSz="457200">
              <a:spcBef>
                <a:spcPts val="200"/>
              </a:spcBef>
              <a:spcAft>
                <a:spcPts val="200"/>
              </a:spcAft>
            </a:pPr>
            <a:endParaRPr lang="nl-NL" sz="1400" smtClean="0">
              <a:latin typeface="Times New Roman" pitchFamily="18" charset="0"/>
              <a:cs typeface="Times New Roman" pitchFamily="18" charset="0"/>
            </a:endParaRPr>
          </a:p>
          <a:p>
            <a:pPr algn="just" defTabSz="457200">
              <a:spcBef>
                <a:spcPts val="200"/>
              </a:spcBef>
              <a:spcAft>
                <a:spcPts val="200"/>
              </a:spcAft>
            </a:pPr>
            <a:endParaRPr lang="nl-NL" sz="1400" smtClean="0">
              <a:latin typeface="Times New Roman" pitchFamily="18" charset="0"/>
              <a:cs typeface="Times New Roman" pitchFamily="18" charset="0"/>
            </a:endParaRPr>
          </a:p>
          <a:p>
            <a:pPr algn="just" defTabSz="457200">
              <a:spcBef>
                <a:spcPts val="200"/>
              </a:spcBef>
              <a:spcAft>
                <a:spcPts val="200"/>
              </a:spcAft>
            </a:pPr>
            <a:endParaRPr lang="nl-NL" sz="1400" smtClean="0">
              <a:latin typeface="Times New Roman" pitchFamily="18" charset="0"/>
              <a:cs typeface="Times New Roman" pitchFamily="18" charset="0"/>
            </a:endParaRPr>
          </a:p>
          <a:p>
            <a:pPr algn="just" defTabSz="457200">
              <a:spcBef>
                <a:spcPts val="200"/>
              </a:spcBef>
              <a:spcAft>
                <a:spcPts val="200"/>
              </a:spcAft>
            </a:pPr>
            <a:endParaRPr lang="nl-NL" sz="1400" smtClean="0">
              <a:latin typeface="Times New Roman" pitchFamily="18" charset="0"/>
              <a:cs typeface="Times New Roman" pitchFamily="18" charset="0"/>
            </a:endParaRPr>
          </a:p>
          <a:p>
            <a:pPr algn="just" defTabSz="457200">
              <a:spcBef>
                <a:spcPts val="200"/>
              </a:spcBef>
              <a:spcAft>
                <a:spcPts val="200"/>
              </a:spcAft>
            </a:pPr>
            <a:endParaRPr lang="nl-NL" sz="1400" smtClean="0">
              <a:latin typeface="Times New Roman" pitchFamily="18" charset="0"/>
              <a:cs typeface="Times New Roman" pitchFamily="18" charset="0"/>
            </a:endParaRPr>
          </a:p>
          <a:p>
            <a:pPr algn="just" defTabSz="457200">
              <a:spcBef>
                <a:spcPts val="200"/>
              </a:spcBef>
              <a:spcAft>
                <a:spcPts val="200"/>
              </a:spcAft>
            </a:pPr>
            <a:endParaRPr lang="nl-NL" sz="1400" smtClean="0">
              <a:latin typeface="Times New Roman" pitchFamily="18" charset="0"/>
              <a:cs typeface="Times New Roman" pitchFamily="18" charset="0"/>
            </a:endParaRPr>
          </a:p>
          <a:p>
            <a:pPr algn="just" defTabSz="457200">
              <a:spcBef>
                <a:spcPts val="200"/>
              </a:spcBef>
              <a:spcAft>
                <a:spcPts val="200"/>
              </a:spcAft>
            </a:pPr>
            <a:endParaRPr lang="nl-NL" sz="1400" smtClean="0">
              <a:latin typeface="Times New Roman" pitchFamily="18" charset="0"/>
              <a:cs typeface="Times New Roman" pitchFamily="18" charset="0"/>
            </a:endParaRPr>
          </a:p>
          <a:p>
            <a:pPr algn="just" defTabSz="457200">
              <a:spcBef>
                <a:spcPts val="200"/>
              </a:spcBef>
              <a:spcAft>
                <a:spcPts val="200"/>
              </a:spcAft>
            </a:pPr>
            <a:r>
              <a:rPr lang="nl-NL" sz="1400" smtClean="0">
                <a:latin typeface="Times New Roman" pitchFamily="18" charset="0"/>
                <a:cs typeface="Times New Roman" pitchFamily="18" charset="0"/>
              </a:rPr>
              <a:t>	Trong 03 tháng qua, các cấp bộ Đoàn, cán bộ, đoàn viên, thanh niên đã tổ chức và tham gia sôi nổi các hoạt động góp ý Dự thảo văn kiện Đại hội XII của Đảng. Trên cơ sở tổng hợp các ý kiến góp ý Dự thảo Văn kiện Đại hội XII của Đảng của các cấp bộ Đoàn từ Trung ương đến địa phương, của đoàn viên, thanh niên trong cả nước, thay mặt tuổi trẻ cả nước, Ban Bí thư Trung ương Đoàn </a:t>
            </a:r>
            <a:r>
              <a:rPr lang="en-US" sz="1400" smtClean="0">
                <a:latin typeface="Times New Roman" pitchFamily="18" charset="0"/>
                <a:cs typeface="Times New Roman" pitchFamily="18" charset="0"/>
              </a:rPr>
              <a:t>TNCS Hồ Chí Minh kiến nghị Tiểu ban Nội dung Đại hội đại biểu toàn quốc lần thứ XII của Đảng bổ sung, chỉnh sửa nội dung về thế hệ trẻ trong dự thảo văn kiện Đại hội đại biểu toàn quốc lần thứ XII của Đảng, cụ thể như sau:</a:t>
            </a:r>
          </a:p>
          <a:p>
            <a:pPr algn="just" defTabSz="457200">
              <a:spcBef>
                <a:spcPts val="200"/>
              </a:spcBef>
              <a:spcAft>
                <a:spcPts val="200"/>
              </a:spcAft>
            </a:pPr>
            <a:r>
              <a:rPr lang="en-US" sz="1400" smtClean="0">
                <a:latin typeface="Times New Roman" pitchFamily="18" charset="0"/>
                <a:cs typeface="Times New Roman" pitchFamily="18" charset="0"/>
              </a:rPr>
              <a:t>	Hiện nay, ở khổ 8, phần </a:t>
            </a:r>
            <a:r>
              <a:rPr lang="en-US" sz="1400" b="1" i="1" smtClean="0">
                <a:latin typeface="Times New Roman" pitchFamily="18" charset="0"/>
                <a:cs typeface="Times New Roman" pitchFamily="18" charset="0"/>
              </a:rPr>
              <a:t>“Phương hướng, nhiệm vụ”</a:t>
            </a:r>
            <a:r>
              <a:rPr lang="en-US" sz="1400" b="1" smtClean="0">
                <a:latin typeface="Times New Roman" pitchFamily="18" charset="0"/>
                <a:cs typeface="Times New Roman" pitchFamily="18" charset="0"/>
              </a:rPr>
              <a:t>,</a:t>
            </a:r>
            <a:r>
              <a:rPr lang="en-US" sz="1400" b="1" i="1" smtClean="0">
                <a:latin typeface="Times New Roman" pitchFamily="18" charset="0"/>
                <a:cs typeface="Times New Roman" pitchFamily="18" charset="0"/>
              </a:rPr>
              <a:t> </a:t>
            </a:r>
            <a:r>
              <a:rPr lang="nl-NL" sz="1400" smtClean="0">
                <a:latin typeface="Times New Roman" pitchFamily="18" charset="0"/>
                <a:cs typeface="Times New Roman" pitchFamily="18" charset="0"/>
              </a:rPr>
              <a:t>mục XII </a:t>
            </a:r>
            <a:r>
              <a:rPr lang="nl-NL" sz="1400" b="1" i="1" smtClean="0">
                <a:latin typeface="Times New Roman" pitchFamily="18" charset="0"/>
                <a:cs typeface="Times New Roman" pitchFamily="18" charset="0"/>
              </a:rPr>
              <a:t>“Phát huy sức mạnh đại đoàn kết toàn dân tộc”</a:t>
            </a:r>
            <a:r>
              <a:rPr lang="nl-NL" sz="1400" smtClean="0">
                <a:latin typeface="Times New Roman" pitchFamily="18" charset="0"/>
                <a:cs typeface="Times New Roman" pitchFamily="18" charset="0"/>
              </a:rPr>
              <a:t>, dự thảo </a:t>
            </a:r>
            <a:r>
              <a:rPr lang="nl-NL" sz="1400" b="1" i="1" smtClean="0">
                <a:latin typeface="Times New Roman" pitchFamily="18" charset="0"/>
                <a:cs typeface="Times New Roman" pitchFamily="18" charset="0"/>
              </a:rPr>
              <a:t>Báo cáo chính trị</a:t>
            </a:r>
            <a:r>
              <a:rPr lang="nl-NL" sz="1400" smtClean="0">
                <a:latin typeface="Times New Roman" pitchFamily="18" charset="0"/>
                <a:cs typeface="Times New Roman" pitchFamily="18" charset="0"/>
              </a:rPr>
              <a:t> </a:t>
            </a:r>
            <a:r>
              <a:rPr lang="en-US" sz="1400" smtClean="0">
                <a:latin typeface="Times New Roman" pitchFamily="18" charset="0"/>
                <a:cs typeface="Times New Roman" pitchFamily="18" charset="0"/>
              </a:rPr>
              <a:t>Đại hội XII của Đảng, phần về thế hệ trẻ có nội dung như sau</a:t>
            </a:r>
            <a:r>
              <a:rPr lang="nl-NL" sz="1400" smtClean="0">
                <a:latin typeface="Times New Roman" pitchFamily="18" charset="0"/>
                <a:cs typeface="Times New Roman" pitchFamily="18" charset="0"/>
              </a:rPr>
              <a:t>: </a:t>
            </a:r>
            <a:r>
              <a:rPr lang="en-US" sz="1400" i="1" smtClean="0">
                <a:latin typeface="Times New Roman" pitchFamily="18" charset="0"/>
                <a:cs typeface="Times New Roman" pitchFamily="18" charset="0"/>
              </a:rPr>
              <a:t>“Đổi mới nội dung, phương thức giáo dục chính trị, tư tưởng, lý tưởng, truyền thống, bồi dưỡng lý tưởng cách mạng, xây dựng đạo đức, lối sống lành mạnh cho thế hệ trẻ. Có</a:t>
            </a:r>
            <a:r>
              <a:rPr lang="en-US" sz="1400" b="1" i="1" smtClean="0">
                <a:latin typeface="Times New Roman" pitchFamily="18" charset="0"/>
                <a:cs typeface="Times New Roman" pitchFamily="18" charset="0"/>
              </a:rPr>
              <a:t> </a:t>
            </a:r>
            <a:r>
              <a:rPr lang="en-US" sz="1400" i="1" smtClean="0">
                <a:latin typeface="Times New Roman" pitchFamily="18" charset="0"/>
                <a:cs typeface="Times New Roman" pitchFamily="18" charset="0"/>
              </a:rPr>
              <a:t>cơ chế, chính sách phù hợp tạo điều kiện học tập, nghiên cứu, lao động, giải trí, phát triển trí tuệ, thể lực cho thế hệ trẻ. Khuyến khích, cổ vũ thanh niên nuôi dưỡng ước mơ, </a:t>
            </a:r>
            <a:endParaRPr lang="en-US" sz="1300" b="1" i="1" err="1"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9</a:t>
              </a:r>
            </a:p>
            <a:p>
              <a:pPr algn="ctr"/>
              <a:r>
                <a:rPr lang="en-US" sz="800" b="1" smtClean="0"/>
                <a:t>THÁNG 11  </a:t>
              </a:r>
            </a:p>
            <a:p>
              <a:pPr algn="ctr"/>
              <a:r>
                <a:rPr lang="en-US" sz="800" b="1" smtClean="0"/>
                <a:t>2015</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THÔNG TIN THỜI SỰ</a:t>
              </a:r>
              <a:endParaRPr lang="en-US" sz="1500" b="1">
                <a:solidFill>
                  <a:schemeClr val="bg1"/>
                </a:solidFill>
                <a:effectLst>
                  <a:glow rad="101600">
                    <a:srgbClr val="FF0000">
                      <a:alpha val="60000"/>
                    </a:srgbClr>
                  </a:glow>
                </a:effectLst>
                <a:latin typeface="Calibri" panose="020F0502020204030204" pitchFamily="34" charset="0"/>
              </a:endParaRPr>
            </a:p>
          </p:txBody>
        </p:sp>
      </p:grpSp>
      <p:pic>
        <p:nvPicPr>
          <p:cNvPr id="1026" name="Picture 2" descr="E:\Tam t9.2015\T11\images1398394_KHOIDANVAN.jpg"/>
          <p:cNvPicPr>
            <a:picLocks noChangeAspect="1" noChangeArrowheads="1"/>
          </p:cNvPicPr>
          <p:nvPr/>
        </p:nvPicPr>
        <p:blipFill>
          <a:blip r:embed="rId7" cstate="print"/>
          <a:srcRect/>
          <a:stretch>
            <a:fillRect/>
          </a:stretch>
        </p:blipFill>
        <p:spPr bwMode="auto">
          <a:xfrm>
            <a:off x="1905000" y="3505200"/>
            <a:ext cx="3152775" cy="2252802"/>
          </a:xfrm>
          <a:prstGeom prst="rect">
            <a:avLst/>
          </a:prstGeom>
          <a:noFill/>
        </p:spPr>
      </p:pic>
    </p:spTree>
    <p:extLst>
      <p:ext uri="{BB962C8B-B14F-4D97-AF65-F5344CB8AC3E}">
        <p14:creationId xmlns:p14="http://schemas.microsoft.com/office/powerpoint/2010/main" val="2196738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tx1"/>
          </a:solidFill>
        </a:ln>
      </a:spPr>
      <a:bodyPr wrap="square" lIns="0" tIns="0" rIns="0" bIns="731520" rtlCol="0" anchor="t" anchorCtr="0">
        <a:spAutoFit/>
      </a:bodyPr>
      <a:lstStyle>
        <a:defPPr algn="ctr">
          <a:defRPr sz="1600" b="1" dirty="0" err="1" smtClean="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6302</TotalTime>
  <Words>1550</Words>
  <Application>Microsoft Office PowerPoint</Application>
  <PresentationFormat>A4 Paper (210x297 mm)</PresentationFormat>
  <Paragraphs>295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Truong Khai Minh</dc:creator>
  <cp:lastModifiedBy>Windows User</cp:lastModifiedBy>
  <cp:revision>408</cp:revision>
  <cp:lastPrinted>2015-11-17T03:00:01Z</cp:lastPrinted>
  <dcterms:created xsi:type="dcterms:W3CDTF">2015-04-24T21:48:46Z</dcterms:created>
  <dcterms:modified xsi:type="dcterms:W3CDTF">2015-11-17T04:12:43Z</dcterms:modified>
</cp:coreProperties>
</file>