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81" r:id="rId3"/>
    <p:sldId id="333" r:id="rId4"/>
    <p:sldId id="334" r:id="rId5"/>
    <p:sldId id="335" r:id="rId6"/>
    <p:sldId id="292" r:id="rId7"/>
    <p:sldId id="336" r:id="rId8"/>
    <p:sldId id="301" r:id="rId9"/>
    <p:sldId id="339" r:id="rId10"/>
    <p:sldId id="340" r:id="rId11"/>
    <p:sldId id="341" r:id="rId12"/>
    <p:sldId id="303" r:id="rId13"/>
    <p:sldId id="295" r:id="rId14"/>
    <p:sldId id="342" r:id="rId15"/>
    <p:sldId id="343" r:id="rId16"/>
    <p:sldId id="344" r:id="rId17"/>
    <p:sldId id="345" r:id="rId18"/>
    <p:sldId id="346" r:id="rId19"/>
    <p:sldId id="347" r:id="rId20"/>
  </p:sldIdLst>
  <p:sldSz cx="6858000" cy="9906000" type="A4"/>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AC00"/>
    <a:srgbClr val="D2A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579" autoAdjust="0"/>
  </p:normalViewPr>
  <p:slideViewPr>
    <p:cSldViewPr>
      <p:cViewPr>
        <p:scale>
          <a:sx n="100" d="100"/>
          <a:sy n="100" d="100"/>
        </p:scale>
        <p:origin x="-2574" y="1722"/>
      </p:cViewPr>
      <p:guideLst>
        <p:guide orient="horz" pos="3120"/>
        <p:guide pos="216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855312-D01C-4985-A410-A42437494764}" type="doc">
      <dgm:prSet loTypeId="urn:microsoft.com/office/officeart/2005/8/layout/chevron2" loCatId="list" qsTypeId="urn:microsoft.com/office/officeart/2005/8/quickstyle/3d2" qsCatId="3D" csTypeId="urn:microsoft.com/office/officeart/2005/8/colors/accent1_2" csCatId="accent1" phldr="1"/>
      <dgm:spPr/>
      <dgm:t>
        <a:bodyPr/>
        <a:lstStyle/>
        <a:p>
          <a:endParaRPr lang="en-US"/>
        </a:p>
      </dgm:t>
    </dgm:pt>
    <dgm:pt modelId="{C708BB64-8F91-4C8C-B745-FB2A69FB8DF2}">
      <dgm:prSet phldrT="[Text]"/>
      <dgm:spPr/>
      <dgm:t>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dgm:t>
    </dgm:pt>
    <dgm:pt modelId="{74357540-DFB9-4D43-8910-301738D9868A}" type="parTrans" cxnId="{AFD65917-6A1F-43C3-A116-3AEB34C0B174}">
      <dgm:prSet/>
      <dgm:spPr/>
      <dgm:t>
        <a:bodyPr/>
        <a:lstStyle/>
        <a:p>
          <a:endParaRPr lang="en-US">
            <a:latin typeface="Times New Roman" pitchFamily="18" charset="0"/>
            <a:cs typeface="Times New Roman" pitchFamily="18" charset="0"/>
          </a:endParaRPr>
        </a:p>
      </dgm:t>
    </dgm:pt>
    <dgm:pt modelId="{9C33B308-1DE1-494D-B640-32930F1333E7}" type="sibTrans" cxnId="{AFD65917-6A1F-43C3-A116-3AEB34C0B174}">
      <dgm:prSet/>
      <dgm:spPr/>
      <dgm:t>
        <a:bodyPr/>
        <a:lstStyle/>
        <a:p>
          <a:endParaRPr lang="en-US">
            <a:latin typeface="Times New Roman" pitchFamily="18" charset="0"/>
            <a:cs typeface="Times New Roman" pitchFamily="18" charset="0"/>
          </a:endParaRPr>
        </a:p>
      </dgm:t>
    </dgm:pt>
    <dgm:pt modelId="{D3DB93EF-BA73-462F-BB07-ECA0AA89A5E6}">
      <dgm:prSet phldrT="[Text]" custT="1"/>
      <dgm:spPr/>
      <dgm:t>
        <a:bodyPr/>
        <a:lstStyle/>
        <a:p>
          <a:pPr algn="just"/>
          <a:r>
            <a:rPr lang="vi-VN" sz="1400" dirty="0" smtClean="0">
              <a:latin typeface="Times New Roman" pitchFamily="18" charset="0"/>
              <a:cs typeface="Times New Roman" pitchFamily="18" charset="0"/>
            </a:rPr>
            <a:t>Tỉnh đoàn Bình Định thăm, làm việc </a:t>
          </a:r>
          <a:r>
            <a:rPr lang="en-US" sz="1400" dirty="0" err="1" smtClean="0">
              <a:latin typeface="Times New Roman" pitchFamily="18" charset="0"/>
              <a:cs typeface="Times New Roman" pitchFamily="18" charset="0"/>
            </a:rPr>
            <a:t>với</a:t>
          </a:r>
          <a:r>
            <a:rPr lang="vi-VN" sz="1400" dirty="0" smtClean="0">
              <a:latin typeface="Times New Roman" pitchFamily="18" charset="0"/>
              <a:cs typeface="Times New Roman" pitchFamily="18" charset="0"/>
            </a:rPr>
            <a:t> tỉnh Champasak, Lào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ngày</a:t>
          </a:r>
          <a:r>
            <a:rPr lang="en-US" sz="1400" dirty="0" smtClean="0">
              <a:latin typeface="Times New Roman" pitchFamily="18" charset="0"/>
              <a:cs typeface="Times New Roman" pitchFamily="18" charset="0"/>
            </a:rPr>
            <a:t> 10/12 - 15/12/2015)</a:t>
          </a:r>
          <a:endParaRPr lang="en-US" sz="1400" dirty="0">
            <a:latin typeface="Times New Roman" pitchFamily="18" charset="0"/>
            <a:cs typeface="Times New Roman" pitchFamily="18" charset="0"/>
          </a:endParaRPr>
        </a:p>
      </dgm:t>
    </dgm:pt>
    <dgm:pt modelId="{BBB8BB42-0476-45F5-8992-4BB204C7F9E9}" type="parTrans" cxnId="{9F2CA061-35AA-40C6-8B07-D1742879AE63}">
      <dgm:prSet/>
      <dgm:spPr/>
      <dgm:t>
        <a:bodyPr/>
        <a:lstStyle/>
        <a:p>
          <a:endParaRPr lang="en-US">
            <a:latin typeface="Times New Roman" pitchFamily="18" charset="0"/>
            <a:cs typeface="Times New Roman" pitchFamily="18" charset="0"/>
          </a:endParaRPr>
        </a:p>
      </dgm:t>
    </dgm:pt>
    <dgm:pt modelId="{ACE6ADEA-8BAC-40C3-BDDE-88539F83C75A}" type="sibTrans" cxnId="{9F2CA061-35AA-40C6-8B07-D1742879AE63}">
      <dgm:prSet/>
      <dgm:spPr/>
      <dgm:t>
        <a:bodyPr/>
        <a:lstStyle/>
        <a:p>
          <a:endParaRPr lang="en-US">
            <a:latin typeface="Times New Roman" pitchFamily="18" charset="0"/>
            <a:cs typeface="Times New Roman" pitchFamily="18" charset="0"/>
          </a:endParaRPr>
        </a:p>
      </dgm:t>
    </dgm:pt>
    <dgm:pt modelId="{E3AFFA4A-4031-486B-AA8D-9B58A6D4B572}">
      <dgm:prSet phldrT="[Text]"/>
      <dgm:spPr/>
      <dgm:t>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dgm:t>
    </dgm:pt>
    <dgm:pt modelId="{48DB152C-43C2-418E-BF76-D2DF0160C636}" type="parTrans" cxnId="{EBBB814B-02DE-42F3-BE47-4B4EC3CED52B}">
      <dgm:prSet/>
      <dgm:spPr/>
      <dgm:t>
        <a:bodyPr/>
        <a:lstStyle/>
        <a:p>
          <a:endParaRPr lang="en-US">
            <a:latin typeface="Times New Roman" pitchFamily="18" charset="0"/>
            <a:cs typeface="Times New Roman" pitchFamily="18" charset="0"/>
          </a:endParaRPr>
        </a:p>
      </dgm:t>
    </dgm:pt>
    <dgm:pt modelId="{A2257F4B-C849-4428-BA59-A584104EE42A}" type="sibTrans" cxnId="{EBBB814B-02DE-42F3-BE47-4B4EC3CED52B}">
      <dgm:prSet/>
      <dgm:spPr/>
      <dgm:t>
        <a:bodyPr/>
        <a:lstStyle/>
        <a:p>
          <a:endParaRPr lang="en-US">
            <a:latin typeface="Times New Roman" pitchFamily="18" charset="0"/>
            <a:cs typeface="Times New Roman" pitchFamily="18" charset="0"/>
          </a:endParaRPr>
        </a:p>
      </dgm:t>
    </dgm:pt>
    <dgm:pt modelId="{EC3CE191-7263-440E-9D67-0FFEAAE41044}">
      <dgm:prSet phldrT="[Text]" custT="1"/>
      <dgm:spPr/>
      <dgm:t>
        <a:bodyPr/>
        <a:lstStyle/>
        <a:p>
          <a:pPr algn="just"/>
          <a:r>
            <a:rPr lang="vi-VN" sz="1400" dirty="0" smtClean="0">
              <a:latin typeface="Times New Roman" pitchFamily="18" charset="0"/>
              <a:cs typeface="Times New Roman" pitchFamily="18" charset="0"/>
            </a:rPr>
            <a:t>Khai giảng khóa II Chương trình đào tạo kiến thức hội nhập cho thế hệ trẻ tỉnh Bình Định</a:t>
          </a:r>
          <a:r>
            <a:rPr lang="en-US" sz="1400" dirty="0" smtClean="0">
              <a:latin typeface="Times New Roman" pitchFamily="18" charset="0"/>
              <a:cs typeface="Times New Roman" pitchFamily="18" charset="0"/>
            </a:rPr>
            <a:t> (07/12/2015)</a:t>
          </a:r>
          <a:endParaRPr lang="en-US" sz="1400" dirty="0">
            <a:latin typeface="Times New Roman" pitchFamily="18" charset="0"/>
            <a:cs typeface="Times New Roman" pitchFamily="18" charset="0"/>
          </a:endParaRPr>
        </a:p>
      </dgm:t>
    </dgm:pt>
    <dgm:pt modelId="{4BE7B77D-E659-4ED2-B16B-32271D3A1E4A}" type="parTrans" cxnId="{76553974-D5C3-4E7A-9212-677BBAABD25A}">
      <dgm:prSet/>
      <dgm:spPr/>
      <dgm:t>
        <a:bodyPr/>
        <a:lstStyle/>
        <a:p>
          <a:endParaRPr lang="en-US">
            <a:latin typeface="Times New Roman" pitchFamily="18" charset="0"/>
            <a:cs typeface="Times New Roman" pitchFamily="18" charset="0"/>
          </a:endParaRPr>
        </a:p>
      </dgm:t>
    </dgm:pt>
    <dgm:pt modelId="{B1D99001-389C-4695-A151-A0DC2D91D583}" type="sibTrans" cxnId="{76553974-D5C3-4E7A-9212-677BBAABD25A}">
      <dgm:prSet/>
      <dgm:spPr/>
      <dgm:t>
        <a:bodyPr/>
        <a:lstStyle/>
        <a:p>
          <a:endParaRPr lang="en-US">
            <a:latin typeface="Times New Roman" pitchFamily="18" charset="0"/>
            <a:cs typeface="Times New Roman" pitchFamily="18" charset="0"/>
          </a:endParaRPr>
        </a:p>
      </dgm:t>
    </dgm:pt>
    <dgm:pt modelId="{22661DB2-9375-4149-9E22-5349BBE0BFB3}">
      <dgm:prSet/>
      <dgm:spPr/>
      <dgm:t>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dgm:t>
    </dgm:pt>
    <dgm:pt modelId="{F5E747B5-D9BA-4AD0-B126-86D5C27DF954}" type="parTrans" cxnId="{8A202C4E-CD72-4129-B6DE-5370A5D3237B}">
      <dgm:prSet/>
      <dgm:spPr/>
      <dgm:t>
        <a:bodyPr/>
        <a:lstStyle/>
        <a:p>
          <a:endParaRPr lang="en-US">
            <a:latin typeface="Times New Roman" pitchFamily="18" charset="0"/>
            <a:cs typeface="Times New Roman" pitchFamily="18" charset="0"/>
          </a:endParaRPr>
        </a:p>
      </dgm:t>
    </dgm:pt>
    <dgm:pt modelId="{0CD93BCD-2A16-420F-B6B1-3DC60EA9104A}" type="sibTrans" cxnId="{8A202C4E-CD72-4129-B6DE-5370A5D3237B}">
      <dgm:prSet/>
      <dgm:spPr/>
      <dgm:t>
        <a:bodyPr/>
        <a:lstStyle/>
        <a:p>
          <a:endParaRPr lang="en-US">
            <a:latin typeface="Times New Roman" pitchFamily="18" charset="0"/>
            <a:cs typeface="Times New Roman" pitchFamily="18" charset="0"/>
          </a:endParaRPr>
        </a:p>
      </dgm:t>
    </dgm:pt>
    <dgm:pt modelId="{DF021828-747B-4EB3-AADF-5CA76B6572FE}">
      <dgm:prSet phldrT="[Text]"/>
      <dgm:spPr/>
      <dgm:t>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dgm:t>
    </dgm:pt>
    <dgm:pt modelId="{3A71C14C-E47A-4D20-AC9A-844F5C269CDC}" type="sibTrans" cxnId="{02A7220F-D976-4A02-8D9E-2BAA1B1DF412}">
      <dgm:prSet/>
      <dgm:spPr/>
      <dgm:t>
        <a:bodyPr/>
        <a:lstStyle/>
        <a:p>
          <a:endParaRPr lang="en-US">
            <a:latin typeface="Times New Roman" pitchFamily="18" charset="0"/>
            <a:cs typeface="Times New Roman" pitchFamily="18" charset="0"/>
          </a:endParaRPr>
        </a:p>
      </dgm:t>
    </dgm:pt>
    <dgm:pt modelId="{34767137-BAC7-471A-970B-4653CBCAE7C6}" type="parTrans" cxnId="{02A7220F-D976-4A02-8D9E-2BAA1B1DF412}">
      <dgm:prSet/>
      <dgm:spPr/>
      <dgm:t>
        <a:bodyPr/>
        <a:lstStyle/>
        <a:p>
          <a:endParaRPr lang="en-US">
            <a:latin typeface="Times New Roman" pitchFamily="18" charset="0"/>
            <a:cs typeface="Times New Roman" pitchFamily="18" charset="0"/>
          </a:endParaRPr>
        </a:p>
      </dgm:t>
    </dgm:pt>
    <dgm:pt modelId="{48B6CC73-E98B-4ABA-B1FB-6602F1807986}">
      <dgm:prSet phldrT="[Text]" custT="1"/>
      <dgm:spPr/>
      <dgm:t>
        <a:bodyPr/>
        <a:lstStyle/>
        <a:p>
          <a:pPr algn="just"/>
          <a:r>
            <a:rPr lang="en-US" sz="1400" dirty="0" err="1" smtClean="0">
              <a:latin typeface="Times New Roman" pitchFamily="18" charset="0"/>
              <a:cs typeface="Times New Roman" pitchFamily="18" charset="0"/>
            </a:rPr>
            <a:t>Tổ</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hoạt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trong</a:t>
          </a:r>
          <a:r>
            <a:rPr lang="en-US" sz="1400" dirty="0" smtClean="0">
              <a:latin typeface="Times New Roman" pitchFamily="18" charset="0"/>
              <a:cs typeface="Times New Roman" pitchFamily="18" charset="0"/>
            </a:rPr>
            <a:t> </a:t>
          </a:r>
          <a:r>
            <a:rPr lang="vi-VN" sz="1400" dirty="0" smtClean="0">
              <a:latin typeface="Times New Roman" pitchFamily="18" charset="0"/>
              <a:cs typeface="Times New Roman" pitchFamily="18" charset="0"/>
            </a:rPr>
            <a:t>Chương </a:t>
          </a:r>
          <a:r>
            <a:rPr lang="vi-VN" sz="1400" dirty="0" smtClean="0">
              <a:latin typeface="Times New Roman" pitchFamily="18" charset="0"/>
              <a:cs typeface="Times New Roman" pitchFamily="18" charset="0"/>
            </a:rPr>
            <a:t>trình “Tình nguyện mùa đông”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tháng</a:t>
          </a:r>
          <a:r>
            <a:rPr lang="en-US" sz="1400" dirty="0" smtClean="0">
              <a:latin typeface="Times New Roman" pitchFamily="18" charset="0"/>
              <a:cs typeface="Times New Roman" pitchFamily="18" charset="0"/>
            </a:rPr>
            <a:t> 10/2015 - 2/2016)</a:t>
          </a:r>
          <a:endParaRPr lang="en-US" sz="1400" dirty="0">
            <a:latin typeface="Times New Roman" pitchFamily="18" charset="0"/>
            <a:cs typeface="Times New Roman" pitchFamily="18" charset="0"/>
          </a:endParaRPr>
        </a:p>
      </dgm:t>
    </dgm:pt>
    <dgm:pt modelId="{BFBAF0FC-AEBD-43F5-A309-96DC0078F002}" type="sibTrans" cxnId="{79589A9B-2D63-4288-9948-1C68619C87FA}">
      <dgm:prSet/>
      <dgm:spPr/>
      <dgm:t>
        <a:bodyPr/>
        <a:lstStyle/>
        <a:p>
          <a:endParaRPr lang="en-US">
            <a:latin typeface="Times New Roman" pitchFamily="18" charset="0"/>
            <a:cs typeface="Times New Roman" pitchFamily="18" charset="0"/>
          </a:endParaRPr>
        </a:p>
      </dgm:t>
    </dgm:pt>
    <dgm:pt modelId="{6624BDD1-CF6A-4BD2-B77E-5C40C5E0B695}" type="parTrans" cxnId="{79589A9B-2D63-4288-9948-1C68619C87FA}">
      <dgm:prSet/>
      <dgm:spPr/>
      <dgm:t>
        <a:bodyPr/>
        <a:lstStyle/>
        <a:p>
          <a:endParaRPr lang="en-US">
            <a:latin typeface="Times New Roman" pitchFamily="18" charset="0"/>
            <a:cs typeface="Times New Roman" pitchFamily="18" charset="0"/>
          </a:endParaRPr>
        </a:p>
      </dgm:t>
    </dgm:pt>
    <dgm:pt modelId="{E94B4F6B-8D9F-4431-BD98-0E918391B3F2}">
      <dgm:prSet custT="1"/>
      <dgm:spPr/>
      <dgm:t>
        <a:bodyPr/>
        <a:lstStyle/>
        <a:p>
          <a:r>
            <a:rPr lang="en-US" sz="1400" smtClean="0">
              <a:latin typeface="Times New Roman" pitchFamily="18" charset="0"/>
              <a:cs typeface="Times New Roman" pitchFamily="18" charset="0"/>
            </a:rPr>
            <a:t>Tổ</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cuộc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Nét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đẹp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học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đường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năm</a:t>
          </a:r>
          <a:r>
            <a:rPr lang="en-US" sz="1400" dirty="0" smtClean="0">
              <a:latin typeface="Times New Roman" pitchFamily="18" charset="0"/>
              <a:cs typeface="Times New Roman" pitchFamily="18" charset="0"/>
            </a:rPr>
            <a:t> 2016” (27/12/2015 - 10/1/2016)</a:t>
          </a:r>
          <a:endParaRPr lang="en-US" sz="1400" dirty="0">
            <a:latin typeface="Times New Roman" pitchFamily="18" charset="0"/>
            <a:cs typeface="Times New Roman" pitchFamily="18" charset="0"/>
          </a:endParaRPr>
        </a:p>
      </dgm:t>
    </dgm:pt>
    <dgm:pt modelId="{D8ABAEB1-5906-4285-96F1-1F81A636279F}" type="sibTrans" cxnId="{3C8F357C-6BBB-4041-9910-C2F8E79F2E00}">
      <dgm:prSet/>
      <dgm:spPr/>
      <dgm:t>
        <a:bodyPr/>
        <a:lstStyle/>
        <a:p>
          <a:endParaRPr lang="en-US">
            <a:latin typeface="Times New Roman" pitchFamily="18" charset="0"/>
            <a:cs typeface="Times New Roman" pitchFamily="18" charset="0"/>
          </a:endParaRPr>
        </a:p>
      </dgm:t>
    </dgm:pt>
    <dgm:pt modelId="{3CB9792E-2B7A-4C31-AD20-72E533284967}" type="parTrans" cxnId="{3C8F357C-6BBB-4041-9910-C2F8E79F2E00}">
      <dgm:prSet/>
      <dgm:spPr/>
      <dgm:t>
        <a:bodyPr/>
        <a:lstStyle/>
        <a:p>
          <a:endParaRPr lang="en-US">
            <a:latin typeface="Times New Roman" pitchFamily="18" charset="0"/>
            <a:cs typeface="Times New Roman" pitchFamily="18" charset="0"/>
          </a:endParaRPr>
        </a:p>
      </dgm:t>
    </dgm:pt>
    <dgm:pt modelId="{E9AF9091-DB2A-4A0E-8685-300AFDF01D06}">
      <dgm:prSet/>
      <dgm:spPr/>
      <dgm:t>
        <a:bodyPr/>
        <a:lstStyle/>
        <a:p>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dgm:t>
    </dgm:pt>
    <dgm:pt modelId="{2080D39E-3730-4990-904C-F707796F8C60}" type="parTrans" cxnId="{D18A0091-4420-448C-BAEF-CB03659A568B}">
      <dgm:prSet/>
      <dgm:spPr/>
      <dgm:t>
        <a:bodyPr/>
        <a:lstStyle/>
        <a:p>
          <a:endParaRPr lang="en-US"/>
        </a:p>
      </dgm:t>
    </dgm:pt>
    <dgm:pt modelId="{A2C997A7-B0B0-456E-BFA7-9E776498B8CA}" type="sibTrans" cxnId="{D18A0091-4420-448C-BAEF-CB03659A568B}">
      <dgm:prSet/>
      <dgm:spPr/>
      <dgm:t>
        <a:bodyPr/>
        <a:lstStyle/>
        <a:p>
          <a:endParaRPr lang="en-US"/>
        </a:p>
      </dgm:t>
    </dgm:pt>
    <dgm:pt modelId="{ABD645F8-682C-47C1-BC02-D2425EE062FE}">
      <dgm:prSet custT="1"/>
      <dgm:spPr/>
      <dgm:t>
        <a:bodyPr/>
        <a:lstStyle/>
        <a:p>
          <a:r>
            <a:rPr lang="en-US" sz="1400" dirty="0" err="1" smtClean="0">
              <a:latin typeface="Times New Roman" pitchFamily="18" charset="0"/>
              <a:cs typeface="Times New Roman" pitchFamily="18" charset="0"/>
            </a:rPr>
            <a:t>Tổ</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tuyên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truyền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phòng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chống</a:t>
          </a:r>
          <a:r>
            <a:rPr lang="en-US" sz="1400" dirty="0" smtClean="0">
              <a:latin typeface="Times New Roman" pitchFamily="18" charset="0"/>
              <a:cs typeface="Times New Roman" pitchFamily="18" charset="0"/>
            </a:rPr>
            <a:t> HIV/AIDS t</a:t>
          </a:r>
          <a:r>
            <a:rPr lang="vi-VN" sz="1400" dirty="0" smtClean="0">
              <a:latin typeface="Times New Roman" pitchFamily="18" charset="0"/>
              <a:cs typeface="Times New Roman" pitchFamily="18" charset="0"/>
            </a:rPr>
            <a:t>rong đoàn viên, sinh viên năm 2015</a:t>
          </a:r>
          <a:r>
            <a:rPr lang="en-US" sz="1400" dirty="0" smtClean="0">
              <a:latin typeface="Times New Roman" pitchFamily="18" charset="0"/>
              <a:cs typeface="Times New Roman" pitchFamily="18" charset="0"/>
            </a:rPr>
            <a:t> (23/12/2015)</a:t>
          </a:r>
          <a:endParaRPr lang="en-US" sz="1400" dirty="0">
            <a:latin typeface="Times New Roman" pitchFamily="18" charset="0"/>
            <a:cs typeface="Times New Roman" pitchFamily="18" charset="0"/>
          </a:endParaRPr>
        </a:p>
      </dgm:t>
    </dgm:pt>
    <dgm:pt modelId="{C21441F2-63B1-41FA-AB9B-0CFA9711D393}" type="parTrans" cxnId="{E074F152-4E0D-46A8-B3E7-C691CAFD2B35}">
      <dgm:prSet/>
      <dgm:spPr/>
      <dgm:t>
        <a:bodyPr/>
        <a:lstStyle/>
        <a:p>
          <a:endParaRPr lang="en-US"/>
        </a:p>
      </dgm:t>
    </dgm:pt>
    <dgm:pt modelId="{91FC3905-1BBA-4ABF-9EF6-E2DC991C3135}" type="sibTrans" cxnId="{E074F152-4E0D-46A8-B3E7-C691CAFD2B35}">
      <dgm:prSet/>
      <dgm:spPr/>
      <dgm:t>
        <a:bodyPr/>
        <a:lstStyle/>
        <a:p>
          <a:endParaRPr lang="en-US"/>
        </a:p>
      </dgm:t>
    </dgm:pt>
    <dgm:pt modelId="{392ADBF1-0177-45DB-A957-86C54BCE3D28}">
      <dgm:prSet/>
      <dgm:spPr/>
      <dgm:t>
        <a:bodyPr/>
        <a:lstStyle/>
        <a:p>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dgm:t>
    </dgm:pt>
    <dgm:pt modelId="{664D601C-710D-421F-9827-63C31D5F534E}" type="sibTrans" cxnId="{3E3AC1A6-B309-4EC7-A031-1EFCE4819CBD}">
      <dgm:prSet/>
      <dgm:spPr/>
      <dgm:t>
        <a:bodyPr/>
        <a:lstStyle/>
        <a:p>
          <a:endParaRPr lang="en-US"/>
        </a:p>
      </dgm:t>
    </dgm:pt>
    <dgm:pt modelId="{67E536A5-4924-418C-B206-6677AD44203B}" type="parTrans" cxnId="{3E3AC1A6-B309-4EC7-A031-1EFCE4819CBD}">
      <dgm:prSet/>
      <dgm:spPr/>
      <dgm:t>
        <a:bodyPr/>
        <a:lstStyle/>
        <a:p>
          <a:endParaRPr lang="en-US"/>
        </a:p>
      </dgm:t>
    </dgm:pt>
    <dgm:pt modelId="{10B368AC-122D-4075-A25C-391B68FD1725}">
      <dgm:prSet custT="1"/>
      <dgm:spPr/>
      <dgm:t>
        <a:bodyPr/>
        <a:lstStyle/>
        <a:p>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LHTN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tỉnh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trao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huyện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Canh</a:t>
          </a:r>
          <a:r>
            <a:rPr lang="en-US" sz="1400" dirty="0" smtClean="0">
              <a:latin typeface="Times New Roman" pitchFamily="18" charset="0"/>
              <a:cs typeface="Times New Roman" pitchFamily="18" charset="0"/>
            </a:rPr>
            <a:t> (1/12/2015)</a:t>
          </a:r>
          <a:endParaRPr lang="en-US" sz="1400" dirty="0">
            <a:latin typeface="Times New Roman" pitchFamily="18" charset="0"/>
            <a:cs typeface="Times New Roman" pitchFamily="18" charset="0"/>
          </a:endParaRPr>
        </a:p>
      </dgm:t>
    </dgm:pt>
    <dgm:pt modelId="{485DA5E8-D86D-4D8A-AF1D-E7BC67369E01}" type="parTrans" cxnId="{BC259AAC-562A-4AF0-81AE-4409EEC72DA3}">
      <dgm:prSet/>
      <dgm:spPr/>
    </dgm:pt>
    <dgm:pt modelId="{F8D2417E-761C-4E90-8F71-428A6A91268B}" type="sibTrans" cxnId="{BC259AAC-562A-4AF0-81AE-4409EEC72DA3}">
      <dgm:prSet/>
      <dgm:spPr/>
    </dgm:pt>
    <dgm:pt modelId="{B1226329-9CB1-451C-84CB-1FB764126B11}" type="pres">
      <dgm:prSet presAssocID="{22855312-D01C-4985-A410-A42437494764}" presName="linearFlow" presStyleCnt="0">
        <dgm:presLayoutVars>
          <dgm:dir/>
          <dgm:animLvl val="lvl"/>
          <dgm:resizeHandles val="exact"/>
        </dgm:presLayoutVars>
      </dgm:prSet>
      <dgm:spPr/>
      <dgm:t>
        <a:bodyPr/>
        <a:lstStyle/>
        <a:p>
          <a:endParaRPr lang="en-US"/>
        </a:p>
      </dgm:t>
    </dgm:pt>
    <dgm:pt modelId="{E573FC40-4E5C-4602-AD27-FFCA66C0F84B}" type="pres">
      <dgm:prSet presAssocID="{C708BB64-8F91-4C8C-B745-FB2A69FB8DF2}" presName="composite" presStyleCnt="0"/>
      <dgm:spPr/>
    </dgm:pt>
    <dgm:pt modelId="{37743962-174D-4DB1-BC81-E7ED70FBF8E7}" type="pres">
      <dgm:prSet presAssocID="{C708BB64-8F91-4C8C-B745-FB2A69FB8DF2}" presName="parentText" presStyleLbl="alignNode1" presStyleIdx="0" presStyleCnt="6" custLinFactNeighborY="-13624">
        <dgm:presLayoutVars>
          <dgm:chMax val="1"/>
          <dgm:bulletEnabled val="1"/>
        </dgm:presLayoutVars>
      </dgm:prSet>
      <dgm:spPr/>
      <dgm:t>
        <a:bodyPr/>
        <a:lstStyle/>
        <a:p>
          <a:endParaRPr lang="en-US"/>
        </a:p>
      </dgm:t>
    </dgm:pt>
    <dgm:pt modelId="{04A787C1-0E5C-4A0D-A645-B18ED9B9F62D}" type="pres">
      <dgm:prSet presAssocID="{C708BB64-8F91-4C8C-B745-FB2A69FB8DF2}" presName="descendantText" presStyleLbl="alignAcc1" presStyleIdx="0" presStyleCnt="6" custLinFactNeighborY="-20960">
        <dgm:presLayoutVars>
          <dgm:bulletEnabled val="1"/>
        </dgm:presLayoutVars>
      </dgm:prSet>
      <dgm:spPr/>
      <dgm:t>
        <a:bodyPr/>
        <a:lstStyle/>
        <a:p>
          <a:endParaRPr lang="en-US"/>
        </a:p>
      </dgm:t>
    </dgm:pt>
    <dgm:pt modelId="{D60FA8B0-5F10-473F-A99A-5050963B21D0}" type="pres">
      <dgm:prSet presAssocID="{9C33B308-1DE1-494D-B640-32930F1333E7}" presName="sp" presStyleCnt="0"/>
      <dgm:spPr/>
    </dgm:pt>
    <dgm:pt modelId="{F7DC3670-03A7-4FED-9798-39139B4610A8}" type="pres">
      <dgm:prSet presAssocID="{E3AFFA4A-4031-486B-AA8D-9B58A6D4B572}" presName="composite" presStyleCnt="0"/>
      <dgm:spPr/>
    </dgm:pt>
    <dgm:pt modelId="{91FE5058-62F6-4FDE-A0ED-426E71BE9E10}" type="pres">
      <dgm:prSet presAssocID="{E3AFFA4A-4031-486B-AA8D-9B58A6D4B572}" presName="parentText" presStyleLbl="alignNode1" presStyleIdx="1" presStyleCnt="6" custLinFactNeighborY="-4617">
        <dgm:presLayoutVars>
          <dgm:chMax val="1"/>
          <dgm:bulletEnabled val="1"/>
        </dgm:presLayoutVars>
      </dgm:prSet>
      <dgm:spPr/>
      <dgm:t>
        <a:bodyPr/>
        <a:lstStyle/>
        <a:p>
          <a:endParaRPr lang="en-US"/>
        </a:p>
      </dgm:t>
    </dgm:pt>
    <dgm:pt modelId="{0C9D2030-6594-4505-98DC-4E8A25D8AA5B}" type="pres">
      <dgm:prSet presAssocID="{E3AFFA4A-4031-486B-AA8D-9B58A6D4B572}" presName="descendantText" presStyleLbl="alignAcc1" presStyleIdx="1" presStyleCnt="6" custScaleY="104841" custLinFactNeighborX="-41" custLinFactNeighborY="-4683">
        <dgm:presLayoutVars>
          <dgm:bulletEnabled val="1"/>
        </dgm:presLayoutVars>
      </dgm:prSet>
      <dgm:spPr/>
      <dgm:t>
        <a:bodyPr/>
        <a:lstStyle/>
        <a:p>
          <a:endParaRPr lang="en-US"/>
        </a:p>
      </dgm:t>
    </dgm:pt>
    <dgm:pt modelId="{EDBA4784-85AC-4477-84BA-F2833422C29E}" type="pres">
      <dgm:prSet presAssocID="{A2257F4B-C849-4428-BA59-A584104EE42A}" presName="sp" presStyleCnt="0"/>
      <dgm:spPr/>
    </dgm:pt>
    <dgm:pt modelId="{346901FE-3301-4173-AEC9-1754C39F713F}" type="pres">
      <dgm:prSet presAssocID="{DF021828-747B-4EB3-AADF-5CA76B6572FE}" presName="composite" presStyleCnt="0"/>
      <dgm:spPr/>
    </dgm:pt>
    <dgm:pt modelId="{069011F7-3516-4D52-8732-FEDCB71F5C3B}" type="pres">
      <dgm:prSet presAssocID="{DF021828-747B-4EB3-AADF-5CA76B6572FE}" presName="parentText" presStyleLbl="alignNode1" presStyleIdx="2" presStyleCnt="6" custLinFactNeighborX="0" custLinFactNeighborY="-9848">
        <dgm:presLayoutVars>
          <dgm:chMax val="1"/>
          <dgm:bulletEnabled val="1"/>
        </dgm:presLayoutVars>
      </dgm:prSet>
      <dgm:spPr/>
      <dgm:t>
        <a:bodyPr/>
        <a:lstStyle/>
        <a:p>
          <a:endParaRPr lang="en-US"/>
        </a:p>
      </dgm:t>
    </dgm:pt>
    <dgm:pt modelId="{817BD1AD-03D7-4BB4-9D04-E4B8BA12D5F0}" type="pres">
      <dgm:prSet presAssocID="{DF021828-747B-4EB3-AADF-5CA76B6572FE}" presName="descendantText" presStyleLbl="alignAcc1" presStyleIdx="2" presStyleCnt="6" custScaleY="103909" custLinFactNeighborX="-368" custLinFactNeighborY="-13206">
        <dgm:presLayoutVars>
          <dgm:bulletEnabled val="1"/>
        </dgm:presLayoutVars>
      </dgm:prSet>
      <dgm:spPr/>
      <dgm:t>
        <a:bodyPr/>
        <a:lstStyle/>
        <a:p>
          <a:endParaRPr lang="en-US"/>
        </a:p>
      </dgm:t>
    </dgm:pt>
    <dgm:pt modelId="{4992813E-C6C1-4A76-AD30-B61212B6F2BE}" type="pres">
      <dgm:prSet presAssocID="{3A71C14C-E47A-4D20-AC9A-844F5C269CDC}" presName="sp" presStyleCnt="0"/>
      <dgm:spPr/>
    </dgm:pt>
    <dgm:pt modelId="{6420C78D-1189-402C-AA1C-8ADFAF769309}" type="pres">
      <dgm:prSet presAssocID="{22661DB2-9375-4149-9E22-5349BBE0BFB3}" presName="composite" presStyleCnt="0"/>
      <dgm:spPr/>
    </dgm:pt>
    <dgm:pt modelId="{CD7AADE8-49AC-41BB-9250-865801FA2FB4}" type="pres">
      <dgm:prSet presAssocID="{22661DB2-9375-4149-9E22-5349BBE0BFB3}" presName="parentText" presStyleLbl="alignNode1" presStyleIdx="3" presStyleCnt="6" custLinFactNeighborX="0" custLinFactNeighborY="-9060">
        <dgm:presLayoutVars>
          <dgm:chMax val="1"/>
          <dgm:bulletEnabled val="1"/>
        </dgm:presLayoutVars>
      </dgm:prSet>
      <dgm:spPr/>
      <dgm:t>
        <a:bodyPr/>
        <a:lstStyle/>
        <a:p>
          <a:endParaRPr lang="en-US"/>
        </a:p>
      </dgm:t>
    </dgm:pt>
    <dgm:pt modelId="{D1D5889C-C5DE-4C2E-80CE-8FCD8F918617}" type="pres">
      <dgm:prSet presAssocID="{22661DB2-9375-4149-9E22-5349BBE0BFB3}" presName="descendantText" presStyleLbl="alignAcc1" presStyleIdx="3" presStyleCnt="6" custLinFactNeighborY="-13865">
        <dgm:presLayoutVars>
          <dgm:bulletEnabled val="1"/>
        </dgm:presLayoutVars>
      </dgm:prSet>
      <dgm:spPr/>
      <dgm:t>
        <a:bodyPr/>
        <a:lstStyle/>
        <a:p>
          <a:endParaRPr lang="en-US"/>
        </a:p>
      </dgm:t>
    </dgm:pt>
    <dgm:pt modelId="{99A2F5A5-DA4E-4C04-A729-CC74BF3F23C2}" type="pres">
      <dgm:prSet presAssocID="{0CD93BCD-2A16-420F-B6B1-3DC60EA9104A}" presName="sp" presStyleCnt="0"/>
      <dgm:spPr/>
    </dgm:pt>
    <dgm:pt modelId="{82EE23F8-311A-4CB8-AC9F-1657DDF762B5}" type="pres">
      <dgm:prSet presAssocID="{E9AF9091-DB2A-4A0E-8685-300AFDF01D06}" presName="composite" presStyleCnt="0"/>
      <dgm:spPr/>
    </dgm:pt>
    <dgm:pt modelId="{409EE6CC-052A-4F22-A682-41BFFB162308}" type="pres">
      <dgm:prSet presAssocID="{E9AF9091-DB2A-4A0E-8685-300AFDF01D06}" presName="parentText" presStyleLbl="alignNode1" presStyleIdx="4" presStyleCnt="6" custLinFactNeighborX="0" custLinFactNeighborY="-5827">
        <dgm:presLayoutVars>
          <dgm:chMax val="1"/>
          <dgm:bulletEnabled val="1"/>
        </dgm:presLayoutVars>
      </dgm:prSet>
      <dgm:spPr/>
      <dgm:t>
        <a:bodyPr/>
        <a:lstStyle/>
        <a:p>
          <a:endParaRPr lang="en-US"/>
        </a:p>
      </dgm:t>
    </dgm:pt>
    <dgm:pt modelId="{EC4C90E9-3F0D-4DA7-A25D-657E1CCDF6A6}" type="pres">
      <dgm:prSet presAssocID="{E9AF9091-DB2A-4A0E-8685-300AFDF01D06}" presName="descendantText" presStyleLbl="alignAcc1" presStyleIdx="4" presStyleCnt="6" custLinFactNeighborX="518" custLinFactNeighborY="-8965">
        <dgm:presLayoutVars>
          <dgm:bulletEnabled val="1"/>
        </dgm:presLayoutVars>
      </dgm:prSet>
      <dgm:spPr/>
      <dgm:t>
        <a:bodyPr/>
        <a:lstStyle/>
        <a:p>
          <a:endParaRPr lang="en-US"/>
        </a:p>
      </dgm:t>
    </dgm:pt>
    <dgm:pt modelId="{4EBAB307-730E-4897-BAC9-992BF134F46C}" type="pres">
      <dgm:prSet presAssocID="{A2C997A7-B0B0-456E-BFA7-9E776498B8CA}" presName="sp" presStyleCnt="0"/>
      <dgm:spPr/>
    </dgm:pt>
    <dgm:pt modelId="{B15009B7-BA88-455F-9AAD-5A3B085152C0}" type="pres">
      <dgm:prSet presAssocID="{392ADBF1-0177-45DB-A957-86C54BCE3D28}" presName="composite" presStyleCnt="0"/>
      <dgm:spPr/>
    </dgm:pt>
    <dgm:pt modelId="{19EBF791-29FD-4BC4-B295-B435031F4972}" type="pres">
      <dgm:prSet presAssocID="{392ADBF1-0177-45DB-A957-86C54BCE3D28}" presName="parentText" presStyleLbl="alignNode1" presStyleIdx="5" presStyleCnt="6" custLinFactNeighborX="0" custLinFactNeighborY="-9060">
        <dgm:presLayoutVars>
          <dgm:chMax val="1"/>
          <dgm:bulletEnabled val="1"/>
        </dgm:presLayoutVars>
      </dgm:prSet>
      <dgm:spPr/>
      <dgm:t>
        <a:bodyPr/>
        <a:lstStyle/>
        <a:p>
          <a:endParaRPr lang="en-US"/>
        </a:p>
      </dgm:t>
    </dgm:pt>
    <dgm:pt modelId="{73849EAA-831E-4EBC-9900-D0CDA0A37F85}" type="pres">
      <dgm:prSet presAssocID="{392ADBF1-0177-45DB-A957-86C54BCE3D28}" presName="descendantText" presStyleLbl="alignAcc1" presStyleIdx="5" presStyleCnt="6" custLinFactNeighborX="518" custLinFactNeighborY="-12223">
        <dgm:presLayoutVars>
          <dgm:bulletEnabled val="1"/>
        </dgm:presLayoutVars>
      </dgm:prSet>
      <dgm:spPr/>
      <dgm:t>
        <a:bodyPr/>
        <a:lstStyle/>
        <a:p>
          <a:endParaRPr lang="en-US"/>
        </a:p>
      </dgm:t>
    </dgm:pt>
  </dgm:ptLst>
  <dgm:cxnLst>
    <dgm:cxn modelId="{E074F152-4E0D-46A8-B3E7-C691CAFD2B35}" srcId="{E9AF9091-DB2A-4A0E-8685-300AFDF01D06}" destId="{ABD645F8-682C-47C1-BC02-D2425EE062FE}" srcOrd="0" destOrd="0" parTransId="{C21441F2-63B1-41FA-AB9B-0CFA9711D393}" sibTransId="{91FC3905-1BBA-4ABF-9EF6-E2DC991C3135}"/>
    <dgm:cxn modelId="{79589A9B-2D63-4288-9948-1C68619C87FA}" srcId="{DF021828-747B-4EB3-AADF-5CA76B6572FE}" destId="{48B6CC73-E98B-4ABA-B1FB-6602F1807986}" srcOrd="0" destOrd="0" parTransId="{6624BDD1-CF6A-4BD2-B77E-5C40C5E0B695}" sibTransId="{BFBAF0FC-AEBD-43F5-A309-96DC0078F002}"/>
    <dgm:cxn modelId="{9F2CA061-35AA-40C6-8B07-D1742879AE63}" srcId="{C708BB64-8F91-4C8C-B745-FB2A69FB8DF2}" destId="{D3DB93EF-BA73-462F-BB07-ECA0AA89A5E6}" srcOrd="0" destOrd="0" parTransId="{BBB8BB42-0476-45F5-8992-4BB204C7F9E9}" sibTransId="{ACE6ADEA-8BAC-40C3-BDDE-88539F83C75A}"/>
    <dgm:cxn modelId="{8E048D23-2EBC-41D9-9088-CB20E284C33F}" type="presOf" srcId="{D3DB93EF-BA73-462F-BB07-ECA0AA89A5E6}" destId="{04A787C1-0E5C-4A0D-A645-B18ED9B9F62D}" srcOrd="0" destOrd="0" presId="urn:microsoft.com/office/officeart/2005/8/layout/chevron2"/>
    <dgm:cxn modelId="{A25EADD3-DD4D-4E58-B225-5D2792EE1AD5}" type="presOf" srcId="{EC3CE191-7263-440E-9D67-0FFEAAE41044}" destId="{0C9D2030-6594-4505-98DC-4E8A25D8AA5B}" srcOrd="0" destOrd="0" presId="urn:microsoft.com/office/officeart/2005/8/layout/chevron2"/>
    <dgm:cxn modelId="{EBBB814B-02DE-42F3-BE47-4B4EC3CED52B}" srcId="{22855312-D01C-4985-A410-A42437494764}" destId="{E3AFFA4A-4031-486B-AA8D-9B58A6D4B572}" srcOrd="1" destOrd="0" parTransId="{48DB152C-43C2-418E-BF76-D2DF0160C636}" sibTransId="{A2257F4B-C849-4428-BA59-A584104EE42A}"/>
    <dgm:cxn modelId="{76553974-D5C3-4E7A-9212-677BBAABD25A}" srcId="{E3AFFA4A-4031-486B-AA8D-9B58A6D4B572}" destId="{EC3CE191-7263-440E-9D67-0FFEAAE41044}" srcOrd="0" destOrd="0" parTransId="{4BE7B77D-E659-4ED2-B16B-32271D3A1E4A}" sibTransId="{B1D99001-389C-4695-A151-A0DC2D91D583}"/>
    <dgm:cxn modelId="{1ACCA29D-994A-483B-9E14-999837DF0D92}" type="presOf" srcId="{E9AF9091-DB2A-4A0E-8685-300AFDF01D06}" destId="{409EE6CC-052A-4F22-A682-41BFFB162308}" srcOrd="0" destOrd="0" presId="urn:microsoft.com/office/officeart/2005/8/layout/chevron2"/>
    <dgm:cxn modelId="{AFD65917-6A1F-43C3-A116-3AEB34C0B174}" srcId="{22855312-D01C-4985-A410-A42437494764}" destId="{C708BB64-8F91-4C8C-B745-FB2A69FB8DF2}" srcOrd="0" destOrd="0" parTransId="{74357540-DFB9-4D43-8910-301738D9868A}" sibTransId="{9C33B308-1DE1-494D-B640-32930F1333E7}"/>
    <dgm:cxn modelId="{212C7CA8-F383-47EE-9720-17AC0B43A345}" type="presOf" srcId="{22661DB2-9375-4149-9E22-5349BBE0BFB3}" destId="{CD7AADE8-49AC-41BB-9250-865801FA2FB4}" srcOrd="0" destOrd="0" presId="urn:microsoft.com/office/officeart/2005/8/layout/chevron2"/>
    <dgm:cxn modelId="{3E3AC1A6-B309-4EC7-A031-1EFCE4819CBD}" srcId="{22855312-D01C-4985-A410-A42437494764}" destId="{392ADBF1-0177-45DB-A957-86C54BCE3D28}" srcOrd="5" destOrd="0" parTransId="{67E536A5-4924-418C-B206-6677AD44203B}" sibTransId="{664D601C-710D-421F-9827-63C31D5F534E}"/>
    <dgm:cxn modelId="{6AAF2D0D-BBA2-4AB5-A29C-6D2942F7B566}" type="presOf" srcId="{22855312-D01C-4985-A410-A42437494764}" destId="{B1226329-9CB1-451C-84CB-1FB764126B11}" srcOrd="0" destOrd="0" presId="urn:microsoft.com/office/officeart/2005/8/layout/chevron2"/>
    <dgm:cxn modelId="{1147CA9F-FA92-4338-AF17-7FC2BB3A3734}" type="presOf" srcId="{DF021828-747B-4EB3-AADF-5CA76B6572FE}" destId="{069011F7-3516-4D52-8732-FEDCB71F5C3B}" srcOrd="0" destOrd="0" presId="urn:microsoft.com/office/officeart/2005/8/layout/chevron2"/>
    <dgm:cxn modelId="{02A7220F-D976-4A02-8D9E-2BAA1B1DF412}" srcId="{22855312-D01C-4985-A410-A42437494764}" destId="{DF021828-747B-4EB3-AADF-5CA76B6572FE}" srcOrd="2" destOrd="0" parTransId="{34767137-BAC7-471A-970B-4653CBCAE7C6}" sibTransId="{3A71C14C-E47A-4D20-AC9A-844F5C269CDC}"/>
    <dgm:cxn modelId="{1C7D29B4-26C1-4106-9616-C67ED99767D3}" type="presOf" srcId="{392ADBF1-0177-45DB-A957-86C54BCE3D28}" destId="{19EBF791-29FD-4BC4-B295-B435031F4972}" srcOrd="0" destOrd="0" presId="urn:microsoft.com/office/officeart/2005/8/layout/chevron2"/>
    <dgm:cxn modelId="{E9779738-1841-4802-8B75-FAE893B81654}" type="presOf" srcId="{E3AFFA4A-4031-486B-AA8D-9B58A6D4B572}" destId="{91FE5058-62F6-4FDE-A0ED-426E71BE9E10}" srcOrd="0" destOrd="0" presId="urn:microsoft.com/office/officeart/2005/8/layout/chevron2"/>
    <dgm:cxn modelId="{D18A0091-4420-448C-BAEF-CB03659A568B}" srcId="{22855312-D01C-4985-A410-A42437494764}" destId="{E9AF9091-DB2A-4A0E-8685-300AFDF01D06}" srcOrd="4" destOrd="0" parTransId="{2080D39E-3730-4990-904C-F707796F8C60}" sibTransId="{A2C997A7-B0B0-456E-BFA7-9E776498B8CA}"/>
    <dgm:cxn modelId="{8A202C4E-CD72-4129-B6DE-5370A5D3237B}" srcId="{22855312-D01C-4985-A410-A42437494764}" destId="{22661DB2-9375-4149-9E22-5349BBE0BFB3}" srcOrd="3" destOrd="0" parTransId="{F5E747B5-D9BA-4AD0-B126-86D5C27DF954}" sibTransId="{0CD93BCD-2A16-420F-B6B1-3DC60EA9104A}"/>
    <dgm:cxn modelId="{BC259AAC-562A-4AF0-81AE-4409EEC72DA3}" srcId="{392ADBF1-0177-45DB-A957-86C54BCE3D28}" destId="{10B368AC-122D-4075-A25C-391B68FD1725}" srcOrd="0" destOrd="0" parTransId="{485DA5E8-D86D-4D8A-AF1D-E7BC67369E01}" sibTransId="{F8D2417E-761C-4E90-8F71-428A6A91268B}"/>
    <dgm:cxn modelId="{D18789AD-7540-4337-87FC-61F831232F84}" type="presOf" srcId="{E94B4F6B-8D9F-4431-BD98-0E918391B3F2}" destId="{D1D5889C-C5DE-4C2E-80CE-8FCD8F918617}" srcOrd="0" destOrd="0" presId="urn:microsoft.com/office/officeart/2005/8/layout/chevron2"/>
    <dgm:cxn modelId="{CEFD9E54-393C-4CB2-A8B5-1D748420BAC5}" type="presOf" srcId="{48B6CC73-E98B-4ABA-B1FB-6602F1807986}" destId="{817BD1AD-03D7-4BB4-9D04-E4B8BA12D5F0}" srcOrd="0" destOrd="0" presId="urn:microsoft.com/office/officeart/2005/8/layout/chevron2"/>
    <dgm:cxn modelId="{3C8F357C-6BBB-4041-9910-C2F8E79F2E00}" srcId="{22661DB2-9375-4149-9E22-5349BBE0BFB3}" destId="{E94B4F6B-8D9F-4431-BD98-0E918391B3F2}" srcOrd="0" destOrd="0" parTransId="{3CB9792E-2B7A-4C31-AD20-72E533284967}" sibTransId="{D8ABAEB1-5906-4285-96F1-1F81A636279F}"/>
    <dgm:cxn modelId="{43853378-8F46-494A-8043-F370A4EDA1B7}" type="presOf" srcId="{ABD645F8-682C-47C1-BC02-D2425EE062FE}" destId="{EC4C90E9-3F0D-4DA7-A25D-657E1CCDF6A6}" srcOrd="0" destOrd="0" presId="urn:microsoft.com/office/officeart/2005/8/layout/chevron2"/>
    <dgm:cxn modelId="{E143F6A7-686A-49A0-A045-3F02B1C5F2F6}" type="presOf" srcId="{C708BB64-8F91-4C8C-B745-FB2A69FB8DF2}" destId="{37743962-174D-4DB1-BC81-E7ED70FBF8E7}" srcOrd="0" destOrd="0" presId="urn:microsoft.com/office/officeart/2005/8/layout/chevron2"/>
    <dgm:cxn modelId="{C42D96DE-9790-4F54-8845-8C785B65763E}" type="presOf" srcId="{10B368AC-122D-4075-A25C-391B68FD1725}" destId="{73849EAA-831E-4EBC-9900-D0CDA0A37F85}" srcOrd="0" destOrd="0" presId="urn:microsoft.com/office/officeart/2005/8/layout/chevron2"/>
    <dgm:cxn modelId="{B039603F-3918-4893-8A0C-98D2A002663B}" type="presParOf" srcId="{B1226329-9CB1-451C-84CB-1FB764126B11}" destId="{E573FC40-4E5C-4602-AD27-FFCA66C0F84B}" srcOrd="0" destOrd="0" presId="urn:microsoft.com/office/officeart/2005/8/layout/chevron2"/>
    <dgm:cxn modelId="{4F1DBE4D-10B2-442D-9E86-4CD2F7AD3FA3}" type="presParOf" srcId="{E573FC40-4E5C-4602-AD27-FFCA66C0F84B}" destId="{37743962-174D-4DB1-BC81-E7ED70FBF8E7}" srcOrd="0" destOrd="0" presId="urn:microsoft.com/office/officeart/2005/8/layout/chevron2"/>
    <dgm:cxn modelId="{FD71659E-FAEA-45FC-AF14-F177B17424D8}" type="presParOf" srcId="{E573FC40-4E5C-4602-AD27-FFCA66C0F84B}" destId="{04A787C1-0E5C-4A0D-A645-B18ED9B9F62D}" srcOrd="1" destOrd="0" presId="urn:microsoft.com/office/officeart/2005/8/layout/chevron2"/>
    <dgm:cxn modelId="{988F83C7-68B6-4005-8A64-423E7CD7B6FC}" type="presParOf" srcId="{B1226329-9CB1-451C-84CB-1FB764126B11}" destId="{D60FA8B0-5F10-473F-A99A-5050963B21D0}" srcOrd="1" destOrd="0" presId="urn:microsoft.com/office/officeart/2005/8/layout/chevron2"/>
    <dgm:cxn modelId="{DA824DEC-3714-4BF9-86F4-AFE7FAB2B04A}" type="presParOf" srcId="{B1226329-9CB1-451C-84CB-1FB764126B11}" destId="{F7DC3670-03A7-4FED-9798-39139B4610A8}" srcOrd="2" destOrd="0" presId="urn:microsoft.com/office/officeart/2005/8/layout/chevron2"/>
    <dgm:cxn modelId="{0C723211-7EDD-4A10-A3F7-404E190BEEEE}" type="presParOf" srcId="{F7DC3670-03A7-4FED-9798-39139B4610A8}" destId="{91FE5058-62F6-4FDE-A0ED-426E71BE9E10}" srcOrd="0" destOrd="0" presId="urn:microsoft.com/office/officeart/2005/8/layout/chevron2"/>
    <dgm:cxn modelId="{7C24393C-E5CB-4234-8035-1BFBB4EEA366}" type="presParOf" srcId="{F7DC3670-03A7-4FED-9798-39139B4610A8}" destId="{0C9D2030-6594-4505-98DC-4E8A25D8AA5B}" srcOrd="1" destOrd="0" presId="urn:microsoft.com/office/officeart/2005/8/layout/chevron2"/>
    <dgm:cxn modelId="{E63C8BB6-23CB-44E3-9096-D8633F9188C2}" type="presParOf" srcId="{B1226329-9CB1-451C-84CB-1FB764126B11}" destId="{EDBA4784-85AC-4477-84BA-F2833422C29E}" srcOrd="3" destOrd="0" presId="urn:microsoft.com/office/officeart/2005/8/layout/chevron2"/>
    <dgm:cxn modelId="{F758CB3C-D9FA-4FDB-8061-1ED0CB06B16F}" type="presParOf" srcId="{B1226329-9CB1-451C-84CB-1FB764126B11}" destId="{346901FE-3301-4173-AEC9-1754C39F713F}" srcOrd="4" destOrd="0" presId="urn:microsoft.com/office/officeart/2005/8/layout/chevron2"/>
    <dgm:cxn modelId="{997DB1BF-443A-4CA8-8074-A427CE4C5081}" type="presParOf" srcId="{346901FE-3301-4173-AEC9-1754C39F713F}" destId="{069011F7-3516-4D52-8732-FEDCB71F5C3B}" srcOrd="0" destOrd="0" presId="urn:microsoft.com/office/officeart/2005/8/layout/chevron2"/>
    <dgm:cxn modelId="{101EBD27-D136-4ECE-AC63-0745D9E1379B}" type="presParOf" srcId="{346901FE-3301-4173-AEC9-1754C39F713F}" destId="{817BD1AD-03D7-4BB4-9D04-E4B8BA12D5F0}" srcOrd="1" destOrd="0" presId="urn:microsoft.com/office/officeart/2005/8/layout/chevron2"/>
    <dgm:cxn modelId="{A6CBF340-0F2C-4FBE-8946-A9B6723A1803}" type="presParOf" srcId="{B1226329-9CB1-451C-84CB-1FB764126B11}" destId="{4992813E-C6C1-4A76-AD30-B61212B6F2BE}" srcOrd="5" destOrd="0" presId="urn:microsoft.com/office/officeart/2005/8/layout/chevron2"/>
    <dgm:cxn modelId="{30A9A3F0-1C67-4BED-9384-E891A7462BA9}" type="presParOf" srcId="{B1226329-9CB1-451C-84CB-1FB764126B11}" destId="{6420C78D-1189-402C-AA1C-8ADFAF769309}" srcOrd="6" destOrd="0" presId="urn:microsoft.com/office/officeart/2005/8/layout/chevron2"/>
    <dgm:cxn modelId="{703A5647-7F5A-4A68-99C2-FD04DB6485B2}" type="presParOf" srcId="{6420C78D-1189-402C-AA1C-8ADFAF769309}" destId="{CD7AADE8-49AC-41BB-9250-865801FA2FB4}" srcOrd="0" destOrd="0" presId="urn:microsoft.com/office/officeart/2005/8/layout/chevron2"/>
    <dgm:cxn modelId="{D795389B-4E93-4B99-8AAE-DF71C7EE5F15}" type="presParOf" srcId="{6420C78D-1189-402C-AA1C-8ADFAF769309}" destId="{D1D5889C-C5DE-4C2E-80CE-8FCD8F918617}" srcOrd="1" destOrd="0" presId="urn:microsoft.com/office/officeart/2005/8/layout/chevron2"/>
    <dgm:cxn modelId="{BACBE4E8-B19A-4068-8869-1F3DAA48E206}" type="presParOf" srcId="{B1226329-9CB1-451C-84CB-1FB764126B11}" destId="{99A2F5A5-DA4E-4C04-A729-CC74BF3F23C2}" srcOrd="7" destOrd="0" presId="urn:microsoft.com/office/officeart/2005/8/layout/chevron2"/>
    <dgm:cxn modelId="{E8FF15EE-3A9B-4FD3-AA75-B7DA70AA3C0A}" type="presParOf" srcId="{B1226329-9CB1-451C-84CB-1FB764126B11}" destId="{82EE23F8-311A-4CB8-AC9F-1657DDF762B5}" srcOrd="8" destOrd="0" presId="urn:microsoft.com/office/officeart/2005/8/layout/chevron2"/>
    <dgm:cxn modelId="{C2FA8751-2E78-4C57-BBF3-D9B8943D415C}" type="presParOf" srcId="{82EE23F8-311A-4CB8-AC9F-1657DDF762B5}" destId="{409EE6CC-052A-4F22-A682-41BFFB162308}" srcOrd="0" destOrd="0" presId="urn:microsoft.com/office/officeart/2005/8/layout/chevron2"/>
    <dgm:cxn modelId="{29EB3F8C-4F15-4B42-9761-BDDBD0ACF579}" type="presParOf" srcId="{82EE23F8-311A-4CB8-AC9F-1657DDF762B5}" destId="{EC4C90E9-3F0D-4DA7-A25D-657E1CCDF6A6}" srcOrd="1" destOrd="0" presId="urn:microsoft.com/office/officeart/2005/8/layout/chevron2"/>
    <dgm:cxn modelId="{4A05451E-B0BC-41AD-ABD3-D2131F35EDD6}" type="presParOf" srcId="{B1226329-9CB1-451C-84CB-1FB764126B11}" destId="{4EBAB307-730E-4897-BAC9-992BF134F46C}" srcOrd="9" destOrd="0" presId="urn:microsoft.com/office/officeart/2005/8/layout/chevron2"/>
    <dgm:cxn modelId="{5E9FC785-3C35-4287-B67F-D00B9CA92268}" type="presParOf" srcId="{B1226329-9CB1-451C-84CB-1FB764126B11}" destId="{B15009B7-BA88-455F-9AAD-5A3B085152C0}" srcOrd="10" destOrd="0" presId="urn:microsoft.com/office/officeart/2005/8/layout/chevron2"/>
    <dgm:cxn modelId="{066A7728-D8B9-46EA-9316-59F8D5E85BCB}" type="presParOf" srcId="{B15009B7-BA88-455F-9AAD-5A3B085152C0}" destId="{19EBF791-29FD-4BC4-B295-B435031F4972}" srcOrd="0" destOrd="0" presId="urn:microsoft.com/office/officeart/2005/8/layout/chevron2"/>
    <dgm:cxn modelId="{D5959F86-E0BA-4179-9D40-E79E1EF10B51}" type="presParOf" srcId="{B15009B7-BA88-455F-9AAD-5A3B085152C0}" destId="{73849EAA-831E-4EBC-9900-D0CDA0A37F85}" srcOrd="1" destOrd="0" presId="urn:microsoft.com/office/officeart/2005/8/layout/chevron2"/>
  </dgm:cxnLst>
  <dgm:bg/>
  <dgm:whole>
    <a:ln>
      <a:noFill/>
    </a:ln>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43962-174D-4DB1-BC81-E7ED70FBF8E7}">
      <dsp:nvSpPr>
        <dsp:cNvPr id="0" name=""/>
        <dsp:cNvSpPr/>
      </dsp:nvSpPr>
      <dsp:spPr>
        <a:xfrm rot="5400000">
          <a:off x="-189649" y="189649"/>
          <a:ext cx="1264332" cy="885032"/>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Times New Roman" pitchFamily="18" charset="0"/>
              <a:cs typeface="Times New Roman" pitchFamily="18" charset="0"/>
            </a:rPr>
            <a:t>1</a:t>
          </a:r>
          <a:endParaRPr lang="en-US" sz="2600" kern="1200" dirty="0">
            <a:latin typeface="Times New Roman" pitchFamily="18" charset="0"/>
            <a:cs typeface="Times New Roman" pitchFamily="18" charset="0"/>
          </a:endParaRPr>
        </a:p>
      </dsp:txBody>
      <dsp:txXfrm rot="-5400000">
        <a:off x="1" y="442515"/>
        <a:ext cx="885032" cy="379300"/>
      </dsp:txXfrm>
    </dsp:sp>
    <dsp:sp modelId="{04A787C1-0E5C-4A0D-A645-B18ED9B9F62D}">
      <dsp:nvSpPr>
        <dsp:cNvPr id="0" name=""/>
        <dsp:cNvSpPr/>
      </dsp:nvSpPr>
      <dsp:spPr>
        <a:xfrm rot="5400000">
          <a:off x="3308208" y="-2423175"/>
          <a:ext cx="821815" cy="566816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vi-VN" sz="1400" kern="1200" dirty="0" smtClean="0">
              <a:latin typeface="Times New Roman" pitchFamily="18" charset="0"/>
              <a:cs typeface="Times New Roman" pitchFamily="18" charset="0"/>
            </a:rPr>
            <a:t>Tỉnh đoàn Bình Định thăm, làm việc </a:t>
          </a:r>
          <a:r>
            <a:rPr lang="en-US" sz="1400" kern="1200" dirty="0" err="1" smtClean="0">
              <a:latin typeface="Times New Roman" pitchFamily="18" charset="0"/>
              <a:cs typeface="Times New Roman" pitchFamily="18" charset="0"/>
            </a:rPr>
            <a:t>với</a:t>
          </a:r>
          <a:r>
            <a:rPr lang="vi-VN" sz="1400" kern="1200" dirty="0" smtClean="0">
              <a:latin typeface="Times New Roman" pitchFamily="18" charset="0"/>
              <a:cs typeface="Times New Roman" pitchFamily="18" charset="0"/>
            </a:rPr>
            <a:t> tỉnh Champasak, Lào</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ngày</a:t>
          </a:r>
          <a:r>
            <a:rPr lang="en-US" sz="1400" kern="1200" dirty="0" smtClean="0">
              <a:latin typeface="Times New Roman" pitchFamily="18" charset="0"/>
              <a:cs typeface="Times New Roman" pitchFamily="18" charset="0"/>
            </a:rPr>
            <a:t> 10/12 - 15/12/2015)</a:t>
          </a:r>
          <a:endParaRPr lang="en-US" sz="1400" kern="1200" dirty="0">
            <a:latin typeface="Times New Roman" pitchFamily="18" charset="0"/>
            <a:cs typeface="Times New Roman" pitchFamily="18" charset="0"/>
          </a:endParaRPr>
        </a:p>
      </dsp:txBody>
      <dsp:txXfrm rot="-5400000">
        <a:off x="885032" y="40119"/>
        <a:ext cx="5628049" cy="741579"/>
      </dsp:txXfrm>
    </dsp:sp>
    <dsp:sp modelId="{91FE5058-62F6-4FDE-A0ED-426E71BE9E10}">
      <dsp:nvSpPr>
        <dsp:cNvPr id="0" name=""/>
        <dsp:cNvSpPr/>
      </dsp:nvSpPr>
      <dsp:spPr>
        <a:xfrm rot="5400000">
          <a:off x="-189649" y="1327758"/>
          <a:ext cx="1264332" cy="885032"/>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Times New Roman" pitchFamily="18" charset="0"/>
              <a:cs typeface="Times New Roman" pitchFamily="18" charset="0"/>
            </a:rPr>
            <a:t>2</a:t>
          </a:r>
          <a:endParaRPr lang="en-US" sz="2600" kern="1200" dirty="0">
            <a:latin typeface="Times New Roman" pitchFamily="18" charset="0"/>
            <a:cs typeface="Times New Roman" pitchFamily="18" charset="0"/>
          </a:endParaRPr>
        </a:p>
      </dsp:txBody>
      <dsp:txXfrm rot="-5400000">
        <a:off x="1" y="1580624"/>
        <a:ext cx="885032" cy="379300"/>
      </dsp:txXfrm>
    </dsp:sp>
    <dsp:sp modelId="{0C9D2030-6594-4505-98DC-4E8A25D8AA5B}">
      <dsp:nvSpPr>
        <dsp:cNvPr id="0" name=""/>
        <dsp:cNvSpPr/>
      </dsp:nvSpPr>
      <dsp:spPr>
        <a:xfrm rot="5400000">
          <a:off x="3285992" y="-1265178"/>
          <a:ext cx="861599" cy="566816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vi-VN" sz="1400" kern="1200" dirty="0" smtClean="0">
              <a:latin typeface="Times New Roman" pitchFamily="18" charset="0"/>
              <a:cs typeface="Times New Roman" pitchFamily="18" charset="0"/>
            </a:rPr>
            <a:t>Khai giảng khóa II Chương trình đào tạo kiến thức hội nhập cho thế hệ trẻ tỉnh Bình Định</a:t>
          </a:r>
          <a:r>
            <a:rPr lang="en-US" sz="1400" kern="1200" dirty="0" smtClean="0">
              <a:latin typeface="Times New Roman" pitchFamily="18" charset="0"/>
              <a:cs typeface="Times New Roman" pitchFamily="18" charset="0"/>
            </a:rPr>
            <a:t> (07/12/2015)</a:t>
          </a:r>
          <a:endParaRPr lang="en-US" sz="1400" kern="1200" dirty="0">
            <a:latin typeface="Times New Roman" pitchFamily="18" charset="0"/>
            <a:cs typeface="Times New Roman" pitchFamily="18" charset="0"/>
          </a:endParaRPr>
        </a:p>
      </dsp:txBody>
      <dsp:txXfrm rot="-5400000">
        <a:off x="882708" y="1180166"/>
        <a:ext cx="5626107" cy="777479"/>
      </dsp:txXfrm>
    </dsp:sp>
    <dsp:sp modelId="{069011F7-3516-4D52-8732-FEDCB71F5C3B}">
      <dsp:nvSpPr>
        <dsp:cNvPr id="0" name=""/>
        <dsp:cNvSpPr/>
      </dsp:nvSpPr>
      <dsp:spPr>
        <a:xfrm rot="5400000">
          <a:off x="-189649" y="2447460"/>
          <a:ext cx="1264332" cy="885032"/>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Times New Roman" pitchFamily="18" charset="0"/>
              <a:cs typeface="Times New Roman" pitchFamily="18" charset="0"/>
            </a:rPr>
            <a:t>3</a:t>
          </a:r>
          <a:endParaRPr lang="en-US" sz="2600" kern="1200" dirty="0">
            <a:latin typeface="Times New Roman" pitchFamily="18" charset="0"/>
            <a:cs typeface="Times New Roman" pitchFamily="18" charset="0"/>
          </a:endParaRPr>
        </a:p>
      </dsp:txBody>
      <dsp:txXfrm rot="-5400000">
        <a:off x="1" y="2700326"/>
        <a:ext cx="885032" cy="379300"/>
      </dsp:txXfrm>
    </dsp:sp>
    <dsp:sp modelId="{817BD1AD-03D7-4BB4-9D04-E4B8BA12D5F0}">
      <dsp:nvSpPr>
        <dsp:cNvPr id="0" name=""/>
        <dsp:cNvSpPr/>
      </dsp:nvSpPr>
      <dsp:spPr>
        <a:xfrm rot="5400000">
          <a:off x="3271287" y="-149382"/>
          <a:ext cx="853940" cy="566816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en-US" sz="1400" kern="1200" dirty="0" err="1" smtClean="0">
              <a:latin typeface="Times New Roman" pitchFamily="18" charset="0"/>
              <a:cs typeface="Times New Roman" pitchFamily="18" charset="0"/>
            </a:rPr>
            <a:t>Tổ</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chức</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các</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hoạt</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động</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trong</a:t>
          </a:r>
          <a:r>
            <a:rPr lang="en-US" sz="1400" kern="1200" dirty="0" smtClean="0">
              <a:latin typeface="Times New Roman" pitchFamily="18" charset="0"/>
              <a:cs typeface="Times New Roman" pitchFamily="18" charset="0"/>
            </a:rPr>
            <a:t> </a:t>
          </a:r>
          <a:r>
            <a:rPr lang="vi-VN" sz="1400" kern="1200" dirty="0" smtClean="0">
              <a:latin typeface="Times New Roman" pitchFamily="18" charset="0"/>
              <a:cs typeface="Times New Roman" pitchFamily="18" charset="0"/>
            </a:rPr>
            <a:t>Chương </a:t>
          </a:r>
          <a:r>
            <a:rPr lang="vi-VN" sz="1400" kern="1200" dirty="0" smtClean="0">
              <a:latin typeface="Times New Roman" pitchFamily="18" charset="0"/>
              <a:cs typeface="Times New Roman" pitchFamily="18" charset="0"/>
            </a:rPr>
            <a:t>trình “Tình nguyện mùa đông”</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tháng</a:t>
          </a:r>
          <a:r>
            <a:rPr lang="en-US" sz="1400" kern="1200" dirty="0" smtClean="0">
              <a:latin typeface="Times New Roman" pitchFamily="18" charset="0"/>
              <a:cs typeface="Times New Roman" pitchFamily="18" charset="0"/>
            </a:rPr>
            <a:t> 10/2015 - 2/2016)</a:t>
          </a:r>
          <a:endParaRPr lang="en-US" sz="1400" kern="1200" dirty="0">
            <a:latin typeface="Times New Roman" pitchFamily="18" charset="0"/>
            <a:cs typeface="Times New Roman" pitchFamily="18" charset="0"/>
          </a:endParaRPr>
        </a:p>
      </dsp:txBody>
      <dsp:txXfrm rot="-5400000">
        <a:off x="864174" y="2299417"/>
        <a:ext cx="5626481" cy="770568"/>
      </dsp:txXfrm>
    </dsp:sp>
    <dsp:sp modelId="{CD7AADE8-49AC-41BB-9250-865801FA2FB4}">
      <dsp:nvSpPr>
        <dsp:cNvPr id="0" name=""/>
        <dsp:cNvSpPr/>
      </dsp:nvSpPr>
      <dsp:spPr>
        <a:xfrm rot="5400000">
          <a:off x="-189649" y="3627201"/>
          <a:ext cx="1264332" cy="885032"/>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Times New Roman" pitchFamily="18" charset="0"/>
              <a:cs typeface="Times New Roman" pitchFamily="18" charset="0"/>
            </a:rPr>
            <a:t>4</a:t>
          </a:r>
          <a:endParaRPr lang="en-US" sz="2600" kern="1200" dirty="0">
            <a:latin typeface="Times New Roman" pitchFamily="18" charset="0"/>
            <a:cs typeface="Times New Roman" pitchFamily="18" charset="0"/>
          </a:endParaRPr>
        </a:p>
      </dsp:txBody>
      <dsp:txXfrm rot="-5400000">
        <a:off x="1" y="3880067"/>
        <a:ext cx="885032" cy="379300"/>
      </dsp:txXfrm>
    </dsp:sp>
    <dsp:sp modelId="{D1D5889C-C5DE-4C2E-80CE-8FCD8F918617}">
      <dsp:nvSpPr>
        <dsp:cNvPr id="0" name=""/>
        <dsp:cNvSpPr/>
      </dsp:nvSpPr>
      <dsp:spPr>
        <a:xfrm rot="5400000">
          <a:off x="3308208" y="1014979"/>
          <a:ext cx="821815" cy="566816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smtClean="0">
              <a:latin typeface="Times New Roman" pitchFamily="18" charset="0"/>
              <a:cs typeface="Times New Roman" pitchFamily="18" charset="0"/>
            </a:rPr>
            <a:t>Tổ</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chức</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cuộc</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thi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Nét</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đẹp</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học</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đường</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năm</a:t>
          </a:r>
          <a:r>
            <a:rPr lang="en-US" sz="1400" kern="1200" dirty="0" smtClean="0">
              <a:latin typeface="Times New Roman" pitchFamily="18" charset="0"/>
              <a:cs typeface="Times New Roman" pitchFamily="18" charset="0"/>
            </a:rPr>
            <a:t> 2016” (27/12/2015 - 10/1/2016)</a:t>
          </a:r>
          <a:endParaRPr lang="en-US" sz="1400" kern="1200" dirty="0">
            <a:latin typeface="Times New Roman" pitchFamily="18" charset="0"/>
            <a:cs typeface="Times New Roman" pitchFamily="18" charset="0"/>
          </a:endParaRPr>
        </a:p>
      </dsp:txBody>
      <dsp:txXfrm rot="-5400000">
        <a:off x="885032" y="3478273"/>
        <a:ext cx="5628049" cy="741579"/>
      </dsp:txXfrm>
    </dsp:sp>
    <dsp:sp modelId="{409EE6CC-052A-4F22-A682-41BFFB162308}">
      <dsp:nvSpPr>
        <dsp:cNvPr id="0" name=""/>
        <dsp:cNvSpPr/>
      </dsp:nvSpPr>
      <dsp:spPr>
        <a:xfrm rot="5400000">
          <a:off x="-189649" y="4837854"/>
          <a:ext cx="1264332" cy="885032"/>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Times New Roman" pitchFamily="18" charset="0"/>
              <a:cs typeface="Times New Roman" pitchFamily="18" charset="0"/>
            </a:rPr>
            <a:t>5</a:t>
          </a:r>
          <a:endParaRPr lang="en-US" sz="2600" kern="1200" dirty="0">
            <a:latin typeface="Times New Roman" pitchFamily="18" charset="0"/>
            <a:cs typeface="Times New Roman" pitchFamily="18" charset="0"/>
          </a:endParaRPr>
        </a:p>
      </dsp:txBody>
      <dsp:txXfrm rot="-5400000">
        <a:off x="1" y="5090720"/>
        <a:ext cx="885032" cy="379300"/>
      </dsp:txXfrm>
    </dsp:sp>
    <dsp:sp modelId="{EC4C90E9-3F0D-4DA7-A25D-657E1CCDF6A6}">
      <dsp:nvSpPr>
        <dsp:cNvPr id="0" name=""/>
        <dsp:cNvSpPr/>
      </dsp:nvSpPr>
      <dsp:spPr>
        <a:xfrm rot="5400000">
          <a:off x="3308208" y="2225025"/>
          <a:ext cx="821815" cy="566816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smtClean="0">
              <a:latin typeface="Times New Roman" pitchFamily="18" charset="0"/>
              <a:cs typeface="Times New Roman" pitchFamily="18" charset="0"/>
            </a:rPr>
            <a:t>Tổ</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chức</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Hội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thi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tuyên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truyền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phòng</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chống</a:t>
          </a:r>
          <a:r>
            <a:rPr lang="en-US" sz="1400" kern="1200" dirty="0" smtClean="0">
              <a:latin typeface="Times New Roman" pitchFamily="18" charset="0"/>
              <a:cs typeface="Times New Roman" pitchFamily="18" charset="0"/>
            </a:rPr>
            <a:t> HIV/AIDS t</a:t>
          </a:r>
          <a:r>
            <a:rPr lang="vi-VN" sz="1400" kern="1200" dirty="0" smtClean="0">
              <a:latin typeface="Times New Roman" pitchFamily="18" charset="0"/>
              <a:cs typeface="Times New Roman" pitchFamily="18" charset="0"/>
            </a:rPr>
            <a:t>rong đoàn viên, sinh viên năm 2015</a:t>
          </a:r>
          <a:r>
            <a:rPr lang="en-US" sz="1400" kern="1200" dirty="0" smtClean="0">
              <a:latin typeface="Times New Roman" pitchFamily="18" charset="0"/>
              <a:cs typeface="Times New Roman" pitchFamily="18" charset="0"/>
            </a:rPr>
            <a:t> (23/12/2015)</a:t>
          </a:r>
          <a:endParaRPr lang="en-US" sz="1400" kern="1200" dirty="0">
            <a:latin typeface="Times New Roman" pitchFamily="18" charset="0"/>
            <a:cs typeface="Times New Roman" pitchFamily="18" charset="0"/>
          </a:endParaRPr>
        </a:p>
      </dsp:txBody>
      <dsp:txXfrm rot="-5400000">
        <a:off x="885032" y="4688319"/>
        <a:ext cx="5628049" cy="741579"/>
      </dsp:txXfrm>
    </dsp:sp>
    <dsp:sp modelId="{19EBF791-29FD-4BC4-B295-B435031F4972}">
      <dsp:nvSpPr>
        <dsp:cNvPr id="0" name=""/>
        <dsp:cNvSpPr/>
      </dsp:nvSpPr>
      <dsp:spPr>
        <a:xfrm rot="5400000">
          <a:off x="-189649" y="5966755"/>
          <a:ext cx="1264332" cy="885032"/>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latin typeface="Times New Roman" pitchFamily="18" charset="0"/>
              <a:cs typeface="Times New Roman" pitchFamily="18" charset="0"/>
            </a:rPr>
            <a:t>6</a:t>
          </a:r>
          <a:endParaRPr lang="en-US" sz="2600" kern="1200" dirty="0">
            <a:latin typeface="Times New Roman" pitchFamily="18" charset="0"/>
            <a:cs typeface="Times New Roman" pitchFamily="18" charset="0"/>
          </a:endParaRPr>
        </a:p>
      </dsp:txBody>
      <dsp:txXfrm rot="-5400000">
        <a:off x="1" y="6219621"/>
        <a:ext cx="885032" cy="379300"/>
      </dsp:txXfrm>
    </dsp:sp>
    <dsp:sp modelId="{73849EAA-831E-4EBC-9900-D0CDA0A37F85}">
      <dsp:nvSpPr>
        <dsp:cNvPr id="0" name=""/>
        <dsp:cNvSpPr/>
      </dsp:nvSpPr>
      <dsp:spPr>
        <a:xfrm rot="5400000">
          <a:off x="3308208" y="3368028"/>
          <a:ext cx="821815" cy="566816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smtClean="0">
              <a:latin typeface="Times New Roman" pitchFamily="18" charset="0"/>
              <a:cs typeface="Times New Roman" pitchFamily="18" charset="0"/>
            </a:rPr>
            <a:t>Hội</a:t>
          </a:r>
          <a:r>
            <a:rPr lang="en-US" sz="1400" kern="1200" dirty="0" smtClean="0">
              <a:latin typeface="Times New Roman" pitchFamily="18" charset="0"/>
              <a:cs typeface="Times New Roman" pitchFamily="18" charset="0"/>
            </a:rPr>
            <a:t> LHTN </a:t>
          </a:r>
          <a:r>
            <a:rPr lang="en-US" sz="1400" kern="1200" dirty="0" err="1" smtClean="0">
              <a:latin typeface="Times New Roman" pitchFamily="18" charset="0"/>
              <a:cs typeface="Times New Roman" pitchFamily="18" charset="0"/>
            </a:rPr>
            <a:t>Việt</a:t>
          </a:r>
          <a:r>
            <a:rPr lang="en-US" sz="1400" kern="1200" dirty="0" smtClean="0">
              <a:latin typeface="Times New Roman" pitchFamily="18" charset="0"/>
              <a:cs typeface="Times New Roman" pitchFamily="18" charset="0"/>
            </a:rPr>
            <a:t> Nam </a:t>
          </a:r>
          <a:r>
            <a:rPr lang="en-US" sz="1400" kern="1200" dirty="0" err="1" smtClean="0">
              <a:latin typeface="Times New Roman" pitchFamily="18" charset="0"/>
              <a:cs typeface="Times New Roman" pitchFamily="18" charset="0"/>
            </a:rPr>
            <a:t>tỉnh</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trao</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nhà</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nhân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ái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tại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huyện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Vân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Canh</a:t>
          </a:r>
          <a:r>
            <a:rPr lang="en-US" sz="1400" kern="1200" dirty="0" smtClean="0">
              <a:latin typeface="Times New Roman" pitchFamily="18" charset="0"/>
              <a:cs typeface="Times New Roman" pitchFamily="18" charset="0"/>
            </a:rPr>
            <a:t> (1/12/2015)</a:t>
          </a:r>
          <a:endParaRPr lang="en-US" sz="1400" kern="1200" dirty="0">
            <a:latin typeface="Times New Roman" pitchFamily="18" charset="0"/>
            <a:cs typeface="Times New Roman" pitchFamily="18" charset="0"/>
          </a:endParaRPr>
        </a:p>
      </dsp:txBody>
      <dsp:txXfrm rot="-5400000">
        <a:off x="885032" y="5831322"/>
        <a:ext cx="5628049" cy="74157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3763" cy="4654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9467" y="0"/>
            <a:ext cx="3013763" cy="465455"/>
          </a:xfrm>
          <a:prstGeom prst="rect">
            <a:avLst/>
          </a:prstGeom>
        </p:spPr>
        <p:txBody>
          <a:bodyPr vert="horz" lIns="91440" tIns="45720" rIns="91440" bIns="45720" rtlCol="0"/>
          <a:lstStyle>
            <a:lvl1pPr algn="r">
              <a:defRPr sz="1200"/>
            </a:lvl1pPr>
          </a:lstStyle>
          <a:p>
            <a:fld id="{BE101E04-CCE1-4F9F-B5B4-04B521966F7F}" type="datetimeFigureOut">
              <a:rPr lang="en-US" smtClean="0"/>
              <a:pPr/>
              <a:t>21/12/2015</a:t>
            </a:fld>
            <a:endParaRPr lang="en-US"/>
          </a:p>
        </p:txBody>
      </p:sp>
      <p:sp>
        <p:nvSpPr>
          <p:cNvPr id="4" name="Slide Image Placeholder 3"/>
          <p:cNvSpPr>
            <a:spLocks noGrp="1" noRot="1" noChangeAspect="1"/>
          </p:cNvSpPr>
          <p:nvPr>
            <p:ph type="sldImg" idx="2"/>
          </p:nvPr>
        </p:nvSpPr>
        <p:spPr>
          <a:xfrm>
            <a:off x="2270125" y="698500"/>
            <a:ext cx="2414588" cy="3489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485" y="4421824"/>
            <a:ext cx="5563870" cy="418909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13763" cy="4654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9467" y="8842031"/>
            <a:ext cx="3013763" cy="465455"/>
          </a:xfrm>
          <a:prstGeom prst="rect">
            <a:avLst/>
          </a:prstGeom>
        </p:spPr>
        <p:txBody>
          <a:bodyPr vert="horz" lIns="91440" tIns="45720" rIns="91440" bIns="45720" rtlCol="0" anchor="b"/>
          <a:lstStyle>
            <a:lvl1pPr algn="r">
              <a:defRPr sz="1200"/>
            </a:lvl1pPr>
          </a:lstStyle>
          <a:p>
            <a:fld id="{A03A8A57-398A-42D5-8238-39181D9685F1}" type="slidenum">
              <a:rPr lang="en-US" smtClean="0"/>
              <a:pPr/>
              <a:t>‹#›</a:t>
            </a:fld>
            <a:endParaRPr lang="en-US"/>
          </a:p>
        </p:txBody>
      </p:sp>
    </p:spTree>
    <p:extLst>
      <p:ext uri="{BB962C8B-B14F-4D97-AF65-F5344CB8AC3E}">
        <p14:creationId xmlns:p14="http://schemas.microsoft.com/office/powerpoint/2010/main" val="3609335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10</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11</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12</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13</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14</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15</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16</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17</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18</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19</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2</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3</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4</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5</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6</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7</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8</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9</a:t>
            </a:fld>
            <a:endParaRPr lang="en-US"/>
          </a:p>
        </p:txBody>
      </p:sp>
    </p:spTree>
    <p:extLst>
      <p:ext uri="{BB962C8B-B14F-4D97-AF65-F5344CB8AC3E}">
        <p14:creationId xmlns:p14="http://schemas.microsoft.com/office/powerpoint/2010/main" val="787095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5"/>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2"/>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pPr/>
              <a:t>21/12/2015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2074354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pPr/>
              <a:t>21/12/2015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333861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7" y="573264"/>
            <a:ext cx="3357563" cy="122082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pPr/>
              <a:t>21/12/2015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3088122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pPr/>
              <a:t>21/12/2015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20425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4"/>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90"/>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F52DF2-3DE2-4231-91D8-843198ED828B}" type="datetimeFigureOut">
              <a:rPr lang="en-US" smtClean="0"/>
              <a:pPr/>
              <a:t>21/12/2015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1182752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3338693"/>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3338693"/>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F52DF2-3DE2-4231-91D8-843198ED828B}" type="datetimeFigureOut">
              <a:rPr lang="en-US" smtClean="0"/>
              <a:pPr/>
              <a:t>21/12/2015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405699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217387"/>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217387"/>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F52DF2-3DE2-4231-91D8-843198ED828B}" type="datetimeFigureOut">
              <a:rPr lang="en-US" smtClean="0"/>
              <a:pPr/>
              <a:t>21/12/2015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2976354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F52DF2-3DE2-4231-91D8-843198ED828B}" type="datetimeFigureOut">
              <a:rPr lang="en-US" smtClean="0"/>
              <a:pPr/>
              <a:t>21/12/2015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2001495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52DF2-3DE2-4231-91D8-843198ED828B}" type="datetimeFigureOut">
              <a:rPr lang="en-US" smtClean="0"/>
              <a:pPr/>
              <a:t>21/12/2015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221760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7"/>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9" y="394410"/>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52DF2-3DE2-4231-91D8-843198ED828B}" type="datetimeFigureOut">
              <a:rPr lang="en-US" smtClean="0"/>
              <a:pPr/>
              <a:t>21/12/2015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833041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52DF2-3DE2-4231-91D8-843198ED828B}" type="datetimeFigureOut">
              <a:rPr lang="en-US" smtClean="0"/>
              <a:pPr/>
              <a:t>21/12/2015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11115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9"/>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E8F52DF2-3DE2-4231-91D8-843198ED828B}" type="datetimeFigureOut">
              <a:rPr lang="en-US" smtClean="0"/>
              <a:pPr/>
              <a:t>21/12/2015</a:t>
            </a:fld>
            <a:endParaRPr lang="en-US"/>
          </a:p>
        </p:txBody>
      </p:sp>
      <p:sp>
        <p:nvSpPr>
          <p:cNvPr id="5" name="Footer Placeholder 4"/>
          <p:cNvSpPr>
            <a:spLocks noGrp="1"/>
          </p:cNvSpPr>
          <p:nvPr>
            <p:ph type="ftr" sz="quarter" idx="3"/>
          </p:nvPr>
        </p:nvSpPr>
        <p:spPr>
          <a:xfrm>
            <a:off x="2343150" y="9181399"/>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1" y="9181399"/>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FE7721A-1E4E-4AC2-938A-A38322CF59D3}" type="slidenum">
              <a:rPr lang="en-US" smtClean="0"/>
              <a:pPr/>
              <a:t>‹#›</a:t>
            </a:fld>
            <a:endParaRPr lang="en-US"/>
          </a:p>
        </p:txBody>
      </p:sp>
    </p:spTree>
    <p:extLst>
      <p:ext uri="{BB962C8B-B14F-4D97-AF65-F5344CB8AC3E}">
        <p14:creationId xmlns:p14="http://schemas.microsoft.com/office/powerpoint/2010/main" val="3225168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3.png"/><Relationship Id="rId7" Type="http://schemas.openxmlformats.org/officeDocument/2006/relationships/diagramData" Target="../diagrams/data1.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microsoft.com/office/2007/relationships/hdphoto" Target="../media/hdphoto1.wdp"/><Relationship Id="rId11" Type="http://schemas.microsoft.com/office/2007/relationships/diagramDrawing" Target="../diagrams/drawing1.xml"/><Relationship Id="rId5" Type="http://schemas.openxmlformats.org/officeDocument/2006/relationships/image" Target="../media/image6.jpeg"/><Relationship Id="rId10" Type="http://schemas.openxmlformats.org/officeDocument/2006/relationships/diagramColors" Target="../diagrams/colors1.xml"/><Relationship Id="rId4" Type="http://schemas.openxmlformats.org/officeDocument/2006/relationships/image" Target="../media/image5.jpeg"/><Relationship Id="rId9"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621636" y="6096000"/>
            <a:ext cx="5702964" cy="3754874"/>
          </a:xfrm>
          <a:prstGeom prst="rect">
            <a:avLst/>
          </a:prstGeom>
          <a:noFill/>
          <a:ln>
            <a:noFill/>
          </a:ln>
        </p:spPr>
        <p:txBody>
          <a:bodyPr wrap="square" lIns="0" tIns="0" rIns="0" bIns="731520" rtlCol="0" anchor="t" anchorCtr="0">
            <a:spAutoFit/>
          </a:bodyPr>
          <a:lstStyle/>
          <a:p>
            <a:pPr algn="just" defTabSz="457200"/>
            <a:r>
              <a:rPr lang="en-US" sz="1400" i="1">
                <a:latin typeface="Times New Roman" pitchFamily="18" charset="0"/>
                <a:ea typeface="Times" pitchFamily="34" charset="0"/>
                <a:cs typeface="Times New Roman" pitchFamily="18" charset="0"/>
              </a:rPr>
              <a:t> </a:t>
            </a:r>
            <a:r>
              <a:rPr lang="en-US" sz="1400" i="1" smtClean="0">
                <a:latin typeface="Times New Roman" pitchFamily="18" charset="0"/>
                <a:ea typeface="Times" pitchFamily="34" charset="0"/>
                <a:cs typeface="Times New Roman" pitchFamily="18" charset="0"/>
              </a:rPr>
              <a:t>	</a:t>
            </a:r>
            <a:r>
              <a:rPr lang="en-US" sz="1400" b="1" smtClean="0">
                <a:latin typeface="Times New Roman" pitchFamily="18" charset="0"/>
                <a:cs typeface="Times New Roman" pitchFamily="18" charset="0"/>
              </a:rPr>
              <a:t> 1.</a:t>
            </a:r>
            <a:r>
              <a:rPr lang="en-US" sz="1400"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Phong</a:t>
            </a:r>
            <a:r>
              <a:rPr lang="en-US" sz="1400" b="1"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trào</a:t>
            </a:r>
            <a:r>
              <a:rPr lang="en-US" sz="1400" b="1"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Ba</a:t>
            </a:r>
            <a:r>
              <a:rPr lang="en-US" sz="1400" b="1"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sẵn</a:t>
            </a:r>
            <a:r>
              <a:rPr lang="en-US" sz="1400" b="1"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sàng</a:t>
            </a:r>
            <a:r>
              <a:rPr lang="en-US" sz="1400" b="1"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và</a:t>
            </a:r>
            <a:r>
              <a:rPr lang="en-US" sz="1400" b="1"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Năm</a:t>
            </a:r>
            <a:r>
              <a:rPr lang="en-US" sz="1400" b="1"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xung</a:t>
            </a:r>
            <a:r>
              <a:rPr lang="en-US" sz="1400" b="1"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phong</a:t>
            </a:r>
            <a:r>
              <a:rPr lang="en-US" sz="1400" b="1"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là</a:t>
            </a:r>
            <a:r>
              <a:rPr lang="en-US" sz="1400" b="1"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nền</a:t>
            </a:r>
            <a:r>
              <a:rPr lang="en-US" sz="1400" b="1"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tảng</a:t>
            </a:r>
            <a:r>
              <a:rPr lang="en-US" sz="1400" b="1"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và</a:t>
            </a:r>
            <a:r>
              <a:rPr lang="en-US" sz="1400" b="1"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tiền</a:t>
            </a:r>
            <a:r>
              <a:rPr lang="en-US" sz="1400" b="1"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đề</a:t>
            </a:r>
            <a:r>
              <a:rPr lang="en-US" sz="1400" b="1"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cho</a:t>
            </a:r>
            <a:r>
              <a:rPr lang="en-US" sz="1400" b="1"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phong</a:t>
            </a:r>
            <a:r>
              <a:rPr lang="en-US" sz="1400" b="1"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trào</a:t>
            </a:r>
            <a:r>
              <a:rPr lang="en-US" sz="1400" b="1"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Thanh</a:t>
            </a:r>
            <a:r>
              <a:rPr lang="en-US" sz="1400" b="1"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niên</a:t>
            </a:r>
            <a:r>
              <a:rPr lang="en-US" sz="1400" b="1"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tình</a:t>
            </a:r>
            <a:r>
              <a:rPr lang="en-US" sz="1400" b="1" smtClean="0">
                <a:latin typeface="Times New Roman" pitchFamily="18" charset="0"/>
                <a:cs typeface="Times New Roman" pitchFamily="18" charset="0"/>
              </a:rPr>
              <a:t> </a:t>
            </a:r>
            <a:r>
              <a:rPr lang="en-US" sz="1400" b="1" err="1" smtClean="0">
                <a:latin typeface="Times New Roman" pitchFamily="18" charset="0"/>
                <a:cs typeface="Times New Roman" pitchFamily="18" charset="0"/>
              </a:rPr>
              <a:t>nguyện</a:t>
            </a:r>
            <a:r>
              <a:rPr lang="en-US" sz="1400" b="1" smtClean="0">
                <a:latin typeface="Times New Roman" pitchFamily="18" charset="0"/>
                <a:cs typeface="Times New Roman" pitchFamily="18" charset="0"/>
              </a:rPr>
              <a:t>”</a:t>
            </a:r>
            <a:endParaRPr lang="en-US" sz="1400" smtClean="0">
              <a:latin typeface="Times New Roman" pitchFamily="18" charset="0"/>
              <a:cs typeface="Times New Roman" pitchFamily="18" charset="0"/>
            </a:endParaRPr>
          </a:p>
          <a:p>
            <a:pPr algn="just" defTabSz="457200"/>
            <a:r>
              <a:rPr lang="en-US" sz="1400" b="1" smtClean="0">
                <a:latin typeface="Times New Roman" pitchFamily="18" charset="0"/>
                <a:cs typeface="Times New Roman" pitchFamily="18" charset="0"/>
              </a:rPr>
              <a:t>	</a:t>
            </a:r>
            <a:r>
              <a:rPr lang="en-US" sz="1400" b="1" i="1" smtClean="0">
                <a:latin typeface="Times New Roman" pitchFamily="18" charset="0"/>
                <a:cs typeface="Times New Roman" pitchFamily="18" charset="0"/>
              </a:rPr>
              <a:t>“</a:t>
            </a:r>
            <a:r>
              <a:rPr lang="en-US" sz="1400" b="1" i="1" err="1" smtClean="0">
                <a:latin typeface="Times New Roman" pitchFamily="18" charset="0"/>
                <a:cs typeface="Times New Roman" pitchFamily="18" charset="0"/>
              </a:rPr>
              <a:t>Ba</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sẵn</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sàng</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và</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Năm</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xung</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phong</a:t>
            </a:r>
            <a:r>
              <a:rPr lang="en-US" sz="1400" b="1" i="1" smtClean="0">
                <a:latin typeface="Times New Roman" pitchFamily="18" charset="0"/>
                <a:cs typeface="Times New Roman" pitchFamily="18" charset="0"/>
              </a:rPr>
              <a:t>” in </a:t>
            </a:r>
            <a:r>
              <a:rPr lang="en-US" sz="1400" b="1" i="1" err="1" smtClean="0">
                <a:latin typeface="Times New Roman" pitchFamily="18" charset="0"/>
                <a:cs typeface="Times New Roman" pitchFamily="18" charset="0"/>
              </a:rPr>
              <a:t>dấu</a:t>
            </a:r>
            <a:r>
              <a:rPr lang="en-US" sz="1400" b="1" i="1" smtClean="0">
                <a:latin typeface="Times New Roman" pitchFamily="18" charset="0"/>
                <a:cs typeface="Times New Roman" pitchFamily="18" charset="0"/>
              </a:rPr>
              <a:t> son </a:t>
            </a:r>
            <a:r>
              <a:rPr lang="en-US" sz="1400" b="1" i="1" err="1" smtClean="0">
                <a:latin typeface="Times New Roman" pitchFamily="18" charset="0"/>
                <a:cs typeface="Times New Roman" pitchFamily="18" charset="0"/>
              </a:rPr>
              <a:t>cho</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phong</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trào</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thanh</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niên</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Việt</a:t>
            </a:r>
            <a:r>
              <a:rPr lang="en-US" sz="1400" b="1" i="1" smtClean="0">
                <a:latin typeface="Times New Roman" pitchFamily="18" charset="0"/>
                <a:cs typeface="Times New Roman" pitchFamily="18" charset="0"/>
              </a:rPr>
              <a:t> Nam</a:t>
            </a:r>
            <a:endParaRPr lang="en-US" sz="140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Năm</a:t>
            </a:r>
            <a:r>
              <a:rPr lang="en-US" sz="1400" smtClean="0">
                <a:latin typeface="Times New Roman" pitchFamily="18" charset="0"/>
                <a:cs typeface="Times New Roman" pitchFamily="18" charset="0"/>
              </a:rPr>
              <a:t> 1964, ở </a:t>
            </a:r>
            <a:r>
              <a:rPr lang="en-US" sz="1400" err="1" smtClean="0">
                <a:latin typeface="Times New Roman" pitchFamily="18" charset="0"/>
                <a:cs typeface="Times New Roman" pitchFamily="18" charset="0"/>
              </a:rPr>
              <a:t>miền</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Bắc</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khí</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thế</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thanh</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niên</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được</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thể</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hiện</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trong</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phong</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trào</a:t>
            </a:r>
            <a:r>
              <a:rPr lang="en-US" sz="1400" smtClean="0">
                <a:latin typeface="Times New Roman" pitchFamily="18" charset="0"/>
                <a:cs typeface="Times New Roman" pitchFamily="18" charset="0"/>
              </a:rPr>
              <a:t> </a:t>
            </a:r>
            <a:r>
              <a:rPr lang="en-US" sz="1400" i="1" smtClean="0">
                <a:latin typeface="Times New Roman" pitchFamily="18" charset="0"/>
                <a:cs typeface="Times New Roman" pitchFamily="18" charset="0"/>
              </a:rPr>
              <a:t>“</a:t>
            </a:r>
            <a:r>
              <a:rPr lang="en-US" sz="1400" i="1" err="1" smtClean="0">
                <a:latin typeface="Times New Roman" pitchFamily="18" charset="0"/>
                <a:cs typeface="Times New Roman" pitchFamily="18" charset="0"/>
              </a:rPr>
              <a:t>Ba</a:t>
            </a:r>
            <a:r>
              <a:rPr lang="en-US" sz="1400" i="1" smtClean="0">
                <a:latin typeface="Times New Roman" pitchFamily="18" charset="0"/>
                <a:cs typeface="Times New Roman" pitchFamily="18" charset="0"/>
              </a:rPr>
              <a:t> </a:t>
            </a:r>
            <a:r>
              <a:rPr lang="en-US" sz="1400" i="1" err="1" smtClean="0">
                <a:latin typeface="Times New Roman" pitchFamily="18" charset="0"/>
                <a:cs typeface="Times New Roman" pitchFamily="18" charset="0"/>
              </a:rPr>
              <a:t>sẵn</a:t>
            </a:r>
            <a:r>
              <a:rPr lang="en-US" sz="1400" i="1" smtClean="0">
                <a:latin typeface="Times New Roman" pitchFamily="18" charset="0"/>
                <a:cs typeface="Times New Roman" pitchFamily="18" charset="0"/>
              </a:rPr>
              <a:t> </a:t>
            </a:r>
            <a:r>
              <a:rPr lang="en-US" sz="1400" i="1" err="1" smtClean="0">
                <a:latin typeface="Times New Roman" pitchFamily="18" charset="0"/>
                <a:cs typeface="Times New Roman" pitchFamily="18" charset="0"/>
              </a:rPr>
              <a:t>sàng</a:t>
            </a:r>
            <a:r>
              <a:rPr lang="en-US" sz="1400" i="1" smtClean="0">
                <a:latin typeface="Times New Roman" pitchFamily="18" charset="0"/>
                <a:cs typeface="Times New Roman" pitchFamily="18" charset="0"/>
              </a:rPr>
              <a:t>”.</a:t>
            </a:r>
            <a:r>
              <a:rPr lang="en-US" sz="1400" smtClean="0">
                <a:latin typeface="Times New Roman" pitchFamily="18" charset="0"/>
                <a:cs typeface="Times New Roman" pitchFamily="18" charset="0"/>
              </a:rPr>
              <a:t> </a:t>
            </a:r>
          </a:p>
          <a:p>
            <a:pPr algn="just" defTabSz="457200"/>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Năm</a:t>
            </a:r>
            <a:r>
              <a:rPr lang="en-US" sz="1400" smtClean="0">
                <a:latin typeface="Times New Roman" pitchFamily="18" charset="0"/>
                <a:cs typeface="Times New Roman" pitchFamily="18" charset="0"/>
              </a:rPr>
              <a:t> 1965, ở </a:t>
            </a:r>
            <a:r>
              <a:rPr lang="en-US" sz="1400" err="1" smtClean="0">
                <a:latin typeface="Times New Roman" pitchFamily="18" charset="0"/>
                <a:cs typeface="Times New Roman" pitchFamily="18" charset="0"/>
              </a:rPr>
              <a:t>miền</a:t>
            </a:r>
            <a:r>
              <a:rPr lang="en-US" sz="1400" smtClean="0">
                <a:latin typeface="Times New Roman" pitchFamily="18" charset="0"/>
                <a:cs typeface="Times New Roman" pitchFamily="18" charset="0"/>
              </a:rPr>
              <a:t> Nam </a:t>
            </a:r>
            <a:r>
              <a:rPr lang="en-US" sz="1400" err="1" smtClean="0">
                <a:latin typeface="Times New Roman" pitchFamily="18" charset="0"/>
                <a:cs typeface="Times New Roman" pitchFamily="18" charset="0"/>
              </a:rPr>
              <a:t>khí</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thế</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cách</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mạng</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của</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thanh</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niên</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lại</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được</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thể</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hiện</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trong</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phong</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trào</a:t>
            </a:r>
            <a:r>
              <a:rPr lang="en-US" sz="1400" smtClean="0">
                <a:latin typeface="Times New Roman" pitchFamily="18" charset="0"/>
                <a:cs typeface="Times New Roman" pitchFamily="18" charset="0"/>
              </a:rPr>
              <a:t> </a:t>
            </a:r>
            <a:r>
              <a:rPr lang="en-US" sz="1400" i="1" smtClean="0">
                <a:latin typeface="Times New Roman" pitchFamily="18" charset="0"/>
                <a:cs typeface="Times New Roman" pitchFamily="18" charset="0"/>
              </a:rPr>
              <a:t>“</a:t>
            </a:r>
            <a:r>
              <a:rPr lang="en-US" sz="1400" i="1" err="1" smtClean="0">
                <a:latin typeface="Times New Roman" pitchFamily="18" charset="0"/>
                <a:cs typeface="Times New Roman" pitchFamily="18" charset="0"/>
              </a:rPr>
              <a:t>Năm</a:t>
            </a:r>
            <a:r>
              <a:rPr lang="en-US" sz="1400" i="1" smtClean="0">
                <a:latin typeface="Times New Roman" pitchFamily="18" charset="0"/>
                <a:cs typeface="Times New Roman" pitchFamily="18" charset="0"/>
              </a:rPr>
              <a:t> </a:t>
            </a:r>
            <a:r>
              <a:rPr lang="en-US" sz="1400" i="1" err="1" smtClean="0">
                <a:latin typeface="Times New Roman" pitchFamily="18" charset="0"/>
                <a:cs typeface="Times New Roman" pitchFamily="18" charset="0"/>
              </a:rPr>
              <a:t>xung</a:t>
            </a:r>
            <a:r>
              <a:rPr lang="en-US" sz="1400" i="1" smtClean="0">
                <a:latin typeface="Times New Roman" pitchFamily="18" charset="0"/>
                <a:cs typeface="Times New Roman" pitchFamily="18" charset="0"/>
              </a:rPr>
              <a:t> </a:t>
            </a:r>
            <a:r>
              <a:rPr lang="en-US" sz="1400" i="1" err="1" smtClean="0">
                <a:latin typeface="Times New Roman" pitchFamily="18" charset="0"/>
                <a:cs typeface="Times New Roman" pitchFamily="18" charset="0"/>
              </a:rPr>
              <a:t>phong</a:t>
            </a:r>
            <a:r>
              <a:rPr lang="en-US" sz="1400" i="1" smtClean="0">
                <a:latin typeface="Times New Roman" pitchFamily="18" charset="0"/>
                <a:cs typeface="Times New Roman" pitchFamily="18" charset="0"/>
              </a:rPr>
              <a:t>”.</a:t>
            </a:r>
            <a:r>
              <a:rPr lang="en-US" sz="1400" smtClean="0">
                <a:latin typeface="Times New Roman" pitchFamily="18" charset="0"/>
                <a:cs typeface="Times New Roman" pitchFamily="18" charset="0"/>
              </a:rPr>
              <a:t> </a:t>
            </a:r>
          </a:p>
          <a:p>
            <a:pPr algn="just" defTabSz="457200"/>
            <a:r>
              <a:rPr lang="en-US" sz="1400" smtClean="0">
                <a:latin typeface="Times New Roman" pitchFamily="18" charset="0"/>
                <a:cs typeface="Times New Roman" pitchFamily="18" charset="0"/>
              </a:rPr>
              <a:t>	</a:t>
            </a:r>
            <a:r>
              <a:rPr lang="en-US" sz="1400" i="1" smtClean="0">
                <a:latin typeface="Times New Roman" pitchFamily="18" charset="0"/>
                <a:cs typeface="Times New Roman" pitchFamily="18" charset="0"/>
              </a:rPr>
              <a:t>“</a:t>
            </a:r>
            <a:r>
              <a:rPr lang="en-US" sz="1400" i="1" err="1" smtClean="0">
                <a:latin typeface="Times New Roman" pitchFamily="18" charset="0"/>
                <a:cs typeface="Times New Roman" pitchFamily="18" charset="0"/>
              </a:rPr>
              <a:t>Ba</a:t>
            </a:r>
            <a:r>
              <a:rPr lang="en-US" sz="1400" i="1" smtClean="0">
                <a:latin typeface="Times New Roman" pitchFamily="18" charset="0"/>
                <a:cs typeface="Times New Roman" pitchFamily="18" charset="0"/>
              </a:rPr>
              <a:t> </a:t>
            </a:r>
            <a:r>
              <a:rPr lang="en-US" sz="1400" i="1" err="1" smtClean="0">
                <a:latin typeface="Times New Roman" pitchFamily="18" charset="0"/>
                <a:cs typeface="Times New Roman" pitchFamily="18" charset="0"/>
              </a:rPr>
              <a:t>sẵn</a:t>
            </a:r>
            <a:r>
              <a:rPr lang="en-US" sz="1400" i="1" smtClean="0">
                <a:latin typeface="Times New Roman" pitchFamily="18" charset="0"/>
                <a:cs typeface="Times New Roman" pitchFamily="18" charset="0"/>
              </a:rPr>
              <a:t> </a:t>
            </a:r>
            <a:r>
              <a:rPr lang="en-US" sz="1400" i="1" err="1" smtClean="0">
                <a:latin typeface="Times New Roman" pitchFamily="18" charset="0"/>
                <a:cs typeface="Times New Roman" pitchFamily="18" charset="0"/>
              </a:rPr>
              <a:t>sàng</a:t>
            </a:r>
            <a:r>
              <a:rPr lang="en-US" sz="1400" i="1" smtClean="0">
                <a:latin typeface="Times New Roman" pitchFamily="18" charset="0"/>
                <a:cs typeface="Times New Roman" pitchFamily="18" charset="0"/>
              </a:rPr>
              <a:t>”</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và</a:t>
            </a:r>
            <a:r>
              <a:rPr lang="en-US" sz="1400" smtClean="0">
                <a:latin typeface="Times New Roman" pitchFamily="18" charset="0"/>
                <a:cs typeface="Times New Roman" pitchFamily="18" charset="0"/>
              </a:rPr>
              <a:t> </a:t>
            </a:r>
            <a:r>
              <a:rPr lang="en-US" sz="1400" i="1" smtClean="0">
                <a:latin typeface="Times New Roman" pitchFamily="18" charset="0"/>
                <a:cs typeface="Times New Roman" pitchFamily="18" charset="0"/>
              </a:rPr>
              <a:t>“</a:t>
            </a:r>
            <a:r>
              <a:rPr lang="en-US" sz="1400" i="1" err="1" smtClean="0">
                <a:latin typeface="Times New Roman" pitchFamily="18" charset="0"/>
                <a:cs typeface="Times New Roman" pitchFamily="18" charset="0"/>
              </a:rPr>
              <a:t>Năm</a:t>
            </a:r>
            <a:r>
              <a:rPr lang="en-US" sz="1400" i="1" smtClean="0">
                <a:latin typeface="Times New Roman" pitchFamily="18" charset="0"/>
                <a:cs typeface="Times New Roman" pitchFamily="18" charset="0"/>
              </a:rPr>
              <a:t> </a:t>
            </a:r>
            <a:r>
              <a:rPr lang="en-US" sz="1400" i="1" err="1" smtClean="0">
                <a:latin typeface="Times New Roman" pitchFamily="18" charset="0"/>
                <a:cs typeface="Times New Roman" pitchFamily="18" charset="0"/>
              </a:rPr>
              <a:t>xung</a:t>
            </a:r>
            <a:r>
              <a:rPr lang="en-US" sz="1400" i="1" smtClean="0">
                <a:latin typeface="Times New Roman" pitchFamily="18" charset="0"/>
                <a:cs typeface="Times New Roman" pitchFamily="18" charset="0"/>
              </a:rPr>
              <a:t> </a:t>
            </a:r>
            <a:r>
              <a:rPr lang="en-US" sz="1400" i="1" err="1" smtClean="0">
                <a:latin typeface="Times New Roman" pitchFamily="18" charset="0"/>
                <a:cs typeface="Times New Roman" pitchFamily="18" charset="0"/>
              </a:rPr>
              <a:t>phong</a:t>
            </a:r>
            <a:r>
              <a:rPr lang="en-US" sz="1400" i="1" smtClean="0">
                <a:latin typeface="Times New Roman" pitchFamily="18" charset="0"/>
                <a:cs typeface="Times New Roman" pitchFamily="18" charset="0"/>
              </a:rPr>
              <a:t>”</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là</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dấu</a:t>
            </a:r>
            <a:r>
              <a:rPr lang="en-US" sz="1400" smtClean="0">
                <a:latin typeface="Times New Roman" pitchFamily="18" charset="0"/>
                <a:cs typeface="Times New Roman" pitchFamily="18" charset="0"/>
              </a:rPr>
              <a:t> son, </a:t>
            </a:r>
            <a:r>
              <a:rPr lang="en-US" sz="1400" err="1" smtClean="0">
                <a:latin typeface="Times New Roman" pitchFamily="18" charset="0"/>
                <a:cs typeface="Times New Roman" pitchFamily="18" charset="0"/>
              </a:rPr>
              <a:t>thể</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hiện</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tầm</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cao</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trí</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tuệ</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đức</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tính</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trung</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kiên</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hành</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động</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dũng</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mãnh</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và</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tâm</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hồn</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cao</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thượng</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của</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thế</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hệ</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thanh</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niên</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thời</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đại</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Hồ</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Chí</a:t>
            </a:r>
            <a:r>
              <a:rPr lang="en-US" sz="1400" smtClean="0">
                <a:latin typeface="Times New Roman" pitchFamily="18" charset="0"/>
                <a:cs typeface="Times New Roman" pitchFamily="18" charset="0"/>
              </a:rPr>
              <a:t> Minh. </a:t>
            </a:r>
          </a:p>
          <a:p>
            <a:pPr algn="just" defTabSz="457200"/>
            <a:r>
              <a:rPr lang="en-US" sz="1400"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Phong</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trào</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thanh</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niên</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từ</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sau</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khi</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nước</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nhà</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được</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thống</a:t>
            </a:r>
            <a:r>
              <a:rPr lang="en-US" sz="1400" b="1" i="1" smtClean="0">
                <a:latin typeface="Times New Roman" pitchFamily="18" charset="0"/>
                <a:cs typeface="Times New Roman" pitchFamily="18" charset="0"/>
              </a:rPr>
              <a:t> </a:t>
            </a:r>
            <a:r>
              <a:rPr lang="en-US" sz="1400" b="1" i="1" err="1" smtClean="0">
                <a:latin typeface="Times New Roman" pitchFamily="18" charset="0"/>
                <a:cs typeface="Times New Roman" pitchFamily="18" charset="0"/>
              </a:rPr>
              <a:t>nhất</a:t>
            </a:r>
            <a:endParaRPr lang="en-US" sz="140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Sau</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khi</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nước</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nhà</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được</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thống</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nhất</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cách</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mạng</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Việt</a:t>
            </a:r>
            <a:r>
              <a:rPr lang="en-US" sz="1400" smtClean="0">
                <a:latin typeface="Times New Roman" pitchFamily="18" charset="0"/>
                <a:cs typeface="Times New Roman" pitchFamily="18" charset="0"/>
              </a:rPr>
              <a:t> Nam </a:t>
            </a:r>
            <a:r>
              <a:rPr lang="en-US" sz="1400" err="1" smtClean="0">
                <a:latin typeface="Times New Roman" pitchFamily="18" charset="0"/>
                <a:cs typeface="Times New Roman" pitchFamily="18" charset="0"/>
              </a:rPr>
              <a:t>chuyển</a:t>
            </a:r>
            <a:r>
              <a:rPr lang="en-US" sz="1400" smtClean="0">
                <a:latin typeface="Times New Roman" pitchFamily="18" charset="0"/>
                <a:cs typeface="Times New Roman" pitchFamily="18" charset="0"/>
              </a:rPr>
              <a:t> sang </a:t>
            </a:r>
            <a:r>
              <a:rPr lang="en-US" sz="1400" err="1" smtClean="0">
                <a:latin typeface="Times New Roman" pitchFamily="18" charset="0"/>
                <a:cs typeface="Times New Roman" pitchFamily="18" charset="0"/>
              </a:rPr>
              <a:t>giai</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đoạn</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mới</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là</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xây</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dựng</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và</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bảo</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vệ</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Tổ</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quốc</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Tiếp</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tục</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phát</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huy</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truyền</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thống</a:t>
            </a:r>
            <a:endParaRPr lang="en-US" sz="1400">
              <a:latin typeface="Times New Roman" pitchFamily="18" charset="0"/>
              <a:cs typeface="Times New Roman" pitchFamily="18" charset="0"/>
            </a:endParaRPr>
          </a:p>
        </p:txBody>
      </p:sp>
      <p:grpSp>
        <p:nvGrpSpPr>
          <p:cNvPr id="14" name="Group 13"/>
          <p:cNvGrpSpPr/>
          <p:nvPr/>
        </p:nvGrpSpPr>
        <p:grpSpPr>
          <a:xfrm>
            <a:off x="0" y="1"/>
            <a:ext cx="6858000" cy="2514599"/>
            <a:chOff x="0" y="1"/>
            <a:chExt cx="6858000" cy="2514599"/>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6858000" cy="2133600"/>
            </a:xfrm>
            <a:prstGeom prst="rect">
              <a:avLst/>
            </a:prstGeom>
            <a:effectLst>
              <a:outerShdw blurRad="63500" sx="102000" sy="102000" algn="ctr" rotWithShape="0">
                <a:prstClr val="black">
                  <a:alpha val="40000"/>
                </a:prstClr>
              </a:outerShdw>
            </a:effec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269201"/>
              <a:ext cx="1447800" cy="1595200"/>
            </a:xfrm>
            <a:prstGeom prst="rect">
              <a:avLst/>
            </a:prstGeom>
            <a:effectLst>
              <a:outerShdw blurRad="63500" sx="102000" sy="102000" algn="ctr" rotWithShape="0">
                <a:prstClr val="black">
                  <a:alpha val="40000"/>
                </a:prstClr>
              </a:outerShdw>
            </a:effectLst>
          </p:spPr>
        </p:pic>
        <p:sp>
          <p:nvSpPr>
            <p:cNvPr id="6" name="TextBox 5"/>
            <p:cNvSpPr txBox="1"/>
            <p:nvPr/>
          </p:nvSpPr>
          <p:spPr>
            <a:xfrm>
              <a:off x="1752600" y="685800"/>
              <a:ext cx="5105400" cy="1123384"/>
            </a:xfrm>
            <a:prstGeom prst="rect">
              <a:avLst/>
            </a:prstGeom>
            <a:noFill/>
            <a:ln w="19050">
              <a:noFill/>
            </a:ln>
          </p:spPr>
          <p:txBody>
            <a:bodyPr wrap="square" rtlCol="0">
              <a:spAutoFit/>
            </a:bodyPr>
            <a:lstStyle/>
            <a:p>
              <a:r>
                <a:rPr lang="en-US" sz="3200" b="1" i="1" err="1"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Tài</a:t>
              </a:r>
              <a:r>
                <a:rPr lang="en-US" sz="3200" b="1" i="1"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 </a:t>
              </a:r>
              <a:r>
                <a:rPr lang="en-US" sz="3200" b="1" i="1" err="1"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liệu</a:t>
              </a:r>
              <a:endParaRPr lang="en-US" sz="3200" b="1" i="1"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endParaRPr>
            </a:p>
            <a:p>
              <a:r>
                <a:rPr lang="en-US" sz="3300" b="1" smtClean="0">
                  <a:ln w="12700">
                    <a:solidFill>
                      <a:schemeClr val="bg1"/>
                    </a:solidFill>
                  </a:ln>
                  <a:solidFill>
                    <a:schemeClr val="bg1"/>
                  </a:solidFill>
                  <a:effectLst>
                    <a:glow rad="101600">
                      <a:srgbClr val="0070C0">
                        <a:alpha val="60000"/>
                      </a:srgbClr>
                    </a:glow>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SINH HOẠT CHI ĐOÀN</a:t>
              </a:r>
            </a:p>
          </p:txBody>
        </p:sp>
        <p:sp>
          <p:nvSpPr>
            <p:cNvPr id="7" name="Rectangle 6"/>
            <p:cNvSpPr/>
            <p:nvPr/>
          </p:nvSpPr>
          <p:spPr>
            <a:xfrm>
              <a:off x="0" y="2133603"/>
              <a:ext cx="6858000" cy="228599"/>
            </a:xfrm>
            <a:prstGeom prst="rect">
              <a:avLst/>
            </a:prstGeom>
            <a:solidFill>
              <a:srgbClr val="0070C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smtClean="0">
                  <a:solidFill>
                    <a:schemeClr val="bg1"/>
                  </a:solidFill>
                  <a:latin typeface="Times New Roman" panose="02020603050405020304" pitchFamily="18" charset="0"/>
                  <a:cs typeface="Times New Roman" panose="02020603050405020304" pitchFamily="18" charset="0"/>
                </a:rPr>
                <a:t>ĐOÀN THANH NIÊN CỘNG SẢN HỒ CHÍ MINH</a:t>
              </a:r>
              <a:endParaRPr lang="en-US" sz="1500">
                <a:solidFill>
                  <a:schemeClr val="bg1"/>
                </a:solidFill>
                <a:latin typeface="Times New Roman" panose="02020603050405020304" pitchFamily="18" charset="0"/>
                <a:cs typeface="Times New Roman" panose="02020603050405020304" pitchFamily="18" charset="0"/>
              </a:endParaRPr>
            </a:p>
          </p:txBody>
        </p:sp>
        <p:sp>
          <p:nvSpPr>
            <p:cNvPr id="8" name="Oval 7"/>
            <p:cNvSpPr/>
            <p:nvPr/>
          </p:nvSpPr>
          <p:spPr>
            <a:xfrm>
              <a:off x="6019800" y="1981200"/>
              <a:ext cx="533400" cy="533400"/>
            </a:xfrm>
            <a:prstGeom prst="ellipse">
              <a:avLst/>
            </a:prstGeom>
            <a:solidFill>
              <a:srgbClr val="0070C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a:latin typeface="+mj-lt"/>
              </a:endParaRPr>
            </a:p>
          </p:txBody>
        </p:sp>
      </p:grpSp>
      <p:sp>
        <p:nvSpPr>
          <p:cNvPr id="9" name="TextBox 8"/>
          <p:cNvSpPr txBox="1"/>
          <p:nvPr/>
        </p:nvSpPr>
        <p:spPr>
          <a:xfrm>
            <a:off x="5943600" y="2102727"/>
            <a:ext cx="685800" cy="338554"/>
          </a:xfrm>
          <a:prstGeom prst="rect">
            <a:avLst/>
          </a:prstGeom>
          <a:noFill/>
        </p:spPr>
        <p:txBody>
          <a:bodyPr wrap="square" rtlCol="0">
            <a:spAutoFit/>
          </a:bodyPr>
          <a:lstStyle/>
          <a:p>
            <a:pPr algn="ctr"/>
            <a:r>
              <a:rPr lang="en-US" sz="800" b="1" smtClean="0">
                <a:solidFill>
                  <a:schemeClr val="bg1"/>
                </a:solidFill>
              </a:rPr>
              <a:t>THÁNG 12</a:t>
            </a:r>
          </a:p>
          <a:p>
            <a:pPr algn="ctr"/>
            <a:r>
              <a:rPr lang="en-US" sz="800" b="1" smtClean="0">
                <a:solidFill>
                  <a:schemeClr val="bg1"/>
                </a:solidFill>
              </a:rPr>
              <a:t>2015</a:t>
            </a:r>
            <a:endParaRPr lang="en-US" sz="800" b="1">
              <a:solidFill>
                <a:schemeClr val="bg1"/>
              </a:solidFill>
            </a:endParaRPr>
          </a:p>
        </p:txBody>
      </p:sp>
      <p:cxnSp>
        <p:nvCxnSpPr>
          <p:cNvPr id="11" name="Straight Connector 10"/>
          <p:cNvCxnSpPr/>
          <p:nvPr/>
        </p:nvCxnSpPr>
        <p:spPr>
          <a:xfrm>
            <a:off x="6096000" y="2272004"/>
            <a:ext cx="381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371475" y="3053357"/>
            <a:ext cx="1785678" cy="551260"/>
            <a:chOff x="371475" y="3053357"/>
            <a:chExt cx="1785678" cy="551260"/>
          </a:xfrm>
        </p:grpSpPr>
        <p:sp>
          <p:nvSpPr>
            <p:cNvPr id="22" name="Rounded Rectangle 21"/>
            <p:cNvSpPr/>
            <p:nvPr/>
          </p:nvSpPr>
          <p:spPr>
            <a:xfrm>
              <a:off x="752475" y="31283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err="1"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Truyền</a:t>
              </a:r>
              <a:r>
                <a:rPr lang="en-US" sz="130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300" err="1"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thống</a:t>
              </a:r>
              <a:endParaRPr lang="en-US" sz="130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pic>
          <p:nvPicPr>
            <p:cNvPr id="29" name="Picture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3053357"/>
              <a:ext cx="500322" cy="551260"/>
            </a:xfrm>
            <a:prstGeom prst="rect">
              <a:avLst/>
            </a:prstGeom>
          </p:spPr>
        </p:pic>
      </p:grpSp>
      <p:grpSp>
        <p:nvGrpSpPr>
          <p:cNvPr id="12" name="Group 11"/>
          <p:cNvGrpSpPr/>
          <p:nvPr/>
        </p:nvGrpSpPr>
        <p:grpSpPr>
          <a:xfrm>
            <a:off x="371475" y="3586757"/>
            <a:ext cx="1785678" cy="1084660"/>
            <a:chOff x="371475" y="3586757"/>
            <a:chExt cx="1785678" cy="1084660"/>
          </a:xfrm>
        </p:grpSpPr>
        <p:sp>
          <p:nvSpPr>
            <p:cNvPr id="23" name="Rounded Rectangle 22"/>
            <p:cNvSpPr/>
            <p:nvPr/>
          </p:nvSpPr>
          <p:spPr>
            <a:xfrm>
              <a:off x="752475" y="36617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err="1" smtClean="0">
                  <a:solidFill>
                    <a:schemeClr val="bg1"/>
                  </a:solidFill>
                  <a:latin typeface="Times New Roman" panose="02020603050405020304" pitchFamily="18" charset="0"/>
                  <a:cs typeface="Times New Roman" panose="02020603050405020304" pitchFamily="18" charset="0"/>
                </a:rPr>
                <a:t>Tư</a:t>
              </a:r>
              <a:r>
                <a:rPr lang="en-US" sz="1300" smtClean="0">
                  <a:solidFill>
                    <a:schemeClr val="bg1"/>
                  </a:solidFill>
                  <a:latin typeface="Times New Roman" panose="02020603050405020304" pitchFamily="18" charset="0"/>
                  <a:cs typeface="Times New Roman" panose="02020603050405020304" pitchFamily="18" charset="0"/>
                </a:rPr>
                <a:t> </a:t>
              </a:r>
              <a:r>
                <a:rPr lang="en-US" sz="1300" err="1" smtClean="0">
                  <a:solidFill>
                    <a:schemeClr val="bg1"/>
                  </a:solidFill>
                  <a:latin typeface="Times New Roman" panose="02020603050405020304" pitchFamily="18" charset="0"/>
                  <a:cs typeface="Times New Roman" panose="02020603050405020304" pitchFamily="18" charset="0"/>
                </a:rPr>
                <a:t>tưởng</a:t>
              </a:r>
              <a:endParaRPr lang="en-US" sz="1300">
                <a:solidFill>
                  <a:schemeClr val="bg1"/>
                </a:solidFill>
                <a:latin typeface="Times New Roman" panose="02020603050405020304" pitchFamily="18" charset="0"/>
                <a:cs typeface="Times New Roman" panose="02020603050405020304" pitchFamily="18" charset="0"/>
              </a:endParaRPr>
            </a:p>
          </p:txBody>
        </p:sp>
        <p:pic>
          <p:nvPicPr>
            <p:cNvPr id="30"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3586757"/>
              <a:ext cx="500322" cy="551260"/>
            </a:xfrm>
            <a:prstGeom prst="rect">
              <a:avLst/>
            </a:prstGeom>
          </p:spPr>
        </p:pic>
        <p:grpSp>
          <p:nvGrpSpPr>
            <p:cNvPr id="10" name="Group 9"/>
            <p:cNvGrpSpPr/>
            <p:nvPr/>
          </p:nvGrpSpPr>
          <p:grpSpPr>
            <a:xfrm>
              <a:off x="371475" y="4120157"/>
              <a:ext cx="1785678" cy="551260"/>
              <a:chOff x="371475" y="4120157"/>
              <a:chExt cx="1785678" cy="551260"/>
            </a:xfrm>
          </p:grpSpPr>
          <p:sp>
            <p:nvSpPr>
              <p:cNvPr id="24" name="Rounded Rectangle 23"/>
              <p:cNvSpPr/>
              <p:nvPr/>
            </p:nvSpPr>
            <p:spPr>
              <a:xfrm>
                <a:off x="752475" y="41951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err="1" smtClean="0">
                    <a:solidFill>
                      <a:schemeClr val="bg1"/>
                    </a:solidFill>
                    <a:latin typeface="Times New Roman" panose="02020603050405020304" pitchFamily="18" charset="0"/>
                    <a:cs typeface="Times New Roman" panose="02020603050405020304" pitchFamily="18" charset="0"/>
                  </a:rPr>
                  <a:t>Thông</a:t>
                </a:r>
                <a:r>
                  <a:rPr lang="en-US" sz="1300">
                    <a:solidFill>
                      <a:schemeClr val="bg1"/>
                    </a:solidFill>
                    <a:latin typeface="Times New Roman" panose="02020603050405020304" pitchFamily="18" charset="0"/>
                    <a:cs typeface="Times New Roman" panose="02020603050405020304" pitchFamily="18" charset="0"/>
                  </a:rPr>
                  <a:t> </a:t>
                </a:r>
                <a:r>
                  <a:rPr lang="en-US" sz="1300" smtClean="0">
                    <a:solidFill>
                      <a:schemeClr val="bg1"/>
                    </a:solidFill>
                    <a:latin typeface="Times New Roman" panose="02020603050405020304" pitchFamily="18" charset="0"/>
                    <a:cs typeface="Times New Roman" panose="02020603050405020304" pitchFamily="18" charset="0"/>
                  </a:rPr>
                  <a:t>tin </a:t>
                </a:r>
                <a:r>
                  <a:rPr lang="en-US" sz="1300" err="1" smtClean="0">
                    <a:solidFill>
                      <a:schemeClr val="bg1"/>
                    </a:solidFill>
                    <a:latin typeface="Times New Roman" panose="02020603050405020304" pitchFamily="18" charset="0"/>
                    <a:cs typeface="Times New Roman" panose="02020603050405020304" pitchFamily="18" charset="0"/>
                  </a:rPr>
                  <a:t>thời</a:t>
                </a:r>
                <a:r>
                  <a:rPr lang="en-US" sz="1300" smtClean="0">
                    <a:solidFill>
                      <a:schemeClr val="bg1"/>
                    </a:solidFill>
                    <a:latin typeface="Times New Roman" panose="02020603050405020304" pitchFamily="18" charset="0"/>
                    <a:cs typeface="Times New Roman" panose="02020603050405020304" pitchFamily="18" charset="0"/>
                  </a:rPr>
                  <a:t> </a:t>
                </a:r>
                <a:r>
                  <a:rPr lang="en-US" sz="1300" err="1" smtClean="0">
                    <a:solidFill>
                      <a:schemeClr val="bg1"/>
                    </a:solidFill>
                    <a:latin typeface="Times New Roman" panose="02020603050405020304" pitchFamily="18" charset="0"/>
                    <a:cs typeface="Times New Roman" panose="02020603050405020304" pitchFamily="18" charset="0"/>
                  </a:rPr>
                  <a:t>sự</a:t>
                </a:r>
                <a:endParaRPr lang="en-US" sz="1300">
                  <a:solidFill>
                    <a:schemeClr val="bg1"/>
                  </a:solidFill>
                  <a:latin typeface="Times New Roman" panose="02020603050405020304" pitchFamily="18" charset="0"/>
                  <a:cs typeface="Times New Roman" panose="02020603050405020304" pitchFamily="18" charset="0"/>
                </a:endParaRPr>
              </a:p>
            </p:txBody>
          </p:sp>
          <p:pic>
            <p:nvPicPr>
              <p:cNvPr id="31" name="Picture 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4120157"/>
                <a:ext cx="500322" cy="551260"/>
              </a:xfrm>
              <a:prstGeom prst="rect">
                <a:avLst/>
              </a:prstGeom>
            </p:spPr>
          </p:pic>
        </p:grpSp>
      </p:grpSp>
      <p:grpSp>
        <p:nvGrpSpPr>
          <p:cNvPr id="3" name="Group 2"/>
          <p:cNvGrpSpPr/>
          <p:nvPr/>
        </p:nvGrpSpPr>
        <p:grpSpPr>
          <a:xfrm>
            <a:off x="371475" y="4653557"/>
            <a:ext cx="1785678" cy="551260"/>
            <a:chOff x="371475" y="4653557"/>
            <a:chExt cx="1785678" cy="551260"/>
          </a:xfrm>
        </p:grpSpPr>
        <p:sp>
          <p:nvSpPr>
            <p:cNvPr id="25" name="Rounded Rectangle 24"/>
            <p:cNvSpPr/>
            <p:nvPr/>
          </p:nvSpPr>
          <p:spPr>
            <a:xfrm>
              <a:off x="752475" y="47285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err="1" smtClean="0">
                  <a:solidFill>
                    <a:schemeClr val="bg1"/>
                  </a:solidFill>
                  <a:latin typeface="Times New Roman" panose="02020603050405020304" pitchFamily="18" charset="0"/>
                  <a:cs typeface="Times New Roman" panose="02020603050405020304" pitchFamily="18" charset="0"/>
                </a:rPr>
                <a:t>Góc</a:t>
              </a:r>
              <a:r>
                <a:rPr lang="en-US" sz="1300" smtClean="0">
                  <a:solidFill>
                    <a:schemeClr val="bg1"/>
                  </a:solidFill>
                  <a:latin typeface="Times New Roman" panose="02020603050405020304" pitchFamily="18" charset="0"/>
                  <a:cs typeface="Times New Roman" panose="02020603050405020304" pitchFamily="18" charset="0"/>
                </a:rPr>
                <a:t> </a:t>
              </a:r>
              <a:r>
                <a:rPr lang="en-US" sz="1300" err="1" smtClean="0">
                  <a:solidFill>
                    <a:schemeClr val="bg1"/>
                  </a:solidFill>
                  <a:latin typeface="Times New Roman" panose="02020603050405020304" pitchFamily="18" charset="0"/>
                  <a:cs typeface="Times New Roman" panose="02020603050405020304" pitchFamily="18" charset="0"/>
                </a:rPr>
                <a:t>nhìn</a:t>
              </a:r>
              <a:r>
                <a:rPr lang="en-US" sz="1300" smtClean="0">
                  <a:solidFill>
                    <a:schemeClr val="bg1"/>
                  </a:solidFill>
                  <a:latin typeface="Times New Roman" panose="02020603050405020304" pitchFamily="18" charset="0"/>
                  <a:cs typeface="Times New Roman" panose="02020603050405020304" pitchFamily="18" charset="0"/>
                </a:rPr>
                <a:t> </a:t>
              </a:r>
              <a:r>
                <a:rPr lang="en-US" sz="1300" err="1" smtClean="0">
                  <a:solidFill>
                    <a:schemeClr val="bg1"/>
                  </a:solidFill>
                  <a:latin typeface="Times New Roman" panose="02020603050405020304" pitchFamily="18" charset="0"/>
                  <a:cs typeface="Times New Roman" panose="02020603050405020304" pitchFamily="18" charset="0"/>
                </a:rPr>
                <a:t>trẻ</a:t>
              </a:r>
              <a:endParaRPr lang="en-US" sz="1300">
                <a:solidFill>
                  <a:schemeClr val="bg1"/>
                </a:solidFill>
                <a:latin typeface="Times New Roman" panose="02020603050405020304" pitchFamily="18" charset="0"/>
                <a:cs typeface="Times New Roman" panose="02020603050405020304" pitchFamily="18" charset="0"/>
              </a:endParaRPr>
            </a:p>
          </p:txBody>
        </p:sp>
        <p:pic>
          <p:nvPicPr>
            <p:cNvPr id="32" name="Pictur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4653557"/>
              <a:ext cx="500322" cy="551260"/>
            </a:xfrm>
            <a:prstGeom prst="rect">
              <a:avLst/>
            </a:prstGeom>
          </p:spPr>
        </p:pic>
      </p:grpSp>
      <p:grpSp>
        <p:nvGrpSpPr>
          <p:cNvPr id="2" name="Group 1"/>
          <p:cNvGrpSpPr/>
          <p:nvPr/>
        </p:nvGrpSpPr>
        <p:grpSpPr>
          <a:xfrm>
            <a:off x="371475" y="5204817"/>
            <a:ext cx="1785678" cy="551260"/>
            <a:chOff x="371475" y="5204817"/>
            <a:chExt cx="1785678" cy="551260"/>
          </a:xfrm>
        </p:grpSpPr>
        <p:sp>
          <p:nvSpPr>
            <p:cNvPr id="26" name="Rounded Rectangle 25"/>
            <p:cNvSpPr/>
            <p:nvPr/>
          </p:nvSpPr>
          <p:spPr>
            <a:xfrm>
              <a:off x="752475" y="52619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err="1" smtClean="0">
                  <a:solidFill>
                    <a:schemeClr val="bg1"/>
                  </a:solidFill>
                  <a:latin typeface="Times New Roman" panose="02020603050405020304" pitchFamily="18" charset="0"/>
                  <a:cs typeface="Times New Roman" panose="02020603050405020304" pitchFamily="18" charset="0"/>
                </a:rPr>
                <a:t>Sắc</a:t>
              </a:r>
              <a:r>
                <a:rPr lang="en-US" sz="1300" smtClean="0">
                  <a:solidFill>
                    <a:schemeClr val="bg1"/>
                  </a:solidFill>
                  <a:latin typeface="Times New Roman" panose="02020603050405020304" pitchFamily="18" charset="0"/>
                  <a:cs typeface="Times New Roman" panose="02020603050405020304" pitchFamily="18" charset="0"/>
                </a:rPr>
                <a:t> </a:t>
              </a:r>
              <a:r>
                <a:rPr lang="en-US" sz="1300" err="1" smtClean="0">
                  <a:solidFill>
                    <a:schemeClr val="bg1"/>
                  </a:solidFill>
                  <a:latin typeface="Times New Roman" panose="02020603050405020304" pitchFamily="18" charset="0"/>
                  <a:cs typeface="Times New Roman" panose="02020603050405020304" pitchFamily="18" charset="0"/>
                </a:rPr>
                <a:t>màu</a:t>
              </a:r>
              <a:r>
                <a:rPr lang="en-US" sz="1300" smtClean="0">
                  <a:solidFill>
                    <a:schemeClr val="bg1"/>
                  </a:solidFill>
                  <a:latin typeface="Times New Roman" panose="02020603050405020304" pitchFamily="18" charset="0"/>
                  <a:cs typeface="Times New Roman" panose="02020603050405020304" pitchFamily="18" charset="0"/>
                </a:rPr>
                <a:t> </a:t>
              </a:r>
              <a:r>
                <a:rPr lang="en-US" sz="1300" err="1" smtClean="0">
                  <a:solidFill>
                    <a:schemeClr val="bg1"/>
                  </a:solidFill>
                  <a:latin typeface="Times New Roman" panose="02020603050405020304" pitchFamily="18" charset="0"/>
                  <a:cs typeface="Times New Roman" panose="02020603050405020304" pitchFamily="18" charset="0"/>
                </a:rPr>
                <a:t>cơ</a:t>
              </a:r>
              <a:r>
                <a:rPr lang="en-US" sz="1300" smtClean="0">
                  <a:solidFill>
                    <a:schemeClr val="bg1"/>
                  </a:solidFill>
                  <a:latin typeface="Times New Roman" panose="02020603050405020304" pitchFamily="18" charset="0"/>
                  <a:cs typeface="Times New Roman" panose="02020603050405020304" pitchFamily="18" charset="0"/>
                </a:rPr>
                <a:t> </a:t>
              </a:r>
              <a:r>
                <a:rPr lang="en-US" sz="1300" err="1" smtClean="0">
                  <a:solidFill>
                    <a:schemeClr val="bg1"/>
                  </a:solidFill>
                  <a:latin typeface="Times New Roman" panose="02020603050405020304" pitchFamily="18" charset="0"/>
                  <a:cs typeface="Times New Roman" panose="02020603050405020304" pitchFamily="18" charset="0"/>
                </a:rPr>
                <a:t>sở</a:t>
              </a:r>
              <a:endParaRPr lang="en-US" sz="1300">
                <a:solidFill>
                  <a:schemeClr val="bg1"/>
                </a:solidFill>
                <a:latin typeface="Times New Roman" panose="02020603050405020304" pitchFamily="18" charset="0"/>
                <a:cs typeface="Times New Roman" panose="02020603050405020304" pitchFamily="18" charset="0"/>
              </a:endParaRPr>
            </a:p>
          </p:txBody>
        </p:sp>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5204817"/>
              <a:ext cx="500322" cy="551260"/>
            </a:xfrm>
            <a:prstGeom prst="rect">
              <a:avLst/>
            </a:prstGeom>
          </p:spPr>
        </p:pic>
      </p:grpSp>
      <p:sp>
        <p:nvSpPr>
          <p:cNvPr id="34" name="TextBox 33"/>
          <p:cNvSpPr txBox="1"/>
          <p:nvPr/>
        </p:nvSpPr>
        <p:spPr>
          <a:xfrm>
            <a:off x="347922" y="2667002"/>
            <a:ext cx="1785678" cy="307777"/>
          </a:xfrm>
          <a:prstGeom prst="rect">
            <a:avLst/>
          </a:prstGeom>
          <a:noFill/>
        </p:spPr>
        <p:txBody>
          <a:bodyPr wrap="square" rtlCol="0">
            <a:spAutoFit/>
          </a:bodyPr>
          <a:lstStyle/>
          <a:p>
            <a:r>
              <a:rPr lang="en-US" sz="1400" b="1" smtClean="0">
                <a:solidFill>
                  <a:srgbClr val="0070C0"/>
                </a:solidFill>
                <a:latin typeface="Times New Roman" panose="02020603050405020304" pitchFamily="18" charset="0"/>
                <a:cs typeface="Times New Roman" panose="02020603050405020304" pitchFamily="18" charset="0"/>
              </a:rPr>
              <a:t>NỘI DUNG CHÍNH</a:t>
            </a:r>
            <a:endParaRPr lang="en-US" sz="1400" b="1">
              <a:solidFill>
                <a:srgbClr val="0070C0"/>
              </a:solidFill>
              <a:latin typeface="Times New Roman" panose="02020603050405020304" pitchFamily="18" charset="0"/>
              <a:cs typeface="Times New Roman" panose="02020603050405020304"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3998"/>
            <a:chOff x="1752600" y="9220200"/>
            <a:chExt cx="4857750" cy="553998"/>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53998"/>
            </a:xfrm>
            <a:prstGeom prst="rect">
              <a:avLst/>
            </a:prstGeom>
            <a:noFill/>
          </p:spPr>
          <p:txBody>
            <a:bodyPr wrap="square" rtlCol="0">
              <a:spAutoFit/>
            </a:bodyPr>
            <a:lstStyle/>
            <a:p>
              <a:pPr algn="ctr"/>
              <a:r>
                <a:rPr lang="en-US" sz="1400" b="1" smtClean="0"/>
                <a:t>1</a:t>
              </a:r>
              <a:r>
                <a:rPr lang="en-US" sz="800" b="1" smtClean="0"/>
                <a:t> </a:t>
              </a:r>
            </a:p>
            <a:p>
              <a:pPr algn="ctr"/>
              <a:r>
                <a:rPr lang="en-US" sz="800" b="1" smtClean="0"/>
                <a:t>THÁNG 12 </a:t>
              </a:r>
            </a:p>
            <a:p>
              <a:pPr algn="ctr"/>
              <a:r>
                <a:rPr lang="en-US" sz="800" b="1" smtClean="0"/>
                <a:t>2015</a:t>
              </a:r>
              <a:endParaRPr lang="en-US" sz="800" b="1"/>
            </a:p>
          </p:txBody>
        </p:sp>
      </p:grpSp>
      <p:sp>
        <p:nvSpPr>
          <p:cNvPr id="17" name="TextBox 16"/>
          <p:cNvSpPr txBox="1"/>
          <p:nvPr/>
        </p:nvSpPr>
        <p:spPr>
          <a:xfrm>
            <a:off x="2286000" y="2635252"/>
            <a:ext cx="4038600" cy="4816703"/>
          </a:xfrm>
          <a:prstGeom prst="rect">
            <a:avLst/>
          </a:prstGeom>
          <a:noFill/>
          <a:ln>
            <a:noFill/>
          </a:ln>
        </p:spPr>
        <p:txBody>
          <a:bodyPr wrap="square" lIns="0" tIns="0" rIns="0" bIns="731520" rtlCol="0" anchor="t" anchorCtr="0">
            <a:spAutoFit/>
          </a:bodyPr>
          <a:lstStyle/>
          <a:p>
            <a:pPr algn="ctr"/>
            <a:r>
              <a:rPr lang="en-US" sz="1600" b="1" smtClean="0">
                <a:latin typeface="Times New Roman" pitchFamily="18" charset="0"/>
                <a:cs typeface="Times New Roman" pitchFamily="18" charset="0"/>
              </a:rPr>
              <a:t>Từ phong trào “Ba sẵn sàng” đến phong trào “Thanh niên tình nguyện”</a:t>
            </a:r>
            <a:endParaRPr lang="en-US" smtClean="0"/>
          </a:p>
          <a:p>
            <a:pPr algn="ctr"/>
            <a:endParaRPr lang="en-US" sz="1200" b="1" smtClean="0">
              <a:latin typeface="Times New Roman" pitchFamily="18" charset="0"/>
              <a:cs typeface="Times New Roman" pitchFamily="18" charset="0"/>
            </a:endParaRPr>
          </a:p>
          <a:p>
            <a:pPr algn="ctr"/>
            <a:r>
              <a:rPr lang="en-US" sz="1300" b="1" i="1">
                <a:latin typeface="Times New Roman" pitchFamily="18" charset="0"/>
                <a:cs typeface="Times New Roman" pitchFamily="18" charset="0"/>
              </a:rPr>
              <a:t> </a:t>
            </a:r>
            <a:r>
              <a:rPr lang="en-US" sz="1300" b="1" i="1" smtClean="0">
                <a:latin typeface="Times New Roman" pitchFamily="18" charset="0"/>
                <a:cs typeface="Times New Roman" pitchFamily="18" charset="0"/>
              </a:rPr>
              <a:t>  </a:t>
            </a:r>
            <a:r>
              <a:rPr lang="en-US" sz="1400" i="1" smtClean="0">
                <a:latin typeface="Times New Roman" pitchFamily="18" charset="0"/>
                <a:cs typeface="Times New Roman" pitchFamily="18" charset="0"/>
              </a:rPr>
              <a:t>(Đ/c Vũ Mão, nguyên Ủy viên BCH Trung ương Đảng, nguyên Bí thư thứ nhất BCH Trung ương Đoàn)</a:t>
            </a:r>
          </a:p>
          <a:p>
            <a:pPr algn="just"/>
            <a:endParaRPr lang="en-US" sz="1400" i="1">
              <a:latin typeface="Times New Roman" pitchFamily="18" charset="0"/>
              <a:cs typeface="Times New Roman" pitchFamily="18" charset="0"/>
            </a:endParaRPr>
          </a:p>
          <a:p>
            <a:pPr algn="just"/>
            <a:endParaRPr lang="en-US" sz="1400" i="1" smtClean="0">
              <a:latin typeface="Times New Roman" pitchFamily="18" charset="0"/>
              <a:cs typeface="Times New Roman" pitchFamily="18" charset="0"/>
            </a:endParaRPr>
          </a:p>
          <a:p>
            <a:pPr algn="just"/>
            <a:endParaRPr lang="en-US" sz="1400" i="1">
              <a:latin typeface="Times New Roman" pitchFamily="18" charset="0"/>
              <a:cs typeface="Times New Roman" pitchFamily="18" charset="0"/>
            </a:endParaRPr>
          </a:p>
          <a:p>
            <a:pPr algn="just"/>
            <a:endParaRPr lang="en-US" sz="1400" i="1" smtClean="0">
              <a:latin typeface="Times New Roman" pitchFamily="18" charset="0"/>
              <a:cs typeface="Times New Roman" pitchFamily="18" charset="0"/>
            </a:endParaRPr>
          </a:p>
          <a:p>
            <a:pPr algn="just"/>
            <a:endParaRPr lang="en-US" sz="1400" i="1">
              <a:latin typeface="Times New Roman" pitchFamily="18" charset="0"/>
              <a:cs typeface="Times New Roman" pitchFamily="18" charset="0"/>
            </a:endParaRPr>
          </a:p>
          <a:p>
            <a:pPr algn="just"/>
            <a:endParaRPr lang="en-US" sz="1400" i="1" smtClean="0">
              <a:latin typeface="Times New Roman" pitchFamily="18" charset="0"/>
              <a:cs typeface="Times New Roman" pitchFamily="18" charset="0"/>
            </a:endParaRPr>
          </a:p>
          <a:p>
            <a:pPr algn="just"/>
            <a:endParaRPr lang="en-US" sz="1400" i="1">
              <a:latin typeface="Times New Roman" pitchFamily="18" charset="0"/>
              <a:cs typeface="Times New Roman" pitchFamily="18" charset="0"/>
            </a:endParaRPr>
          </a:p>
          <a:p>
            <a:pPr algn="just"/>
            <a:endParaRPr lang="en-US" sz="1400" i="1" smtClean="0">
              <a:latin typeface="Times New Roman" pitchFamily="18" charset="0"/>
              <a:cs typeface="Times New Roman" pitchFamily="18" charset="0"/>
            </a:endParaRPr>
          </a:p>
          <a:p>
            <a:pPr algn="just"/>
            <a:endParaRPr lang="en-US" sz="1400" i="1">
              <a:latin typeface="Times New Roman" pitchFamily="18" charset="0"/>
              <a:cs typeface="Times New Roman" pitchFamily="18" charset="0"/>
            </a:endParaRPr>
          </a:p>
          <a:p>
            <a:pPr algn="just"/>
            <a:endParaRPr lang="en-US" sz="1400" i="1" smtClean="0">
              <a:latin typeface="Times New Roman" pitchFamily="18" charset="0"/>
              <a:cs typeface="Times New Roman" pitchFamily="18" charset="0"/>
            </a:endParaRPr>
          </a:p>
          <a:p>
            <a:pPr algn="just"/>
            <a:endParaRPr lang="en-US" sz="1400" i="1">
              <a:latin typeface="Times New Roman" pitchFamily="18" charset="0"/>
              <a:cs typeface="Times New Roman" pitchFamily="18" charset="0"/>
            </a:endParaRPr>
          </a:p>
          <a:p>
            <a:pPr algn="just"/>
            <a:endParaRPr lang="en-US" sz="1400" i="1" smtClean="0">
              <a:latin typeface="Times New Roman" pitchFamily="18" charset="0"/>
              <a:cs typeface="Times New Roman" pitchFamily="18" charset="0"/>
            </a:endParaRPr>
          </a:p>
          <a:p>
            <a:pPr algn="just"/>
            <a:r>
              <a:rPr lang="en-US" sz="1200" i="1" smtClean="0">
                <a:latin typeface="+mj-lt"/>
              </a:rPr>
              <a:t>          </a:t>
            </a:r>
          </a:p>
          <a:p>
            <a:pPr algn="ctr"/>
            <a:endParaRPr lang="en-US" sz="100" i="1" smtClean="0">
              <a:latin typeface="+mj-lt"/>
            </a:endParaRPr>
          </a:p>
          <a:p>
            <a:pPr algn="ctr"/>
            <a:r>
              <a:rPr lang="en-US" sz="1200" i="1" smtClean="0">
                <a:latin typeface="+mj-lt"/>
              </a:rPr>
              <a:t> </a:t>
            </a:r>
            <a:endParaRPr lang="en-US" sz="1200" i="1" smtClean="0">
              <a:latin typeface="+mj-lt"/>
              <a:cs typeface="Times New Roman" pitchFamily="18" charset="0"/>
            </a:endParaRPr>
          </a:p>
        </p:txBody>
      </p:sp>
      <p:pic>
        <p:nvPicPr>
          <p:cNvPr id="19" name="Picture 2" descr="C:\Users\TAMHANG\Desktop\T 12\3 s_n s_ng..jpg"/>
          <p:cNvPicPr>
            <a:picLocks noChangeAspect="1" noChangeArrowheads="1"/>
          </p:cNvPicPr>
          <p:nvPr/>
        </p:nvPicPr>
        <p:blipFill>
          <a:blip r:embed="rId6"/>
          <a:srcRect/>
          <a:stretch>
            <a:fillRect/>
          </a:stretch>
        </p:blipFill>
        <p:spPr bwMode="auto">
          <a:xfrm>
            <a:off x="2814845" y="3886200"/>
            <a:ext cx="3052555" cy="2057400"/>
          </a:xfrm>
          <a:prstGeom prst="rect">
            <a:avLst/>
          </a:prstGeom>
          <a:noFill/>
        </p:spPr>
      </p:pic>
    </p:spTree>
    <p:extLst>
      <p:ext uri="{BB962C8B-B14F-4D97-AF65-F5344CB8AC3E}">
        <p14:creationId xmlns:p14="http://schemas.microsoft.com/office/powerpoint/2010/main" val="4194430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066800"/>
            <a:ext cx="5829300" cy="9771906"/>
          </a:xfrm>
          <a:prstGeom prst="rect">
            <a:avLst/>
          </a:prstGeom>
          <a:noFill/>
          <a:ln>
            <a:noFill/>
          </a:ln>
        </p:spPr>
        <p:txBody>
          <a:bodyPr wrap="square" lIns="0" tIns="0" rIns="0" bIns="914400" rtlCol="0" anchor="t" anchorCtr="0">
            <a:spAutoFit/>
          </a:bodyPr>
          <a:lstStyle/>
          <a:p>
            <a:pPr algn="just" defTabSz="457200"/>
            <a:r>
              <a:rPr lang="en-US" sz="1600" b="1" dirty="0" err="1" smtClean="0">
                <a:latin typeface="Times New Roman" pitchFamily="18" charset="0"/>
                <a:cs typeface="Times New Roman" pitchFamily="18" charset="0"/>
              </a:rPr>
              <a:t>Truyền</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thống</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vẻ</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vang</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của</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Quân</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đội</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nhân</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dân</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Việt</a:t>
            </a:r>
            <a:r>
              <a:rPr lang="en-US" sz="1600" b="1" dirty="0" smtClean="0">
                <a:latin typeface="Times New Roman" pitchFamily="18" charset="0"/>
                <a:cs typeface="Times New Roman" pitchFamily="18" charset="0"/>
              </a:rPr>
              <a:t> Nam </a:t>
            </a:r>
            <a:r>
              <a:rPr lang="en-US" sz="1600" b="1" dirty="0" err="1" smtClean="0">
                <a:latin typeface="Times New Roman" pitchFamily="18" charset="0"/>
                <a:cs typeface="Times New Roman" pitchFamily="18" charset="0"/>
              </a:rPr>
              <a:t>anh</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hùng</a:t>
            </a:r>
            <a:endParaRPr lang="en-US" sz="1600" b="1"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r>
              <a:rPr lang="en-US" sz="1400" b="1" dirty="0" smtClean="0">
                <a:latin typeface="Times New Roman" pitchFamily="18" charset="0"/>
                <a:cs typeface="Times New Roman" pitchFamily="18" charset="0"/>
              </a:rPr>
              <a:t>4- </a:t>
            </a:r>
            <a:r>
              <a:rPr lang="en-US" sz="1400" b="1" dirty="0" err="1" smtClean="0">
                <a:latin typeface="Times New Roman" pitchFamily="18" charset="0"/>
                <a:cs typeface="Times New Roman" pitchFamily="18" charset="0"/>
              </a:rPr>
              <a:t>Quân</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đội</a:t>
            </a:r>
            <a:r>
              <a:rPr lang="en-US" sz="1400" b="1" dirty="0" smtClean="0">
                <a:latin typeface="Times New Roman" pitchFamily="18" charset="0"/>
                <a:cs typeface="Times New Roman" pitchFamily="18" charset="0"/>
              </a:rPr>
              <a:t> ta </a:t>
            </a:r>
            <a:r>
              <a:rPr lang="en-US" sz="1400" b="1" dirty="0" err="1" smtClean="0">
                <a:latin typeface="Times New Roman" pitchFamily="18" charset="0"/>
                <a:cs typeface="Times New Roman" pitchFamily="18" charset="0"/>
              </a:rPr>
              <a:t>có</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tinh</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thần</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đoàn</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kết</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nội</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bộ</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chặt</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chẽ</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và</a:t>
            </a:r>
            <a:r>
              <a:rPr lang="en-US" sz="1400" b="1" dirty="0" smtClean="0">
                <a:latin typeface="Times New Roman" pitchFamily="18" charset="0"/>
                <a:cs typeface="Times New Roman" pitchFamily="18" charset="0"/>
              </a:rPr>
              <a:t> ý </a:t>
            </a:r>
            <a:r>
              <a:rPr lang="en-US" sz="1400" b="1" dirty="0" err="1" smtClean="0">
                <a:latin typeface="Times New Roman" pitchFamily="18" charset="0"/>
                <a:cs typeface="Times New Roman" pitchFamily="18" charset="0"/>
              </a:rPr>
              <a:t>thức</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tổ</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chức</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kỷ</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luật</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nghiêm</a:t>
            </a:r>
            <a:r>
              <a:rPr lang="en-US" sz="1400" b="1" dirty="0" smtClean="0">
                <a:latin typeface="Times New Roman" pitchFamily="18" charset="0"/>
                <a:cs typeface="Times New Roman" pitchFamily="18" charset="0"/>
              </a:rPr>
              <a:t> minh</a:t>
            </a:r>
            <a:endParaRPr lang="en-US" sz="1400" dirty="0" smtClean="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kết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chặt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chẽ</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một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yếu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tố</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cơ</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bản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tạo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mạnh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tổng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hợp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đội</a:t>
            </a:r>
            <a:r>
              <a:rPr lang="en-US" sz="1400" dirty="0" smtClean="0">
                <a:latin typeface="Times New Roman" pitchFamily="18" charset="0"/>
                <a:cs typeface="Times New Roman" pitchFamily="18" charset="0"/>
              </a:rPr>
              <a:t> ta. </a:t>
            </a:r>
            <a:r>
              <a:rPr lang="en-US" sz="1400" dirty="0" err="1" smtClean="0">
                <a:latin typeface="Times New Roman" pitchFamily="18" charset="0"/>
                <a:cs typeface="Times New Roman" pitchFamily="18" charset="0"/>
              </a:rPr>
              <a:t>Kế</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thừa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truyền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thống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kết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tộc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thần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vận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mệnh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nước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tộc</a:t>
            </a:r>
            <a:r>
              <a:rPr lang="en-US" sz="1400" dirty="0" smtClean="0">
                <a:latin typeface="Times New Roman" pitchFamily="18" charset="0"/>
                <a:cs typeface="Times New Roman" pitchFamily="18" charset="0"/>
              </a:rPr>
              <a:t> ta </a:t>
            </a:r>
            <a:r>
              <a:rPr lang="en-US" sz="1400" dirty="0" err="1" smtClean="0">
                <a:latin typeface="Times New Roman" pitchFamily="18" charset="0"/>
                <a:cs typeface="Times New Roman" pitchFamily="18" charset="0"/>
              </a:rPr>
              <a:t>trong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mấy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nghìn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năm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lịch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sử</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dựng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nước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giữ</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nước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chiến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sĩ</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luôn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yêu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nhau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như</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ruột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thịt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dưới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một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lòng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chấp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hành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kỷ</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luật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nghiêm</a:t>
            </a:r>
            <a:r>
              <a:rPr lang="en-US" sz="1400" dirty="0" smtClean="0">
                <a:latin typeface="Times New Roman" pitchFamily="18" charset="0"/>
                <a:cs typeface="Times New Roman" pitchFamily="18" charset="0"/>
              </a:rPr>
              <a:t> minh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đội</a:t>
            </a:r>
            <a:r>
              <a:rPr lang="en-US" sz="1400" dirty="0" smtClean="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p>
          <a:p>
            <a:pPr algn="just" defTabSz="457200"/>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thần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kết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chiến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đấu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đội</a:t>
            </a:r>
            <a:r>
              <a:rPr lang="en-US" sz="1400" dirty="0" smtClean="0">
                <a:latin typeface="Times New Roman" pitchFamily="18" charset="0"/>
                <a:cs typeface="Times New Roman" pitchFamily="18" charset="0"/>
              </a:rPr>
              <a:t> ta </a:t>
            </a:r>
            <a:r>
              <a:rPr lang="en-US" sz="1400" dirty="0" err="1" smtClean="0">
                <a:latin typeface="Times New Roman" pitchFamily="18" charset="0"/>
                <a:cs typeface="Times New Roman" pitchFamily="18" charset="0"/>
              </a:rPr>
              <a:t>dựa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cơ</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sở</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đường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lối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chính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sách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Đảng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năng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nhiệm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vụ</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cơ</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sở</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yêu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gắn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giữa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người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đồng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chí</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cùng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chiến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đấu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mục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tiêu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lý</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tưởng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Đảng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tộc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kết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thành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một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khối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chắc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thống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nhất</a:t>
            </a:r>
            <a:r>
              <a:rPr lang="en-US" sz="1400" dirty="0" smtClean="0">
                <a:latin typeface="Times New Roman" pitchFamily="18" charset="0"/>
                <a:cs typeface="Times New Roman" pitchFamily="18" charset="0"/>
              </a:rPr>
              <a:t> ý </a:t>
            </a:r>
            <a:r>
              <a:rPr lang="en-US" sz="1400" dirty="0" err="1" smtClean="0">
                <a:latin typeface="Times New Roman" pitchFamily="18" charset="0"/>
                <a:cs typeface="Times New Roman" pitchFamily="18" charset="0"/>
              </a:rPr>
              <a:t>chí</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thống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hành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hết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lòng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yêu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giúp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đỡ</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lẫn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nhau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gắn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hiệp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đồng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chặt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chẽ</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thực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hiện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lợi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mọi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nhiệm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vụ</a:t>
            </a:r>
            <a:r>
              <a:rPr lang="en-US" sz="1400" dirty="0" smtClean="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đội</a:t>
            </a:r>
            <a:r>
              <a:rPr lang="en-US" sz="1400" dirty="0" smtClean="0">
                <a:latin typeface="Times New Roman" pitchFamily="18" charset="0"/>
                <a:cs typeface="Times New Roman" pitchFamily="18" charset="0"/>
              </a:rPr>
              <a:t> ta </a:t>
            </a:r>
            <a:r>
              <a:rPr lang="en-US" sz="1400" dirty="0" err="1" smtClean="0">
                <a:latin typeface="Times New Roman" pitchFamily="18" charset="0"/>
                <a:cs typeface="Times New Roman" pitchFamily="18" charset="0"/>
              </a:rPr>
              <a:t>có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kỷ</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luật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giác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nghiêm</a:t>
            </a:r>
            <a:r>
              <a:rPr lang="en-US" sz="1400" dirty="0" smtClean="0">
                <a:latin typeface="Times New Roman" pitchFamily="18" charset="0"/>
                <a:cs typeface="Times New Roman" pitchFamily="18" charset="0"/>
              </a:rPr>
              <a:t> minh, </a:t>
            </a:r>
            <a:r>
              <a:rPr lang="en-US" sz="1400" dirty="0" err="1" smtClean="0">
                <a:latin typeface="Times New Roman" pitchFamily="18" charset="0"/>
                <a:cs typeface="Times New Roman" pitchFamily="18" charset="0"/>
              </a:rPr>
              <a:t>dù</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trong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cảnh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nào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chiến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sĩ</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đều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giác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giữ</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kỷ</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luật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chấp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hành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nghiêm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chỉnh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đường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lối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chính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sách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Đảng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pháp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luật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nước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Trong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chiến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đấu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công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tác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sản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xuất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cũng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như</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tiếp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xúc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với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chiến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sĩ</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triệt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để</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chấp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hành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mệnh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lệnh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chỉ</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thị</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điều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lệnh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điều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lệ</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quyết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thành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mọi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nhiệm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vụ</a:t>
            </a:r>
            <a:r>
              <a:rPr lang="en-US" sz="1400" dirty="0" smtClean="0">
                <a:latin typeface="Times New Roman" pitchFamily="18" charset="0"/>
                <a:cs typeface="Times New Roman" pitchFamily="18" charset="0"/>
              </a:rPr>
              <a:t>.</a:t>
            </a:r>
          </a:p>
          <a:p>
            <a:pPr algn="just" defTabSz="457200"/>
            <a:r>
              <a:rPr lang="en-US" sz="1400" b="1" dirty="0" smtClean="0">
                <a:latin typeface="Times New Roman" pitchFamily="18" charset="0"/>
                <a:cs typeface="Times New Roman" pitchFamily="18" charset="0"/>
              </a:rPr>
              <a:t>5- </a:t>
            </a:r>
            <a:r>
              <a:rPr lang="en-US" sz="1400" b="1" dirty="0" err="1" smtClean="0">
                <a:latin typeface="Times New Roman" pitchFamily="18" charset="0"/>
                <a:cs typeface="Times New Roman" pitchFamily="18" charset="0"/>
              </a:rPr>
              <a:t>Quân</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đội</a:t>
            </a:r>
            <a:r>
              <a:rPr lang="en-US" sz="1400" b="1" dirty="0" smtClean="0">
                <a:latin typeface="Times New Roman" pitchFamily="18" charset="0"/>
                <a:cs typeface="Times New Roman" pitchFamily="18" charset="0"/>
              </a:rPr>
              <a:t> ta </a:t>
            </a:r>
            <a:r>
              <a:rPr lang="en-US" sz="1400" b="1" dirty="0" err="1" smtClean="0">
                <a:latin typeface="Times New Roman" pitchFamily="18" charset="0"/>
                <a:cs typeface="Times New Roman" pitchFamily="18" charset="0"/>
              </a:rPr>
              <a:t>không</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chỉ</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là</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đội</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quân</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chiến</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đấu</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giỏi</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mà</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còn</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là</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đội</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quân</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công</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tác</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giỏi</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đội</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quân</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làm</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kinh</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tế</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giỏi</a:t>
            </a:r>
            <a:endParaRPr lang="en-US" sz="1400" dirty="0" smtClean="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Trong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thời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đấu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giành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lập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chiến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chống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giặc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ngoại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xâm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trước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đây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cũng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như</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trong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thời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xây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dựng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bảo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vệ</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Tổ</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quốc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ngày</a:t>
            </a:r>
            <a:r>
              <a:rPr lang="en-US" sz="1400" dirty="0" smtClean="0">
                <a:latin typeface="Times New Roman" pitchFamily="18" charset="0"/>
                <a:cs typeface="Times New Roman" pitchFamily="18" charset="0"/>
              </a:rPr>
              <a:t> nay, </a:t>
            </a:r>
            <a:r>
              <a:rPr lang="en-US" sz="1400" dirty="0" err="1" smtClean="0">
                <a:latin typeface="Times New Roman" pitchFamily="18" charset="0"/>
                <a:cs typeface="Times New Roman" pitchFamily="18" charset="0"/>
              </a:rPr>
              <a:t>quân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đội</a:t>
            </a:r>
            <a:r>
              <a:rPr lang="en-US" sz="1400" dirty="0" smtClean="0">
                <a:latin typeface="Times New Roman" pitchFamily="18" charset="0"/>
                <a:cs typeface="Times New Roman" pitchFamily="18" charset="0"/>
              </a:rPr>
              <a:t> ta </a:t>
            </a:r>
            <a:r>
              <a:rPr lang="en-US" sz="1400" dirty="0" err="1" smtClean="0">
                <a:latin typeface="Times New Roman" pitchFamily="18" charset="0"/>
                <a:cs typeface="Times New Roman" pitchFamily="18" charset="0"/>
              </a:rPr>
              <a:t>không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chỉ</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biết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chiến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đấu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chiến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còn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tích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cực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tham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công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tác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lao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sản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xuất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doanh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giỏi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tỏ</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rõ</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bản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luôn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luôn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thành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xuất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sắc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mọi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nhiệm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vụ</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được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Đảng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giao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trong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mọi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huống</a:t>
            </a:r>
            <a:r>
              <a:rPr lang="en-US" sz="1400" dirty="0" smtClean="0">
                <a:latin typeface="Times New Roman" pitchFamily="18" charset="0"/>
                <a:cs typeface="Times New Roman" pitchFamily="18" charset="0"/>
              </a:rPr>
              <a:t>.</a:t>
            </a:r>
          </a:p>
          <a:p>
            <a:pPr algn="just" defTabSz="457200"/>
            <a:endParaRPr lang="en-US" sz="1400" dirty="0" smtClean="0">
              <a:latin typeface="Times New Roman" pitchFamily="18" charset="0"/>
              <a:cs typeface="Times New Roman" pitchFamily="18" charset="0"/>
            </a:endParaRPr>
          </a:p>
          <a:p>
            <a:pPr algn="just" defTabSz="457200"/>
            <a:endParaRPr lang="en-US" sz="1350" i="1" dirty="0" smtClean="0">
              <a:latin typeface="Times New Roman" pitchFamily="18" charset="0"/>
              <a:cs typeface="Times New Roman" pitchFamily="18" charset="0"/>
            </a:endParaRPr>
          </a:p>
          <a:p>
            <a:pPr algn="just" defTabSz="457200"/>
            <a:r>
              <a:rPr lang="en-US" sz="1350" dirty="0" smtClean="0">
                <a:latin typeface="Times New Roman" pitchFamily="18" charset="0"/>
                <a:cs typeface="Times New Roman" pitchFamily="18" charset="0"/>
              </a:rPr>
              <a:t> </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10</a:t>
              </a:r>
            </a:p>
            <a:p>
              <a:pPr algn="ctr"/>
              <a:r>
                <a:rPr lang="en-US" sz="800" b="1" smtClean="0"/>
                <a:t>THÁNG 12  </a:t>
              </a:r>
            </a:p>
            <a:p>
              <a:pPr algn="ctr"/>
              <a:r>
                <a:rPr lang="en-US" sz="800" b="1" smtClean="0"/>
                <a:t>2015</a:t>
              </a:r>
              <a:endParaRPr lang="en-US" sz="800" b="1"/>
            </a:p>
          </p:txBody>
        </p:sp>
      </p:grpSp>
      <p:grpSp>
        <p:nvGrpSpPr>
          <p:cNvPr id="3"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3039094"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smtClean="0">
                  <a:solidFill>
                    <a:schemeClr val="bg1"/>
                  </a:solidFill>
                  <a:effectLst>
                    <a:glow rad="101600">
                      <a:srgbClr val="FF0000">
                        <a:alpha val="60000"/>
                      </a:srgbClr>
                    </a:glow>
                  </a:effectLst>
                  <a:latin typeface="Calibri" panose="020F0502020204030204" pitchFamily="34" charset="0"/>
                </a:rPr>
                <a:t>TRUYỀN THỐNG</a:t>
              </a:r>
              <a:endParaRPr lang="en-US" sz="1400" b="1">
                <a:solidFill>
                  <a:schemeClr val="bg1"/>
                </a:solidFill>
                <a:effectLst>
                  <a:glow rad="101600">
                    <a:srgbClr val="FF0000">
                      <a:alpha val="60000"/>
                    </a:srgbClr>
                  </a:glow>
                </a:effectLst>
                <a:latin typeface="Calibri" panose="020F0502020204030204" pitchFamily="34" charset="0"/>
              </a:endParaRPr>
            </a:p>
          </p:txBody>
        </p:sp>
      </p:grpSp>
      <p:pic>
        <p:nvPicPr>
          <p:cNvPr id="1026" name="Picture 2" descr="D:\TÂM - MÁY CƠ QUAN\Tài liệu SHCĐ 2015\T 12\TL tham khao\images.jpg"/>
          <p:cNvPicPr>
            <a:picLocks noChangeAspect="1" noChangeArrowheads="1"/>
          </p:cNvPicPr>
          <p:nvPr/>
        </p:nvPicPr>
        <p:blipFill>
          <a:blip r:embed="rId7"/>
          <a:srcRect/>
          <a:stretch>
            <a:fillRect/>
          </a:stretch>
        </p:blipFill>
        <p:spPr bwMode="auto">
          <a:xfrm>
            <a:off x="1828800" y="3124200"/>
            <a:ext cx="3267075" cy="1752600"/>
          </a:xfrm>
          <a:prstGeom prst="rect">
            <a:avLst/>
          </a:prstGeom>
          <a:noFill/>
        </p:spPr>
      </p:pic>
    </p:spTree>
    <p:extLst>
      <p:ext uri="{BB962C8B-B14F-4D97-AF65-F5344CB8AC3E}">
        <p14:creationId xmlns:p14="http://schemas.microsoft.com/office/powerpoint/2010/main" val="37212569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066800"/>
            <a:ext cx="5829300" cy="9756517"/>
          </a:xfrm>
          <a:prstGeom prst="rect">
            <a:avLst/>
          </a:prstGeom>
          <a:noFill/>
          <a:ln>
            <a:noFill/>
          </a:ln>
        </p:spPr>
        <p:txBody>
          <a:bodyPr wrap="square" lIns="0" tIns="0" rIns="0" bIns="914400" rtlCol="0" anchor="t" anchorCtr="0">
            <a:spAutoFit/>
          </a:bodyPr>
          <a:lstStyle/>
          <a:p>
            <a:pPr algn="just" defTabSz="457200"/>
            <a:r>
              <a:rPr lang="en-US" sz="1600" b="1" smtClean="0">
                <a:latin typeface="Times New Roman" pitchFamily="18" charset="0"/>
                <a:cs typeface="Times New Roman" pitchFamily="18" charset="0"/>
              </a:rPr>
              <a:t>Truyền thống vẻ vang của Quân đôi nhân dân Việt Nam anh hùng</a:t>
            </a:r>
          </a:p>
          <a:p>
            <a:pPr algn="just" defTabSz="457200"/>
            <a:endParaRPr lang="en-US" sz="1350" b="1" i="1"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Quân đội ta tham gia tích cực xây dựng và phát triển kinh tế, văn hóa, xã hội, củng cố quốc phòng an ninh ở các địa phương miền núi, biên giới, hải đảo, vùng căn cứ cách mạng; tuyên truyền vận động nhân dân thực hiện tốt đường lối, chính sách của Đảng và Nhà nước; tham gia xây dựng và củng cố chính quyền cơ sở.</a:t>
            </a:r>
            <a:endParaRPr lang="en-US" sz="135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Hoạt động sản xuất kinh doanh của các doanh nghiệp quân đội đã đóng góp nhiều hàng hóa phục vụ đời sống xã hội, hoàn thành nhiều công trình trọng điểm của đất nước, góp phần vào sự tăng trưởng của nền kinh tế quốc dân; đồng thời phục vụ tốt sự nghiệp quốc phòng, nâng cao sức mạnh và khả năng sẵn sàng chiến đấu của quân đội.</a:t>
            </a:r>
          </a:p>
          <a:p>
            <a:pPr algn="just" defTabSz="457200"/>
            <a:r>
              <a:rPr lang="en-US" sz="1400" smtClean="0">
                <a:latin typeface="Times New Roman" pitchFamily="18" charset="0"/>
                <a:cs typeface="Times New Roman" pitchFamily="18" charset="0"/>
              </a:rPr>
              <a:t>	Trong thời kỳ chiến tranh, quân đội cùng với nhân dân đã tham gia thực hiện tốt chính sách hậu phương quân đội, ngày nay đang tích cực tham gia thực hiện các chương trình xã hội: xóa đói giảm nghèo, đóng góp xây dựng quỹ đền ơn đáp nghĩa; tham gia giúp dân xóa mù chữ ở vùng sâu, vùng xa… Truyền thống tốt đẹp đó của quân đội ta ngày càng được phát huy trong sự nghiệp xây dựng và bảo vệ Tổ quốc Việt Nam xã hội chủ nghĩa, góp phần vào việc thực hiện thắng lợi các mục tiêu kinh tế, xã hội thời kỳ công nghiệp hóa, hiện đại hóa đất nước theo định hướng xã hội chủ nghĩa.</a:t>
            </a:r>
          </a:p>
          <a:p>
            <a:pPr algn="just" defTabSz="457200"/>
            <a:r>
              <a:rPr lang="en-US" sz="1400" b="1" smtClean="0">
                <a:latin typeface="Times New Roman" pitchFamily="18" charset="0"/>
                <a:cs typeface="Times New Roman" pitchFamily="18" charset="0"/>
              </a:rPr>
              <a:t>6- Quân đội ta luôn nêu cao tinh thần đoàn kết quốc tế cao cả, chí nghĩa, chí tình</a:t>
            </a:r>
            <a:endParaRPr lang="en-US" sz="140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Thấm nhuần đường lối, quan điểm cách mạng của Đảng, chính sách đối ngoại rộng mở của Nhà nước ta, gắn liền chủ nghĩa yêu nước và chủ nghĩa quốc tế vô sản, quân đội ta luôn tăng cường tình đoàn kết gắn bó với quân đội và nhân dân các nước Lào, Campuchia trong các cuộc kháng chiến chống giặc ngoại xâm trước đây, cũng như với quân đội và nhân dân nhiều nước trên thế giới hiện nay, góp phần xây dựng tình đoàn kết hữu nghị giữa các dân tộc.</a:t>
            </a:r>
          </a:p>
          <a:p>
            <a:pPr algn="just" defTabSz="457200"/>
            <a:r>
              <a:rPr lang="en-US" sz="1400" smtClean="0">
                <a:latin typeface="Times New Roman" pitchFamily="18" charset="0"/>
                <a:cs typeface="Times New Roman" pitchFamily="18" charset="0"/>
              </a:rPr>
              <a:t>	Trong mỗi bước trưởng thành của mình, quân đội ta luôn coi trọng những kinh nghiệm xây dựng và chiến đấu của quân đội các nước anh em, bè bạn, khiêm tốn học tập những kinh nghiệm tiên tiến và vận dụng sáng tạo các kinh nghiệm đó, đồng thời cũng đóng góp những kinh nghiệm của mình với quân đội các nước anh em, bè bạn.</a:t>
            </a:r>
          </a:p>
          <a:p>
            <a:pPr algn="just" defTabSz="457200"/>
            <a:r>
              <a:rPr lang="en-US" sz="1400" smtClean="0">
                <a:latin typeface="Times New Roman" pitchFamily="18" charset="0"/>
                <a:cs typeface="Times New Roman" pitchFamily="18" charset="0"/>
              </a:rPr>
              <a:t>	Ngày nay, trong bối cảnh tình hình thế giới và khu vực diễn biến phức tạp, quân đội ta hơn lúc nào hết càng phải phát huy bản chất cách mạng, phẩm chất cao quý “Bộ đội Cụ Hồ”, kiên trì xây dựng, phát triển mối quan hệ đoàn kết hữu nghị với quân đội và nhân dân các nước, phấn đấu vì mục tiêu hòa bình, độc lập dân tộc, dân chủ và tiến bộ xã hội trên thế giới./.</a:t>
            </a:r>
          </a:p>
          <a:p>
            <a:pPr algn="just" defTabSz="457200"/>
            <a:endParaRPr lang="en-US" sz="1350" smtClean="0">
              <a:latin typeface="Times New Roman" pitchFamily="18" charset="0"/>
              <a:cs typeface="Times New Roman" pitchFamily="18" charset="0"/>
            </a:endParaRPr>
          </a:p>
          <a:p>
            <a:pPr algn="just" defTabSz="457200"/>
            <a:endParaRPr lang="en-US" sz="1350" i="1"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11</a:t>
              </a:r>
            </a:p>
            <a:p>
              <a:pPr algn="ctr"/>
              <a:r>
                <a:rPr lang="en-US" sz="800" b="1" smtClean="0"/>
                <a:t>THÁNG 12  </a:t>
              </a:r>
            </a:p>
            <a:p>
              <a:pPr algn="ctr"/>
              <a:r>
                <a:rPr lang="en-US" sz="800" b="1" smtClean="0"/>
                <a:t>2015</a:t>
              </a:r>
              <a:endParaRPr lang="en-US" sz="800" b="1"/>
            </a:p>
          </p:txBody>
        </p:sp>
      </p:grpSp>
      <p:grpSp>
        <p:nvGrpSpPr>
          <p:cNvPr id="3"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3039094"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smtClean="0">
                  <a:solidFill>
                    <a:schemeClr val="bg1"/>
                  </a:solidFill>
                  <a:effectLst>
                    <a:glow rad="101600">
                      <a:srgbClr val="FF0000">
                        <a:alpha val="60000"/>
                      </a:srgbClr>
                    </a:glow>
                  </a:effectLst>
                  <a:latin typeface="Calibri" panose="020F0502020204030204" pitchFamily="34" charset="0"/>
                </a:rPr>
                <a:t>TRUYỀN THỐNG</a:t>
              </a:r>
              <a:endParaRPr lang="en-US" sz="1400" b="1">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3721256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12</a:t>
              </a:r>
            </a:p>
            <a:p>
              <a:pPr algn="ctr"/>
              <a:r>
                <a:rPr lang="en-US" sz="800" b="1" smtClean="0"/>
                <a:t>THÁNG 12  </a:t>
              </a:r>
            </a:p>
            <a:p>
              <a:pPr algn="ctr"/>
              <a:r>
                <a:rPr lang="en-US" sz="800" b="1" smtClean="0"/>
                <a:t>2015</a:t>
              </a:r>
              <a:endParaRPr lang="en-US" sz="800" b="1"/>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chemeClr val="bg1"/>
                  </a:solidFill>
                  <a:effectLst>
                    <a:glow rad="101600">
                      <a:srgbClr val="FF0000">
                        <a:alpha val="60000"/>
                      </a:srgbClr>
                    </a:glow>
                  </a:effectLst>
                  <a:latin typeface="Calibri" panose="020F0502020204030204" pitchFamily="34" charset="0"/>
                </a:rPr>
                <a:t>THÔNG TIN THỜI SỰ</a:t>
              </a:r>
              <a:endParaRPr lang="en-US" sz="1500" b="1">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533400" y="1066800"/>
            <a:ext cx="5829300" cy="1169551"/>
          </a:xfrm>
          <a:prstGeom prst="rect">
            <a:avLst/>
          </a:prstGeom>
          <a:noFill/>
          <a:ln>
            <a:noFill/>
          </a:ln>
        </p:spPr>
        <p:txBody>
          <a:bodyPr wrap="square" lIns="0" tIns="0" rIns="0" bIns="914400" rtlCol="0" anchor="t" anchorCtr="0">
            <a:spAutoFit/>
          </a:bodyPr>
          <a:lstStyle/>
          <a:p>
            <a:pPr algn="ctr"/>
            <a:endParaRPr lang="en-US" sz="1600" i="1">
              <a:latin typeface="Arial" panose="020B0604020202020204" pitchFamily="34" charset="0"/>
              <a:cs typeface="Arial" panose="020B0604020202020204" pitchFamily="34" charset="0"/>
            </a:endParaRPr>
          </a:p>
        </p:txBody>
      </p:sp>
      <p:sp>
        <p:nvSpPr>
          <p:cNvPr id="17" name="TextBox 16"/>
          <p:cNvSpPr txBox="1"/>
          <p:nvPr/>
        </p:nvSpPr>
        <p:spPr>
          <a:xfrm>
            <a:off x="533400" y="1066800"/>
            <a:ext cx="5829300" cy="2231380"/>
          </a:xfrm>
          <a:prstGeom prst="rect">
            <a:avLst/>
          </a:prstGeom>
          <a:noFill/>
          <a:ln>
            <a:noFill/>
          </a:ln>
        </p:spPr>
        <p:txBody>
          <a:bodyPr wrap="square" lIns="0" tIns="0" rIns="0" bIns="914400" rtlCol="0" anchor="t" anchorCtr="0">
            <a:spAutoFit/>
          </a:bodyPr>
          <a:lstStyle/>
          <a:p>
            <a:pPr marL="0" lvl="1" indent="457200" algn="ctr" defTabSz="457200"/>
            <a:r>
              <a:rPr lang="en-US" sz="1500" b="1" dirty="0" smtClean="0">
                <a:latin typeface="Times New Roman" pitchFamily="18" charset="0"/>
                <a:cs typeface="Times New Roman" pitchFamily="18" charset="0"/>
              </a:rPr>
              <a:t>NHỮNG SỰ KIỆN, HOẠT ĐỘNG LỚN CỦA</a:t>
            </a:r>
          </a:p>
          <a:p>
            <a:pPr marL="0" lvl="1" indent="457200" algn="ctr" defTabSz="457200"/>
            <a:r>
              <a:rPr lang="en-US" sz="1500" b="1" dirty="0" smtClean="0">
                <a:latin typeface="Times New Roman" pitchFamily="18" charset="0"/>
                <a:cs typeface="Times New Roman" pitchFamily="18" charset="0"/>
              </a:rPr>
              <a:t>TỈNH ĐOÀN TRONG THÁNG 12/2015</a:t>
            </a:r>
          </a:p>
          <a:p>
            <a:pPr marL="0" lvl="1" indent="457200" algn="ctr" defTabSz="457200">
              <a:lnSpc>
                <a:spcPct val="150000"/>
              </a:lnSpc>
              <a:spcBef>
                <a:spcPts val="600"/>
              </a:spcBef>
            </a:pPr>
            <a:endParaRPr lang="en-US" sz="1500" b="1" dirty="0">
              <a:latin typeface="Times New Roman" pitchFamily="18" charset="0"/>
              <a:cs typeface="Times New Roman" pitchFamily="18" charset="0"/>
            </a:endParaRPr>
          </a:p>
          <a:p>
            <a:pPr indent="457200" algn="just" defTabSz="457200">
              <a:lnSpc>
                <a:spcPct val="150000"/>
              </a:lnSpc>
              <a:spcBef>
                <a:spcPts val="600"/>
              </a:spcBef>
            </a:pPr>
            <a:r>
              <a:rPr lang="en-US" sz="1500" dirty="0" smtClean="0">
                <a:latin typeface="Times New Roman" pitchFamily="18" charset="0"/>
                <a:cs typeface="Times New Roman" pitchFamily="18" charset="0"/>
              </a:rPr>
              <a:t>   </a:t>
            </a:r>
            <a:endParaRPr lang="en-US" sz="1500" b="1" dirty="0">
              <a:latin typeface="Times New Roman" pitchFamily="18" charset="0"/>
              <a:cs typeface="Times New Roman" pitchFamily="18" charset="0"/>
            </a:endParaRPr>
          </a:p>
        </p:txBody>
      </p:sp>
      <p:graphicFrame>
        <p:nvGraphicFramePr>
          <p:cNvPr id="10" name="Diagram 9"/>
          <p:cNvGraphicFramePr/>
          <p:nvPr>
            <p:extLst>
              <p:ext uri="{D42A27DB-BD31-4B8C-83A1-F6EECF244321}">
                <p14:modId xmlns:p14="http://schemas.microsoft.com/office/powerpoint/2010/main" val="1917071793"/>
              </p:ext>
            </p:extLst>
          </p:nvPr>
        </p:nvGraphicFramePr>
        <p:xfrm>
          <a:off x="152400" y="1981200"/>
          <a:ext cx="6553200" cy="7162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76427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13</a:t>
              </a:r>
            </a:p>
            <a:p>
              <a:pPr algn="ctr"/>
              <a:r>
                <a:rPr lang="en-US" sz="800" b="1" smtClean="0"/>
                <a:t>THÁNG 12  </a:t>
              </a:r>
            </a:p>
            <a:p>
              <a:pPr algn="ctr"/>
              <a:r>
                <a:rPr lang="en-US" sz="800" b="1" smtClean="0"/>
                <a:t>2015</a:t>
              </a:r>
              <a:endParaRPr lang="en-US" sz="800" b="1"/>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chemeClr val="bg1"/>
                  </a:solidFill>
                  <a:effectLst>
                    <a:glow rad="101600">
                      <a:srgbClr val="FF0000">
                        <a:alpha val="60000"/>
                      </a:srgbClr>
                    </a:glow>
                  </a:effectLst>
                  <a:latin typeface="Calibri" panose="020F0502020204030204" pitchFamily="34" charset="0"/>
                </a:rPr>
                <a:t>GÓC NHÌN TRẺ</a:t>
              </a:r>
              <a:endParaRPr lang="en-US" sz="1500" b="1">
                <a:solidFill>
                  <a:schemeClr val="bg1"/>
                </a:solidFill>
                <a:effectLst>
                  <a:glow rad="101600">
                    <a:srgbClr val="FF0000">
                      <a:alpha val="60000"/>
                    </a:srgbClr>
                  </a:glow>
                </a:effectLst>
                <a:latin typeface="Calibri" panose="020F0502020204030204" pitchFamily="34" charset="0"/>
              </a:endParaRPr>
            </a:p>
          </p:txBody>
        </p:sp>
      </p:grpSp>
      <p:sp>
        <p:nvSpPr>
          <p:cNvPr id="10" name="TextBox 9"/>
          <p:cNvSpPr txBox="1"/>
          <p:nvPr/>
        </p:nvSpPr>
        <p:spPr>
          <a:xfrm>
            <a:off x="533400" y="1066800"/>
            <a:ext cx="5829300" cy="1184940"/>
          </a:xfrm>
          <a:prstGeom prst="rect">
            <a:avLst/>
          </a:prstGeom>
          <a:noFill/>
          <a:ln>
            <a:noFill/>
          </a:ln>
        </p:spPr>
        <p:txBody>
          <a:bodyPr wrap="square" lIns="0" tIns="0" rIns="0" bIns="914400" rtlCol="0" anchor="t" anchorCtr="0">
            <a:spAutoFit/>
          </a:bodyPr>
          <a:lstStyle/>
          <a:p>
            <a:pPr algn="ctr"/>
            <a:r>
              <a:rPr lang="en-US" sz="1700" b="1" smtClean="0">
                <a:latin typeface="Times New Roman" pitchFamily="18" charset="0"/>
                <a:cs typeface="Times New Roman" pitchFamily="18" charset="0"/>
              </a:rPr>
              <a:t>Chàng trai trẻ nhất nhận giải thưởng Tình nguyện Quốc gia</a:t>
            </a:r>
            <a:endParaRPr lang="en-US" sz="1700" b="1">
              <a:latin typeface="Times New Roman" pitchFamily="18" charset="0"/>
              <a:cs typeface="Times New Roman" pitchFamily="18" charset="0"/>
            </a:endParaRPr>
          </a:p>
        </p:txBody>
      </p:sp>
      <p:sp>
        <p:nvSpPr>
          <p:cNvPr id="13" name="Rectangle 12"/>
          <p:cNvSpPr/>
          <p:nvPr/>
        </p:nvSpPr>
        <p:spPr>
          <a:xfrm>
            <a:off x="533400" y="1447800"/>
            <a:ext cx="5829300" cy="738664"/>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r>
              <a:rPr lang="en-US" sz="1400" b="1" i="1" dirty="0" err="1" smtClean="0">
                <a:latin typeface="Times New Roman" pitchFamily="18" charset="0"/>
                <a:cs typeface="Times New Roman" pitchFamily="18" charset="0"/>
              </a:rPr>
              <a:t>Gặp</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anh</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Nguyễn</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Thế</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Tiếng</a:t>
            </a:r>
            <a:r>
              <a:rPr lang="en-US" sz="1400" b="1" i="1" dirty="0" smtClean="0">
                <a:latin typeface="Times New Roman" pitchFamily="18" charset="0"/>
                <a:cs typeface="Times New Roman" pitchFamily="18" charset="0"/>
              </a:rPr>
              <a:t> - </a:t>
            </a:r>
            <a:r>
              <a:rPr lang="en-US" sz="1400" b="1" i="1" dirty="0" err="1" smtClean="0">
                <a:latin typeface="Times New Roman" pitchFamily="18" charset="0"/>
                <a:cs typeface="Times New Roman" pitchFamily="18" charset="0"/>
              </a:rPr>
              <a:t>Sinh</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năm</a:t>
            </a:r>
            <a:r>
              <a:rPr lang="en-US" sz="1400" b="1" i="1" dirty="0" smtClean="0">
                <a:latin typeface="Times New Roman" pitchFamily="18" charset="0"/>
                <a:cs typeface="Times New Roman" pitchFamily="18" charset="0"/>
              </a:rPr>
              <a:t> 1992, </a:t>
            </a:r>
            <a:r>
              <a:rPr lang="en-US" sz="1400" b="1" i="1" dirty="0" err="1" smtClean="0">
                <a:latin typeface="Times New Roman" pitchFamily="18" charset="0"/>
                <a:cs typeface="Times New Roman" pitchFamily="18" charset="0"/>
              </a:rPr>
              <a:t>sinh</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viên</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Trường</a:t>
            </a:r>
            <a:r>
              <a:rPr lang="en-US" sz="1400" b="1" i="1" dirty="0" smtClean="0">
                <a:latin typeface="Times New Roman" pitchFamily="18" charset="0"/>
                <a:cs typeface="Times New Roman" pitchFamily="18" charset="0"/>
              </a:rPr>
              <a:t> ĐH </a:t>
            </a:r>
            <a:r>
              <a:rPr lang="en-US" sz="1400" b="1" i="1" dirty="0" err="1" smtClean="0">
                <a:latin typeface="Times New Roman" pitchFamily="18" charset="0"/>
                <a:cs typeface="Times New Roman" pitchFamily="18" charset="0"/>
              </a:rPr>
              <a:t>Sư</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phạm</a:t>
            </a:r>
            <a:r>
              <a:rPr lang="en-US" sz="1400" b="1" i="1" dirty="0" smtClean="0">
                <a:latin typeface="Times New Roman" pitchFamily="18" charset="0"/>
                <a:cs typeface="Times New Roman" pitchFamily="18" charset="0"/>
              </a:rPr>
              <a:t> TPHCM - </a:t>
            </a:r>
            <a:r>
              <a:rPr lang="en-US" sz="1400" b="1" i="1" dirty="0" err="1" smtClean="0">
                <a:latin typeface="Times New Roman" pitchFamily="18" charset="0"/>
                <a:cs typeface="Times New Roman" pitchFamily="18" charset="0"/>
              </a:rPr>
              <a:t>khi</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nhận</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giải</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thưởng</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Tình</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nguyện</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Quốc</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gia</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lại</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thêm</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phần</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khâm</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phục</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và</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tự</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hào</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về</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thế</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hệ</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trẻ</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Việt</a:t>
            </a:r>
            <a:r>
              <a:rPr lang="en-US" sz="1400" b="1" i="1" dirty="0" smtClean="0">
                <a:latin typeface="Times New Roman" pitchFamily="18" charset="0"/>
                <a:cs typeface="Times New Roman" pitchFamily="18" charset="0"/>
              </a:rPr>
              <a:t> Nam. </a:t>
            </a:r>
          </a:p>
        </p:txBody>
      </p:sp>
      <p:sp>
        <p:nvSpPr>
          <p:cNvPr id="14" name="TextBox 13"/>
          <p:cNvSpPr txBox="1"/>
          <p:nvPr/>
        </p:nvSpPr>
        <p:spPr>
          <a:xfrm>
            <a:off x="533400" y="2286000"/>
            <a:ext cx="5829300" cy="8017579"/>
          </a:xfrm>
          <a:prstGeom prst="rect">
            <a:avLst/>
          </a:prstGeom>
          <a:noFill/>
          <a:ln>
            <a:noFill/>
          </a:ln>
        </p:spPr>
        <p:txBody>
          <a:bodyPr wrap="square" lIns="0" tIns="0" rIns="0" bIns="914400" rtlCol="0" anchor="t" anchorCtr="0">
            <a:spAutoFit/>
          </a:bodyPr>
          <a:lstStyle/>
          <a:p>
            <a:pPr algn="just" defTabSz="457200"/>
            <a:r>
              <a:rPr lang="en-US" sz="135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Tiếng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đều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nông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nghiệp</a:t>
            </a:r>
            <a:r>
              <a:rPr lang="en-US" sz="1400" dirty="0" smtClean="0">
                <a:latin typeface="Times New Roman" pitchFamily="18" charset="0"/>
                <a:cs typeface="Times New Roman" pitchFamily="18" charset="0"/>
              </a:rPr>
              <a:t> ở </a:t>
            </a:r>
            <a:r>
              <a:rPr lang="en-US" sz="1400" dirty="0" err="1" smtClean="0">
                <a:latin typeface="Times New Roman" pitchFamily="18" charset="0"/>
                <a:cs typeface="Times New Roman" pitchFamily="18" charset="0"/>
              </a:rPr>
              <a:t>quê</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Quảng</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thuộc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cận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nghèo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mẹ</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mắc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bệnh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lâu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nhưng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Tiếng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vẫn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rằng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còn</a:t>
            </a:r>
            <a:r>
              <a:rPr lang="en-US" sz="1400" dirty="0" smtClean="0">
                <a:latin typeface="Times New Roman" pitchFamily="18" charset="0"/>
                <a:cs typeface="Times New Roman" pitchFamily="18" charset="0"/>
              </a:rPr>
              <a:t> may </a:t>
            </a:r>
            <a:r>
              <a:rPr lang="en-US" sz="1400" dirty="0" err="1" smtClean="0">
                <a:latin typeface="Times New Roman" pitchFamily="18" charset="0"/>
                <a:cs typeface="Times New Roman" pitchFamily="18" charset="0"/>
              </a:rPr>
              <a:t>mắn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hơn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nhiều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người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Chính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vì</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lý</a:t>
            </a:r>
            <a:r>
              <a:rPr lang="en-US" sz="1400" dirty="0" smtClean="0">
                <a:latin typeface="Times New Roman" pitchFamily="18" charset="0"/>
                <a:cs typeface="Times New Roman" pitchFamily="18" charset="0"/>
              </a:rPr>
              <a:t> do </a:t>
            </a:r>
            <a:r>
              <a:rPr lang="en-US" sz="1400" dirty="0" err="1" smtClean="0">
                <a:latin typeface="Times New Roman" pitchFamily="18" charset="0"/>
                <a:cs typeface="Times New Roman" pitchFamily="18" charset="0"/>
              </a:rPr>
              <a:t>đó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đỗ</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Trường</a:t>
            </a:r>
            <a:r>
              <a:rPr lang="en-US" sz="1400" dirty="0" smtClean="0">
                <a:latin typeface="Times New Roman" pitchFamily="18" charset="0"/>
                <a:cs typeface="Times New Roman" pitchFamily="18" charset="0"/>
              </a:rPr>
              <a:t> ĐHSP TPHCM,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quyết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tâm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tham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nguyện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để</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giúp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đỡ</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được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nhiều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người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hơn</a:t>
            </a:r>
            <a:r>
              <a:rPr lang="en-US" sz="1400" dirty="0" smtClean="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tâm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rằng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bố</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mẹ</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người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ảnh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hưởng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bản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nhiều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Từ</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ngày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còn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học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lớp</a:t>
            </a:r>
            <a:r>
              <a:rPr lang="en-US" sz="1400" dirty="0" smtClean="0">
                <a:latin typeface="Times New Roman" pitchFamily="18" charset="0"/>
                <a:cs typeface="Times New Roman" pitchFamily="18" charset="0"/>
              </a:rPr>
              <a:t> 9,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học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phải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lập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từ</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điều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nhỏ</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từ</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việc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nấu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cơm</a:t>
            </a:r>
            <a:r>
              <a:rPr lang="en-US" sz="1400" dirty="0" smtClean="0">
                <a:latin typeface="Times New Roman" pitchFamily="18" charset="0"/>
                <a:cs typeface="Times New Roman" pitchFamily="18" charset="0"/>
              </a:rPr>
              <a:t>, chi </a:t>
            </a:r>
            <a:r>
              <a:rPr lang="en-US" sz="1400" dirty="0" err="1" smtClean="0">
                <a:latin typeface="Times New Roman" pitchFamily="18" charset="0"/>
                <a:cs typeface="Times New Roman" pitchFamily="18" charset="0"/>
              </a:rPr>
              <a:t>tiêu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tiết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kiệm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tính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toán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bữa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ăn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hàng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ngày</a:t>
            </a:r>
            <a:r>
              <a:rPr lang="en-US" sz="1400" dirty="0" smtClean="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Chính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thời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vượt</a:t>
            </a:r>
            <a:r>
              <a:rPr lang="en-US" sz="1400" dirty="0" smtClean="0">
                <a:latin typeface="Times New Roman" pitchFamily="18" charset="0"/>
                <a:cs typeface="Times New Roman" pitchFamily="18" charset="0"/>
              </a:rPr>
              <a:t> qua </a:t>
            </a:r>
            <a:r>
              <a:rPr lang="en-US" sz="1400" dirty="0" err="1" smtClean="0">
                <a:latin typeface="Times New Roman" pitchFamily="18" charset="0"/>
                <a:cs typeface="Times New Roman" pitchFamily="18" charset="0"/>
              </a:rPr>
              <a:t>thiếu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thốn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cảm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nhận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được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giúp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đỡ</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thêm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lực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vươn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Đây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cũng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chính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lý</a:t>
            </a:r>
            <a:r>
              <a:rPr lang="en-US" sz="1400" dirty="0" smtClean="0">
                <a:latin typeface="Times New Roman" pitchFamily="18" charset="0"/>
                <a:cs typeface="Times New Roman" pitchFamily="18" charset="0"/>
              </a:rPr>
              <a:t> do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muốn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tham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hoạt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nguyện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để</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truyền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lòng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nhiệt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huyết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dậy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nghị</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lực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trong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mỗi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bạn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trẻ</a:t>
            </a:r>
            <a:r>
              <a:rPr lang="en-US" sz="1400" dirty="0" smtClean="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học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được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trực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tiếp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tham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Tiếp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mùa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Tiếng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cảm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nhận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đây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có</a:t>
            </a:r>
            <a:r>
              <a:rPr lang="en-US" sz="1400" dirty="0" smtClean="0">
                <a:latin typeface="Times New Roman" pitchFamily="18" charset="0"/>
                <a:cs typeface="Times New Roman" pitchFamily="18" charset="0"/>
              </a:rPr>
              <a:t> ý </a:t>
            </a:r>
            <a:r>
              <a:rPr lang="en-US" sz="1400" dirty="0" err="1" smtClean="0">
                <a:latin typeface="Times New Roman" pitchFamily="18" charset="0"/>
                <a:cs typeface="Times New Roman" pitchFamily="18" charset="0"/>
              </a:rPr>
              <a:t>nghĩa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thiết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thực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giúp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đỡ</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sĩ</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tử</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trước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đây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cũng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từng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nhận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được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Từ</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gắn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với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trưởng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nguyện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xe</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Miền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Đông</a:t>
            </a:r>
            <a:r>
              <a:rPr lang="en-US" sz="1400" dirty="0" smtClean="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Trong</a:t>
            </a:r>
            <a:r>
              <a:rPr lang="en-US" sz="1400" dirty="0" smtClean="0">
                <a:latin typeface="Times New Roman" pitchFamily="18" charset="0"/>
                <a:cs typeface="Times New Roman" pitchFamily="18" charset="0"/>
              </a:rPr>
              <a:t> 4 </a:t>
            </a:r>
            <a:r>
              <a:rPr lang="en-US" sz="1400" dirty="0" err="1" smtClean="0">
                <a:latin typeface="Times New Roman" pitchFamily="18" charset="0"/>
                <a:cs typeface="Times New Roman" pitchFamily="18" charset="0"/>
              </a:rPr>
              <a:t>năm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hoạt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đong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đầy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trong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kỷ</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niệm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từ</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bữa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cơm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ăn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đêm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để</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đón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thí</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từ</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đến</a:t>
            </a:r>
            <a:r>
              <a:rPr lang="en-US" sz="1400" dirty="0" smtClean="0">
                <a:latin typeface="Times New Roman" pitchFamily="18" charset="0"/>
                <a:cs typeface="Times New Roman" pitchFamily="18" charset="0"/>
              </a:rPr>
              <a:t>. </a:t>
            </a:r>
          </a:p>
          <a:p>
            <a:pPr algn="just" defTabSz="457200"/>
            <a:r>
              <a:rPr lang="en-US" sz="1400" dirty="0" err="1" smtClean="0">
                <a:latin typeface="Times New Roman" pitchFamily="18" charset="0"/>
                <a:cs typeface="Times New Roman" pitchFamily="18" charset="0"/>
              </a:rPr>
              <a:t>Kết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a:t>
            </a:r>
            <a:r>
              <a:rPr lang="en-US" sz="1400" dirty="0" smtClean="0">
                <a:latin typeface="Times New Roman" pitchFamily="18" charset="0"/>
                <a:cs typeface="Times New Roman" pitchFamily="18" charset="0"/>
              </a:rPr>
              <a:t> 4 </a:t>
            </a:r>
            <a:r>
              <a:rPr lang="en-US" sz="1400" dirty="0" err="1" smtClean="0">
                <a:latin typeface="Times New Roman" pitchFamily="18" charset="0"/>
                <a:cs typeface="Times New Roman" pitchFamily="18" charset="0"/>
              </a:rPr>
              <a:t>năm</a:t>
            </a:r>
            <a:r>
              <a:rPr lang="en-US" sz="1400" dirty="0" smtClean="0">
                <a:latin typeface="Times New Roman" pitchFamily="18" charset="0"/>
                <a:cs typeface="Times New Roman" pitchFamily="18" charset="0"/>
              </a:rPr>
              <a:t> qua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Tiếng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tiếp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được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hơn</a:t>
            </a:r>
            <a:r>
              <a:rPr lang="en-US" sz="1400" dirty="0" smtClean="0">
                <a:latin typeface="Times New Roman" pitchFamily="18" charset="0"/>
                <a:cs typeface="Times New Roman" pitchFamily="18" charset="0"/>
              </a:rPr>
              <a:t> 1.000 </a:t>
            </a:r>
            <a:r>
              <a:rPr lang="en-US" sz="1400" dirty="0" err="1" smtClean="0">
                <a:latin typeface="Times New Roman" pitchFamily="18" charset="0"/>
                <a:cs typeface="Times New Roman" pitchFamily="18" charset="0"/>
              </a:rPr>
              <a:t>thí</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gần</a:t>
            </a:r>
            <a:r>
              <a:rPr lang="en-US" sz="1400" dirty="0" smtClean="0">
                <a:latin typeface="Times New Roman" pitchFamily="18" charset="0"/>
                <a:cs typeface="Times New Roman" pitchFamily="18" charset="0"/>
              </a:rPr>
              <a:t> 600 </a:t>
            </a:r>
            <a:r>
              <a:rPr lang="en-US" sz="1400" dirty="0" err="1" smtClean="0">
                <a:latin typeface="Times New Roman" pitchFamily="18" charset="0"/>
                <a:cs typeface="Times New Roman" pitchFamily="18" charset="0"/>
              </a:rPr>
              <a:t>phụ</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huynh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trách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hô</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trơ</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hậu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Đội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gọi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tài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xế</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xe</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ôm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các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trong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dịch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trong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đợt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học</a:t>
            </a:r>
            <a:r>
              <a:rPr lang="en-US" sz="1400" dirty="0" smtClean="0">
                <a:latin typeface="Times New Roman" pitchFamily="18" charset="0"/>
                <a:cs typeface="Times New Roman" pitchFamily="18" charset="0"/>
              </a:rPr>
              <a:t> - </a:t>
            </a:r>
            <a:r>
              <a:rPr lang="en-US" sz="1400" dirty="0" err="1" smtClean="0">
                <a:latin typeface="Times New Roman" pitchFamily="18" charset="0"/>
                <a:cs typeface="Times New Roman" pitchFamily="18" charset="0"/>
              </a:rPr>
              <a:t>cao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đẳng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hằng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năm</a:t>
            </a:r>
            <a:r>
              <a:rPr lang="en-US" sz="1400" dirty="0" smtClean="0">
                <a:latin typeface="Times New Roman" pitchFamily="18" charset="0"/>
                <a:cs typeface="Times New Roman" pitchFamily="18" charset="0"/>
              </a:rPr>
              <a:t>.</a:t>
            </a:r>
          </a:p>
          <a:p>
            <a:pPr algn="just" defTabSz="457200"/>
            <a:r>
              <a:rPr lang="en-US" sz="1400" dirty="0" err="1" smtClean="0">
                <a:latin typeface="Times New Roman" pitchFamily="18" charset="0"/>
                <a:cs typeface="Times New Roman" pitchFamily="18" charset="0"/>
              </a:rPr>
              <a:t>Đứng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bục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nhận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giải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thưởng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nguyện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Quốc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với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trẻ</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Tiếng</a:t>
            </a:r>
            <a:r>
              <a:rPr lang="en-US" sz="1400" dirty="0" smtClean="0">
                <a:latin typeface="Times New Roman" pitchFamily="18" charset="0"/>
                <a:cs typeface="Times New Roman" pitchFamily="18" charset="0"/>
              </a:rPr>
              <a:t> chia </a:t>
            </a:r>
            <a:r>
              <a:rPr lang="en-US" sz="1400" dirty="0" err="1" smtClean="0">
                <a:latin typeface="Times New Roman" pitchFamily="18" charset="0"/>
                <a:cs typeface="Times New Roman" pitchFamily="18" charset="0"/>
              </a:rPr>
              <a:t>sẻ</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cảm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xúc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ngờ</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vui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sướng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cảm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xúc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tôi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lúc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này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Tôi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đạt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được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giải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thưởng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quá</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cao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quý</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bản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tôi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tham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hoạt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chưa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bao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giờ</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nghĩ</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sẽ</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được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một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giải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thưởng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gì</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nguyện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một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giá</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trị</a:t>
            </a:r>
            <a:r>
              <a:rPr lang="en-US" sz="1400" dirty="0" smtClean="0">
                <a:latin typeface="Times New Roman" pitchFamily="18" charset="0"/>
                <a:cs typeface="Times New Roman" pitchFamily="18" charset="0"/>
              </a:rPr>
              <a:t> to </a:t>
            </a:r>
            <a:r>
              <a:rPr lang="en-US" sz="1400" dirty="0" err="1" smtClean="0">
                <a:latin typeface="Times New Roman" pitchFamily="18" charset="0"/>
                <a:cs typeface="Times New Roman" pitchFamily="18" charset="0"/>
              </a:rPr>
              <a:t>lớn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đem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niềm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vui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niềm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hạnh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phúc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chính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bản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tôi</a:t>
            </a:r>
            <a:r>
              <a:rPr lang="en-US" sz="1400" dirty="0" smtClean="0">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Tiếng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mong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bản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học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tốt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hơn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nữa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để</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sau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này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thể</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được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nhiều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việc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hơn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giúp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đỡ</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người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xung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đặc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biệt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người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trẻ</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gặp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khăn</a:t>
            </a:r>
            <a:r>
              <a:rPr lang="en-US" sz="1400" dirty="0" smtClean="0">
                <a:latin typeface="Times New Roman" pitchFamily="18" charset="0"/>
                <a:cs typeface="Times New Roman" pitchFamily="18" charset="0"/>
              </a:rPr>
              <a:t>./.</a:t>
            </a:r>
          </a:p>
          <a:p>
            <a:pPr algn="just" defTabSz="457200"/>
            <a:endParaRPr lang="en-US" sz="1350" dirty="0">
              <a:latin typeface="Times New Roman" pitchFamily="18" charset="0"/>
              <a:cs typeface="Times New Roman" pitchFamily="18" charset="0"/>
            </a:endParaRPr>
          </a:p>
        </p:txBody>
      </p:sp>
    </p:spTree>
    <p:extLst>
      <p:ext uri="{BB962C8B-B14F-4D97-AF65-F5344CB8AC3E}">
        <p14:creationId xmlns:p14="http://schemas.microsoft.com/office/powerpoint/2010/main" val="1838625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066800"/>
            <a:ext cx="5829300" cy="9702656"/>
          </a:xfrm>
          <a:prstGeom prst="rect">
            <a:avLst/>
          </a:prstGeom>
          <a:noFill/>
          <a:ln>
            <a:noFill/>
          </a:ln>
        </p:spPr>
        <p:txBody>
          <a:bodyPr wrap="square" lIns="0" tIns="0" rIns="0" bIns="914400" rtlCol="0" anchor="t" anchorCtr="0">
            <a:spAutoFit/>
          </a:bodyPr>
          <a:lstStyle/>
          <a:p>
            <a:pPr algn="ctr" defTabSz="457200"/>
            <a:r>
              <a:rPr lang="en-US" sz="1600" b="1" dirty="0" err="1" smtClean="0">
                <a:latin typeface="Times New Roman" pitchFamily="18" charset="0"/>
                <a:cs typeface="Times New Roman" pitchFamily="18" charset="0"/>
              </a:rPr>
              <a:t>Đam</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mê</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sáng</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tạo</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để</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phụng</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sự</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cộng</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đồng</a:t>
            </a:r>
            <a:endParaRPr lang="en-US" sz="1600" b="1" dirty="0" smtClean="0">
              <a:latin typeface="Times New Roman" pitchFamily="18" charset="0"/>
              <a:cs typeface="Times New Roman" pitchFamily="18" charset="0"/>
            </a:endParaRPr>
          </a:p>
          <a:p>
            <a:pPr algn="just" defTabSz="457200"/>
            <a:endParaRPr lang="en-US" sz="1350" b="1" i="1" dirty="0" smtClean="0">
              <a:latin typeface="Times New Roman" pitchFamily="18" charset="0"/>
              <a:cs typeface="Times New Roman" pitchFamily="18" charset="0"/>
            </a:endParaRPr>
          </a:p>
          <a:p>
            <a:pPr algn="just" defTabSz="457200"/>
            <a:r>
              <a:rPr lang="en-US" sz="1400" i="1" dirty="0" smtClean="0">
                <a:latin typeface="Times New Roman" pitchFamily="18" charset="0"/>
                <a:cs typeface="Times New Roman" pitchFamily="18" charset="0"/>
              </a:rPr>
              <a:t>							 </a:t>
            </a:r>
            <a:r>
              <a:rPr lang="en-US" sz="1300" i="1" dirty="0" smtClean="0">
                <a:latin typeface="Times New Roman" pitchFamily="18" charset="0"/>
                <a:cs typeface="Times New Roman" pitchFamily="18" charset="0"/>
              </a:rPr>
              <a:t>(</a:t>
            </a:r>
            <a:r>
              <a:rPr lang="en-US" sz="1300" b="1" i="1" dirty="0" smtClean="0">
                <a:latin typeface="Times New Roman" pitchFamily="18" charset="0"/>
                <a:cs typeface="Times New Roman" pitchFamily="18" charset="0"/>
              </a:rPr>
              <a:t>TS. </a:t>
            </a:r>
            <a:r>
              <a:rPr lang="en-US" sz="1300" b="1" i="1" dirty="0" err="1" smtClean="0">
                <a:latin typeface="Times New Roman" pitchFamily="18" charset="0"/>
                <a:cs typeface="Times New Roman" pitchFamily="18" charset="0"/>
              </a:rPr>
              <a:t>Nguyễn</a:t>
            </a:r>
            <a:r>
              <a:rPr lang="en-US" sz="1300" b="1" i="1" dirty="0" smtClean="0">
                <a:latin typeface="Times New Roman" pitchFamily="18" charset="0"/>
                <a:cs typeface="Times New Roman" pitchFamily="18" charset="0"/>
              </a:rPr>
              <a:t> </a:t>
            </a:r>
            <a:r>
              <a:rPr lang="en-US" sz="1300" b="1" i="1" dirty="0" err="1" smtClean="0">
                <a:latin typeface="Times New Roman" pitchFamily="18" charset="0"/>
                <a:cs typeface="Times New Roman" pitchFamily="18" charset="0"/>
              </a:rPr>
              <a:t>Bá</a:t>
            </a:r>
            <a:r>
              <a:rPr lang="en-US" sz="1300" b="1" i="1" dirty="0" smtClean="0">
                <a:latin typeface="Times New Roman" pitchFamily="18" charset="0"/>
                <a:cs typeface="Times New Roman" pitchFamily="18" charset="0"/>
              </a:rPr>
              <a:t> </a:t>
            </a:r>
            <a:r>
              <a:rPr lang="en-US" sz="1300" b="1" i="1" dirty="0" err="1" smtClean="0">
                <a:latin typeface="Times New Roman" pitchFamily="18" charset="0"/>
                <a:cs typeface="Times New Roman" pitchFamily="18" charset="0"/>
              </a:rPr>
              <a:t>Hải</a:t>
            </a:r>
            <a:endParaRPr lang="en-US" sz="1300" i="1" dirty="0" smtClean="0">
              <a:latin typeface="Times New Roman" pitchFamily="18" charset="0"/>
              <a:cs typeface="Times New Roman" pitchFamily="18" charset="0"/>
            </a:endParaRPr>
          </a:p>
          <a:p>
            <a:pPr algn="just" defTabSz="457200"/>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Giảng</a:t>
            </a:r>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viên</a:t>
            </a:r>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trường</a:t>
            </a:r>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Đại</a:t>
            </a:r>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học</a:t>
            </a:r>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Sư</a:t>
            </a:r>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phạm</a:t>
            </a:r>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kỹ</a:t>
            </a:r>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thuật</a:t>
            </a:r>
            <a:r>
              <a:rPr lang="en-US" sz="1300" i="1" dirty="0" smtClean="0">
                <a:latin typeface="Times New Roman" pitchFamily="18" charset="0"/>
                <a:cs typeface="Times New Roman" pitchFamily="18" charset="0"/>
              </a:rPr>
              <a:t> TP. </a:t>
            </a:r>
            <a:r>
              <a:rPr lang="en-US" sz="1300" i="1" dirty="0" err="1" smtClean="0">
                <a:latin typeface="Times New Roman" pitchFamily="18" charset="0"/>
                <a:cs typeface="Times New Roman" pitchFamily="18" charset="0"/>
              </a:rPr>
              <a:t>Hồ</a:t>
            </a:r>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Chí</a:t>
            </a:r>
            <a:r>
              <a:rPr lang="en-US" sz="1300" i="1" dirty="0" smtClean="0">
                <a:latin typeface="Times New Roman" pitchFamily="18" charset="0"/>
                <a:cs typeface="Times New Roman" pitchFamily="18" charset="0"/>
              </a:rPr>
              <a:t> Minh</a:t>
            </a:r>
          </a:p>
          <a:p>
            <a:pPr algn="just" defTabSz="457200"/>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Tham</a:t>
            </a:r>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luận</a:t>
            </a:r>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tại</a:t>
            </a:r>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Đại</a:t>
            </a:r>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hội</a:t>
            </a:r>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thi</a:t>
            </a:r>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đua</a:t>
            </a:r>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yêu</a:t>
            </a:r>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nước</a:t>
            </a:r>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toàn</a:t>
            </a:r>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quốc</a:t>
            </a:r>
            <a:r>
              <a:rPr lang="en-US" sz="1300" i="1" dirty="0" smtClean="0">
                <a:latin typeface="Times New Roman" pitchFamily="18" charset="0"/>
                <a:cs typeface="Times New Roman" pitchFamily="18" charset="0"/>
              </a:rPr>
              <a:t> </a:t>
            </a:r>
            <a:r>
              <a:rPr lang="en-US" sz="1300" i="1" dirty="0" err="1" smtClean="0">
                <a:latin typeface="Times New Roman" pitchFamily="18" charset="0"/>
                <a:cs typeface="Times New Roman" pitchFamily="18" charset="0"/>
              </a:rPr>
              <a:t>năm</a:t>
            </a:r>
            <a:r>
              <a:rPr lang="en-US" sz="1300" i="1" dirty="0" smtClean="0">
                <a:latin typeface="Times New Roman" pitchFamily="18" charset="0"/>
                <a:cs typeface="Times New Roman" pitchFamily="18" charset="0"/>
              </a:rPr>
              <a:t> 2015)</a:t>
            </a:r>
          </a:p>
          <a:p>
            <a:pPr algn="just" defTabSz="457200"/>
            <a:r>
              <a:rPr lang="en-US" sz="1300" b="1" dirty="0" smtClean="0">
                <a:latin typeface="Times New Roman" pitchFamily="18" charset="0"/>
                <a:cs typeface="Times New Roman" pitchFamily="18" charset="0"/>
              </a:rPr>
              <a:t> </a:t>
            </a:r>
            <a:endParaRPr lang="en-US" sz="1350" dirty="0" smtClean="0">
              <a:latin typeface="Times New Roman" pitchFamily="18" charset="0"/>
              <a:cs typeface="Times New Roman" pitchFamily="18" charset="0"/>
            </a:endParaRPr>
          </a:p>
          <a:p>
            <a:pPr algn="just" defTabSz="457200"/>
            <a:r>
              <a:rPr lang="en-US" sz="1350" i="1" dirty="0" smtClean="0">
                <a:latin typeface="Times New Roman" pitchFamily="18" charset="0"/>
                <a:cs typeface="Times New Roman" pitchFamily="18" charset="0"/>
              </a:rPr>
              <a:t>	</a:t>
            </a:r>
            <a:endParaRPr lang="en-US" sz="1350" dirty="0" smtClean="0">
              <a:latin typeface="Times New Roman" pitchFamily="18" charset="0"/>
              <a:cs typeface="Times New Roman" pitchFamily="18" charset="0"/>
            </a:endParaRPr>
          </a:p>
          <a:p>
            <a:pPr algn="just" defTabSz="457200"/>
            <a:r>
              <a:rPr lang="en-US" sz="135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Kính</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thưa</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Đại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hội</a:t>
            </a:r>
            <a:r>
              <a:rPr lang="en-US" sz="1400" i="1" dirty="0" smtClean="0">
                <a:latin typeface="Times New Roman" pitchFamily="18" charset="0"/>
                <a:cs typeface="Times New Roman" pitchFamily="18" charset="0"/>
              </a:rPr>
              <a:t>,</a:t>
            </a:r>
            <a:endParaRPr lang="en-US" sz="1400" dirty="0" smtClean="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vi-VN" sz="1400" dirty="0" smtClean="0">
                <a:latin typeface="Times New Roman" pitchFamily="18" charset="0"/>
                <a:cs typeface="Times New Roman" pitchFamily="18" charset="0"/>
              </a:rPr>
              <a:t>Lời đầu tiên</a:t>
            </a:r>
            <a:r>
              <a:rPr lang="en-US" sz="1400" dirty="0" smtClean="0">
                <a:latin typeface="Times New Roman" pitchFamily="18" charset="0"/>
                <a:cs typeface="Times New Roman" pitchFamily="18" charset="0"/>
              </a:rPr>
              <a:t>,</a:t>
            </a:r>
            <a:r>
              <a:rPr lang="vi-VN" sz="1400" dirty="0" smtClean="0">
                <a:latin typeface="Times New Roman" pitchFamily="18" charset="0"/>
                <a:cs typeface="Times New Roman" pitchFamily="18" charset="0"/>
              </a:rPr>
              <a:t> cho </a:t>
            </a:r>
            <a:r>
              <a:rPr lang="en-US" sz="1400" dirty="0" err="1" smtClean="0">
                <a:latin typeface="Times New Roman" pitchFamily="18" charset="0"/>
                <a:cs typeface="Times New Roman" pitchFamily="18" charset="0"/>
              </a:rPr>
              <a:t>phép</a:t>
            </a:r>
            <a:r>
              <a:rPr lang="en-US" sz="1400" dirty="0" smtClean="0">
                <a:latin typeface="Times New Roman" pitchFamily="18" charset="0"/>
                <a:cs typeface="Times New Roman" pitchFamily="18" charset="0"/>
              </a:rPr>
              <a:t> </a:t>
            </a:r>
            <a:r>
              <a:rPr lang="vi-VN" sz="1400" dirty="0" smtClean="0">
                <a:latin typeface="Times New Roman" pitchFamily="18" charset="0"/>
                <a:cs typeface="Times New Roman" pitchFamily="18" charset="0"/>
              </a:rPr>
              <a:t>tôi xin gửi đến các quí lãnh đạo, quí đại biểu đại hội lời </a:t>
            </a:r>
            <a:r>
              <a:rPr lang="en-US" sz="1400" dirty="0" err="1" smtClean="0">
                <a:latin typeface="Times New Roman" pitchFamily="18" charset="0"/>
                <a:cs typeface="Times New Roman" pitchFamily="18" charset="0"/>
              </a:rPr>
              <a:t>kính</a:t>
            </a:r>
            <a:r>
              <a:rPr lang="en-US" sz="1400" dirty="0" smtClean="0">
                <a:latin typeface="Times New Roman" pitchFamily="18" charset="0"/>
                <a:cs typeface="Times New Roman" pitchFamily="18" charset="0"/>
              </a:rPr>
              <a:t> </a:t>
            </a:r>
            <a:r>
              <a:rPr lang="vi-VN" sz="1400" dirty="0" smtClean="0">
                <a:latin typeface="Times New Roman" pitchFamily="18" charset="0"/>
                <a:cs typeface="Times New Roman" pitchFamily="18" charset="0"/>
              </a:rPr>
              <a:t>chúc sức khỏe. Được </a:t>
            </a:r>
            <a:r>
              <a:rPr lang="en-US" sz="1400" dirty="0" smtClean="0">
                <a:latin typeface="Times New Roman" pitchFamily="18" charset="0"/>
                <a:cs typeface="Times New Roman" pitchFamily="18" charset="0"/>
              </a:rPr>
              <a:t>B</a:t>
            </a:r>
            <a:r>
              <a:rPr lang="vi-VN" sz="1400" dirty="0" smtClean="0">
                <a:latin typeface="Times New Roman" pitchFamily="18" charset="0"/>
                <a:cs typeface="Times New Roman" pitchFamily="18" charset="0"/>
              </a:rPr>
              <a:t>an tổ chức </a:t>
            </a:r>
            <a:r>
              <a:rPr lang="en-US" sz="1400" dirty="0" err="1" smtClean="0">
                <a:latin typeface="Times New Roman" pitchFamily="18" charset="0"/>
                <a:cs typeface="Times New Roman" pitchFamily="18" charset="0"/>
              </a:rPr>
              <a:t>Đại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a:t>
            </a:r>
            <a:r>
              <a:rPr lang="vi-VN" sz="1400" dirty="0" smtClean="0">
                <a:latin typeface="Times New Roman" pitchFamily="18" charset="0"/>
                <a:cs typeface="Times New Roman" pitchFamily="18" charset="0"/>
              </a:rPr>
              <a:t>mời viết tham luận cho </a:t>
            </a:r>
            <a:r>
              <a:rPr lang="en-US" sz="1400" dirty="0" smtClean="0">
                <a:latin typeface="Times New Roman" pitchFamily="18" charset="0"/>
                <a:cs typeface="Times New Roman" pitchFamily="18" charset="0"/>
              </a:rPr>
              <a:t>Đ</a:t>
            </a:r>
            <a:r>
              <a:rPr lang="vi-VN" sz="1400" dirty="0" smtClean="0">
                <a:latin typeface="Times New Roman" pitchFamily="18" charset="0"/>
                <a:cs typeface="Times New Roman" pitchFamily="18" charset="0"/>
              </a:rPr>
              <a:t>ại hội thi đua yêu nước toàn quốc là một niềm vinh hạnh</a:t>
            </a:r>
            <a:r>
              <a:rPr lang="en-US" sz="1400" dirty="0" smtClean="0">
                <a:latin typeface="Times New Roman" pitchFamily="18" charset="0"/>
                <a:cs typeface="Times New Roman" pitchFamily="18" charset="0"/>
              </a:rPr>
              <a:t>,</a:t>
            </a:r>
            <a:r>
              <a:rPr lang="vi-VN" sz="1400" dirty="0" smtClean="0">
                <a:latin typeface="Times New Roman" pitchFamily="18" charset="0"/>
                <a:cs typeface="Times New Roman" pitchFamily="18" charset="0"/>
              </a:rPr>
              <a:t> đồng thời cũng là điều khiến bản thân tôi trăn trở. Vinh hạnh </a:t>
            </a:r>
            <a:r>
              <a:rPr lang="en-US" sz="1400" dirty="0" err="1" smtClean="0">
                <a:latin typeface="Times New Roman" pitchFamily="18" charset="0"/>
                <a:cs typeface="Times New Roman" pitchFamily="18" charset="0"/>
              </a:rPr>
              <a:t>vì</a:t>
            </a:r>
            <a:r>
              <a:rPr lang="en-US" sz="1400" dirty="0" smtClean="0">
                <a:latin typeface="Times New Roman" pitchFamily="18" charset="0"/>
                <a:cs typeface="Times New Roman" pitchFamily="18" charset="0"/>
              </a:rPr>
              <a:t> </a:t>
            </a:r>
            <a:r>
              <a:rPr lang="vi-VN" sz="1400" dirty="0" smtClean="0">
                <a:latin typeface="Times New Roman" pitchFamily="18" charset="0"/>
                <a:cs typeface="Times New Roman" pitchFamily="18" charset="0"/>
              </a:rPr>
              <a:t>được chia sẻ tâm tư của cá nhân mình </a:t>
            </a:r>
            <a:r>
              <a:rPr lang="en-US" sz="1400" dirty="0" err="1" smtClean="0">
                <a:latin typeface="Times New Roman" pitchFamily="18" charset="0"/>
                <a:cs typeface="Times New Roman" pitchFamily="18" charset="0"/>
              </a:rPr>
              <a:t>với</a:t>
            </a:r>
            <a:r>
              <a:rPr lang="en-US" sz="1400" dirty="0" smtClean="0">
                <a:latin typeface="Times New Roman" pitchFamily="18" charset="0"/>
                <a:cs typeface="Times New Roman" pitchFamily="18" charset="0"/>
              </a:rPr>
              <a:t> </a:t>
            </a:r>
            <a:r>
              <a:rPr lang="vi-VN" sz="1400" dirty="0" smtClean="0">
                <a:latin typeface="Times New Roman" pitchFamily="18" charset="0"/>
                <a:cs typeface="Times New Roman" pitchFamily="18" charset="0"/>
              </a:rPr>
              <a:t>các vị lãnh đạo, các </a:t>
            </a:r>
            <a:r>
              <a:rPr lang="en-US" sz="1400" dirty="0" err="1" smtClean="0">
                <a:latin typeface="Times New Roman" pitchFamily="18" charset="0"/>
                <a:cs typeface="Times New Roman" pitchFamily="18" charset="0"/>
              </a:rPr>
              <a:t>đại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biểu</a:t>
            </a:r>
            <a:r>
              <a:rPr lang="en-US" sz="1400" dirty="0" smtClean="0">
                <a:latin typeface="Times New Roman" pitchFamily="18" charset="0"/>
                <a:cs typeface="Times New Roman" pitchFamily="18" charset="0"/>
              </a:rPr>
              <a:t>,</a:t>
            </a:r>
            <a:r>
              <a:rPr lang="vi-VN" sz="1400" dirty="0" smtClean="0">
                <a:latin typeface="Times New Roman" pitchFamily="18" charset="0"/>
                <a:cs typeface="Times New Roman" pitchFamily="18" charset="0"/>
              </a:rPr>
              <a:t> đặc biệt là </a:t>
            </a:r>
            <a:r>
              <a:rPr lang="en-US" sz="1400" dirty="0" err="1" smtClean="0">
                <a:latin typeface="Times New Roman" pitchFamily="18" charset="0"/>
                <a:cs typeface="Times New Roman" pitchFamily="18" charset="0"/>
              </a:rPr>
              <a:t>với</a:t>
            </a:r>
            <a:r>
              <a:rPr lang="en-US" sz="1400" dirty="0" smtClean="0">
                <a:latin typeface="Times New Roman" pitchFamily="18" charset="0"/>
                <a:cs typeface="Times New Roman" pitchFamily="18" charset="0"/>
              </a:rPr>
              <a:t> </a:t>
            </a:r>
            <a:r>
              <a:rPr lang="vi-VN" sz="1400" dirty="0" smtClean="0">
                <a:latin typeface="Times New Roman" pitchFamily="18" charset="0"/>
                <a:cs typeface="Times New Roman" pitchFamily="18" charset="0"/>
              </a:rPr>
              <a:t>thế hệ trẻ toàn quốc. Trăn trở vì liệu mình có đủ kinh nghiệm, tầm nhìn và sự chín chắn để có thể trình bày được một bài tham luận tốt và có tác động tích cực đến thế hệ trẻ hôm nay hay không? </a:t>
            </a:r>
            <a:endParaRPr lang="en-US" sz="1400" dirty="0" smtClean="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vi-VN" sz="1400" dirty="0" smtClean="0">
                <a:latin typeface="Times New Roman" pitchFamily="18" charset="0"/>
                <a:cs typeface="Times New Roman" pitchFamily="18" charset="0"/>
              </a:rPr>
              <a:t>Kính thưa </a:t>
            </a:r>
            <a:r>
              <a:rPr lang="en-US" sz="1400" dirty="0" smtClean="0">
                <a:latin typeface="Times New Roman" pitchFamily="18" charset="0"/>
                <a:cs typeface="Times New Roman" pitchFamily="18" charset="0"/>
              </a:rPr>
              <a:t>Đ</a:t>
            </a:r>
            <a:r>
              <a:rPr lang="vi-VN" sz="1400" dirty="0" smtClean="0">
                <a:latin typeface="Times New Roman" pitchFamily="18" charset="0"/>
                <a:cs typeface="Times New Roman" pitchFamily="18" charset="0"/>
              </a:rPr>
              <a:t>ại hội, bằng tấ</a:t>
            </a:r>
            <a:r>
              <a:rPr lang="en-US" sz="1400" dirty="0" smtClean="0">
                <a:latin typeface="Times New Roman" pitchFamily="18" charset="0"/>
                <a:cs typeface="Times New Roman" pitchFamily="18" charset="0"/>
              </a:rPr>
              <a:t>t</a:t>
            </a:r>
            <a:r>
              <a:rPr lang="vi-VN" sz="1400" dirty="0" smtClean="0">
                <a:latin typeface="Times New Roman" pitchFamily="18" charset="0"/>
                <a:cs typeface="Times New Roman" pitchFamily="18" charset="0"/>
              </a:rPr>
              <a:t> cả tấm lòng, tôi xin phép được trình bày tham luận nhỏ </a:t>
            </a:r>
            <a:r>
              <a:rPr lang="vi-VN" sz="1400" b="1" i="1" dirty="0" smtClean="0">
                <a:latin typeface="Times New Roman" pitchFamily="18" charset="0"/>
                <a:cs typeface="Times New Roman" pitchFamily="18" charset="0"/>
              </a:rPr>
              <a:t>“</a:t>
            </a:r>
            <a:r>
              <a:rPr lang="en-US" sz="1400" b="1" i="1" dirty="0" smtClean="0">
                <a:latin typeface="Times New Roman" pitchFamily="18" charset="0"/>
                <a:cs typeface="Times New Roman" pitchFamily="18" charset="0"/>
              </a:rPr>
              <a:t>Đ</a:t>
            </a:r>
            <a:r>
              <a:rPr lang="vi-VN" sz="1400" b="1" i="1" dirty="0" smtClean="0">
                <a:latin typeface="Times New Roman" pitchFamily="18" charset="0"/>
                <a:cs typeface="Times New Roman" pitchFamily="18" charset="0"/>
              </a:rPr>
              <a:t>a</a:t>
            </a:r>
            <a:r>
              <a:rPr lang="en-US" sz="1400" b="1" i="1" dirty="0" smtClean="0">
                <a:latin typeface="Times New Roman" pitchFamily="18" charset="0"/>
                <a:cs typeface="Times New Roman" pitchFamily="18" charset="0"/>
              </a:rPr>
              <a:t>m</a:t>
            </a:r>
            <a:r>
              <a:rPr lang="vi-VN" sz="1400" b="1" i="1" dirty="0" smtClean="0">
                <a:latin typeface="Times New Roman" pitchFamily="18" charset="0"/>
                <a:cs typeface="Times New Roman" pitchFamily="18" charset="0"/>
              </a:rPr>
              <a:t> mê sáng tạo để phụng sự cộng đồng”.</a:t>
            </a:r>
            <a:endParaRPr lang="en-US" sz="1400" dirty="0" smtClean="0">
              <a:latin typeface="Times New Roman" pitchFamily="18" charset="0"/>
              <a:cs typeface="Times New Roman" pitchFamily="18" charset="0"/>
            </a:endParaRPr>
          </a:p>
          <a:p>
            <a:pPr algn="just" defTabSz="457200"/>
            <a:r>
              <a:rPr lang="en-US" sz="1400" b="1" dirty="0" smtClean="0">
                <a:latin typeface="Times New Roman" pitchFamily="18" charset="0"/>
                <a:cs typeface="Times New Roman" pitchFamily="18" charset="0"/>
              </a:rPr>
              <a:t>	CẦN MỘT TẤM LÒNG</a:t>
            </a:r>
            <a:endParaRPr lang="en-US" sz="1400" dirty="0" smtClean="0">
              <a:latin typeface="Times New Roman" pitchFamily="18" charset="0"/>
              <a:cs typeface="Times New Roman" pitchFamily="18" charset="0"/>
            </a:endParaRPr>
          </a:p>
          <a:p>
            <a:pPr algn="just" defTabSz="457200"/>
            <a:r>
              <a:rPr lang="en-US" sz="1400" b="1" i="1"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Trong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bản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Tuyên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ngôn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lập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khai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nước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Dân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Cộng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hòa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tịch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Hồ</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Chí</a:t>
            </a:r>
            <a:r>
              <a:rPr lang="en-US" sz="1400" dirty="0" smtClean="0">
                <a:latin typeface="Times New Roman" pitchFamily="18" charset="0"/>
                <a:cs typeface="Times New Roman" pitchFamily="18" charset="0"/>
              </a:rPr>
              <a:t> Minh </a:t>
            </a:r>
            <a:r>
              <a:rPr lang="vi-VN" sz="1400" dirty="0" smtClean="0">
                <a:latin typeface="Times New Roman" pitchFamily="18" charset="0"/>
                <a:cs typeface="Times New Roman" pitchFamily="18" charset="0"/>
              </a:rPr>
              <a:t>đã </a:t>
            </a:r>
            <a:r>
              <a:rPr lang="en-US" sz="1400" dirty="0" err="1" smtClean="0">
                <a:latin typeface="Times New Roman" pitchFamily="18" charset="0"/>
                <a:cs typeface="Times New Roman" pitchFamily="18" charset="0"/>
              </a:rPr>
              <a:t>viết</a:t>
            </a:r>
            <a:r>
              <a:rPr lang="en-US" sz="1400" dirty="0" smtClean="0">
                <a:latin typeface="Times New Roman" pitchFamily="18" charset="0"/>
                <a:cs typeface="Times New Roman" pitchFamily="18" charset="0"/>
              </a:rPr>
              <a:t>: </a:t>
            </a:r>
            <a:r>
              <a:rPr lang="vi-VN" sz="1400" i="1" dirty="0" smtClean="0">
                <a:latin typeface="Times New Roman" pitchFamily="18" charset="0"/>
                <a:cs typeface="Times New Roman" pitchFamily="18" charset="0"/>
              </a:rPr>
              <a:t>“Tất cả mọi người đều sinh ra có quyền bình đẳng. Tạo hóa cho họ những quyền không ai có thể xâm phạm được; trong những quyền ấy, có quyền được sống, quyền tự do và quyền mưu cầu hạnh phúc</a:t>
            </a:r>
            <a:r>
              <a:rPr lang="en-US" sz="1400" b="1" i="1" dirty="0" smtClean="0">
                <a:latin typeface="Times New Roman" pitchFamily="18" charset="0"/>
                <a:cs typeface="Times New Roman" pitchFamily="18" charset="0"/>
              </a:rPr>
              <a:t>”</a:t>
            </a:r>
            <a:r>
              <a:rPr lang="vi-VN" sz="1400" dirty="0" smtClean="0">
                <a:latin typeface="Times New Roman" pitchFamily="18" charset="0"/>
                <a:cs typeface="Times New Roman" pitchFamily="18" charset="0"/>
              </a:rPr>
              <a:t>. Trong cuộc sống hiện </a:t>
            </a:r>
            <a:r>
              <a:rPr lang="en-US" sz="1400" dirty="0" smtClean="0">
                <a:latin typeface="Times New Roman" pitchFamily="18" charset="0"/>
                <a:cs typeface="Times New Roman" pitchFamily="18" charset="0"/>
              </a:rPr>
              <a:t>nay,</a:t>
            </a:r>
            <a:r>
              <a:rPr lang="vi-VN" sz="1400" dirty="0" smtClean="0">
                <a:latin typeface="Times New Roman" pitchFamily="18" charset="0"/>
                <a:cs typeface="Times New Roman" pitchFamily="18" charset="0"/>
              </a:rPr>
              <a:t> chân lý ấy vẫn còn nguyên giá trị. </a:t>
            </a:r>
            <a:endParaRPr lang="en-US" sz="1400" dirty="0" smtClean="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vi-VN" sz="1400" dirty="0" smtClean="0">
                <a:latin typeface="Times New Roman" pitchFamily="18" charset="0"/>
                <a:cs typeface="Times New Roman" pitchFamily="18" charset="0"/>
              </a:rPr>
              <a:t>Để đạt được mưu cầu chính đáng ấy, trước nhất, mỗi chúng ta cần hoàn thiện chính mình về đạo đức, sức khỏe</a:t>
            </a:r>
            <a:r>
              <a:rPr lang="en-US" sz="1400" dirty="0" smtClean="0">
                <a:latin typeface="Times New Roman" pitchFamily="18" charset="0"/>
                <a:cs typeface="Times New Roman" pitchFamily="18" charset="0"/>
              </a:rPr>
              <a:t>,</a:t>
            </a:r>
            <a:r>
              <a:rPr lang="vi-VN" sz="1400" dirty="0" smtClean="0">
                <a:latin typeface="Times New Roman" pitchFamily="18" charset="0"/>
                <a:cs typeface="Times New Roman" pitchFamily="18" charset="0"/>
              </a:rPr>
              <a:t> trí tuệ</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cũng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như</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cần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một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lý</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tưởng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sống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cao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đẹp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biết</a:t>
            </a:r>
            <a:r>
              <a:rPr lang="en-US" sz="1400" dirty="0" smtClean="0">
                <a:latin typeface="Times New Roman" pitchFamily="18" charset="0"/>
                <a:cs typeface="Times New Roman" pitchFamily="18" charset="0"/>
              </a:rPr>
              <a:t> </a:t>
            </a:r>
            <a:r>
              <a:rPr lang="vi-VN" sz="1400" dirty="0" smtClean="0">
                <a:latin typeface="Times New Roman" pitchFamily="18" charset="0"/>
                <a:cs typeface="Times New Roman" pitchFamily="18" charset="0"/>
              </a:rPr>
              <a:t>mưu cầu hạnh phúc cho </a:t>
            </a:r>
            <a:r>
              <a:rPr lang="en-US" sz="1400" dirty="0" err="1" smtClean="0">
                <a:latin typeface="Times New Roman" pitchFamily="18" charset="0"/>
                <a:cs typeface="Times New Roman" pitchFamily="18" charset="0"/>
              </a:rPr>
              <a:t>bản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thân</a:t>
            </a:r>
            <a:r>
              <a:rPr lang="en-US" sz="1400" dirty="0" smtClean="0">
                <a:latin typeface="Times New Roman" pitchFamily="18" charset="0"/>
                <a:cs typeface="Times New Roman" pitchFamily="18" charset="0"/>
              </a:rPr>
              <a:t>, </a:t>
            </a:r>
            <a:r>
              <a:rPr lang="vi-VN" sz="1400" dirty="0" smtClean="0">
                <a:latin typeface="Times New Roman" pitchFamily="18" charset="0"/>
                <a:cs typeface="Times New Roman" pitchFamily="18" charset="0"/>
              </a:rPr>
              <a:t>gia đình và mưu cầu hạnh phúc cho xã hội. Chúng ta hãy bớt than thở và </a:t>
            </a:r>
            <a:r>
              <a:rPr lang="en-US" sz="1400" dirty="0" err="1" smtClean="0">
                <a:latin typeface="Times New Roman" pitchFamily="18" charset="0"/>
                <a:cs typeface="Times New Roman" pitchFamily="18" charset="0"/>
              </a:rPr>
              <a:t>đổ</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lỗi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cho</a:t>
            </a:r>
            <a:r>
              <a:rPr lang="en-US" sz="1400" dirty="0" smtClean="0">
                <a:latin typeface="Times New Roman" pitchFamily="18" charset="0"/>
                <a:cs typeface="Times New Roman" pitchFamily="18" charset="0"/>
              </a:rPr>
              <a:t> </a:t>
            </a:r>
            <a:r>
              <a:rPr lang="vi-VN" sz="1400" dirty="0" smtClean="0">
                <a:latin typeface="Times New Roman" pitchFamily="18" charset="0"/>
                <a:cs typeface="Times New Roman" pitchFamily="18" charset="0"/>
              </a:rPr>
              <a:t>hoàn cảnh khách quan hay sự </a:t>
            </a:r>
            <a:r>
              <a:rPr lang="en-US" sz="1400" dirty="0" err="1" smtClean="0">
                <a:latin typeface="Times New Roman" pitchFamily="18" charset="0"/>
                <a:cs typeface="Times New Roman" pitchFamily="18" charset="0"/>
              </a:rPr>
              <a:t>mấ</a:t>
            </a:r>
            <a:r>
              <a:rPr lang="vi-VN" sz="1400" dirty="0" smtClean="0">
                <a:latin typeface="Times New Roman" pitchFamily="18" charset="0"/>
                <a:cs typeface="Times New Roman" pitchFamily="18" charset="0"/>
              </a:rPr>
              <a:t>t công </a:t>
            </a:r>
            <a:r>
              <a:rPr lang="en-US" sz="1400" dirty="0" err="1" smtClean="0">
                <a:latin typeface="Times New Roman" pitchFamily="18" charset="0"/>
                <a:cs typeface="Times New Roman" pitchFamily="18" charset="0"/>
              </a:rPr>
              <a:t>bằng</a:t>
            </a:r>
            <a:r>
              <a:rPr lang="en-US" sz="1400" dirty="0" smtClean="0">
                <a:latin typeface="Times New Roman" pitchFamily="18" charset="0"/>
                <a:cs typeface="Times New Roman" pitchFamily="18" charset="0"/>
              </a:rPr>
              <a:t> </a:t>
            </a:r>
            <a:r>
              <a:rPr lang="vi-VN" sz="1400" dirty="0" smtClean="0">
                <a:latin typeface="Times New Roman" pitchFamily="18" charset="0"/>
                <a:cs typeface="Times New Roman" pitchFamily="18" charset="0"/>
              </a:rPr>
              <a:t>nào đó</a:t>
            </a:r>
            <a:r>
              <a:rPr lang="en-US" sz="1400" dirty="0" smtClean="0">
                <a:latin typeface="Times New Roman" pitchFamily="18" charset="0"/>
                <a:cs typeface="Times New Roman" pitchFamily="18" charset="0"/>
              </a:rPr>
              <a:t>. C</a:t>
            </a:r>
            <a:r>
              <a:rPr lang="vi-VN" sz="1400" dirty="0" smtClean="0">
                <a:latin typeface="Times New Roman" pitchFamily="18" charset="0"/>
                <a:cs typeface="Times New Roman" pitchFamily="18" charset="0"/>
              </a:rPr>
              <a:t>húng ta</a:t>
            </a:r>
            <a:r>
              <a:rPr lang="en-US" sz="1400" dirty="0" smtClean="0">
                <a:latin typeface="Times New Roman" pitchFamily="18" charset="0"/>
                <a:cs typeface="Times New Roman" pitchFamily="18" charset="0"/>
              </a:rPr>
              <a:t>,</a:t>
            </a:r>
            <a:r>
              <a:rPr lang="vi-VN" sz="1400" dirty="0" smtClean="0">
                <a:latin typeface="Times New Roman" pitchFamily="18" charset="0"/>
                <a:cs typeface="Times New Roman" pitchFamily="18" charset="0"/>
              </a:rPr>
              <a:t> và chính chúng ta</a:t>
            </a:r>
            <a:r>
              <a:rPr lang="en-US" sz="1400" dirty="0" smtClean="0">
                <a:latin typeface="Times New Roman" pitchFamily="18" charset="0"/>
                <a:cs typeface="Times New Roman" pitchFamily="18" charset="0"/>
              </a:rPr>
              <a:t>,</a:t>
            </a:r>
            <a:r>
              <a:rPr lang="vi-VN" sz="1400" dirty="0" smtClean="0">
                <a:latin typeface="Times New Roman" pitchFamily="18" charset="0"/>
                <a:cs typeface="Times New Roman" pitchFamily="18" charset="0"/>
              </a:rPr>
              <a:t> hãy n</a:t>
            </a:r>
            <a:r>
              <a:rPr lang="en-US" sz="1400" dirty="0" smtClean="0">
                <a:latin typeface="Times New Roman" pitchFamily="18" charset="0"/>
                <a:cs typeface="Times New Roman" pitchFamily="18" charset="0"/>
              </a:rPr>
              <a:t>ỗ</a:t>
            </a:r>
            <a:r>
              <a:rPr lang="vi-VN" sz="1400" dirty="0" smtClean="0">
                <a:latin typeface="Times New Roman" pitchFamily="18" charset="0"/>
                <a:cs typeface="Times New Roman" pitchFamily="18" charset="0"/>
              </a:rPr>
              <a:t> lực không ngừng mỗi ngày bồi đắp giá trị tâm hồn của bản thân mình bằng những suy nghĩ và việc làm cụ thể </a:t>
            </a:r>
            <a:r>
              <a:rPr lang="en-US" sz="1400" dirty="0" smtClean="0">
                <a:latin typeface="Times New Roman" pitchFamily="18" charset="0"/>
                <a:cs typeface="Times New Roman" pitchFamily="18" charset="0"/>
              </a:rPr>
              <a:t>đ</a:t>
            </a:r>
            <a:r>
              <a:rPr lang="vi-VN" sz="1400" dirty="0" smtClean="0">
                <a:latin typeface="Times New Roman" pitchFamily="18" charset="0"/>
                <a:cs typeface="Times New Roman" pitchFamily="18" charset="0"/>
              </a:rPr>
              <a:t>ể cùng xây dựng một đất nước Việt Nam tươi đẹp</a:t>
            </a:r>
            <a:r>
              <a:rPr lang="en-US" sz="1400" dirty="0" smtClean="0">
                <a:latin typeface="Times New Roman" pitchFamily="18" charset="0"/>
                <a:cs typeface="Times New Roman" pitchFamily="18" charset="0"/>
              </a:rPr>
              <a:t>. D</a:t>
            </a:r>
            <a:r>
              <a:rPr lang="vi-VN" sz="1400" dirty="0" smtClean="0">
                <a:latin typeface="Times New Roman" pitchFamily="18" charset="0"/>
                <a:cs typeface="Times New Roman" pitchFamily="18" charset="0"/>
              </a:rPr>
              <a:t>ù là ai, ta cũng cần một tấm lòng và tập trung toàn tâm lực, trí tuệ cho công việc mà mình được phân công thực hiện hay đã lựa chọn gắn bó. </a:t>
            </a:r>
            <a:endParaRPr lang="en-US" sz="1400" dirty="0" smtClean="0">
              <a:latin typeface="Times New Roman" pitchFamily="18" charset="0"/>
              <a:cs typeface="Times New Roman" pitchFamily="18" charset="0"/>
            </a:endParaRPr>
          </a:p>
          <a:p>
            <a:pPr algn="just" defTabSz="457200"/>
            <a:r>
              <a:rPr lang="en-US" sz="1400" b="1" dirty="0" smtClean="0">
                <a:latin typeface="Times New Roman" pitchFamily="18" charset="0"/>
                <a:cs typeface="Times New Roman" pitchFamily="18" charset="0"/>
              </a:rPr>
              <a:t>	</a:t>
            </a:r>
            <a:r>
              <a:rPr lang="vi-VN" sz="1400" b="1" dirty="0" smtClean="0">
                <a:latin typeface="Times New Roman" pitchFamily="18" charset="0"/>
                <a:cs typeface="Times New Roman" pitchFamily="18" charset="0"/>
              </a:rPr>
              <a:t>ĐAM MÊ SÁNG TẠO ĐỂ LÀM GÌ?</a:t>
            </a:r>
            <a:endParaRPr lang="en-US" sz="1400" dirty="0" smtClean="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vi-VN" sz="1400" dirty="0" smtClean="0">
                <a:latin typeface="Times New Roman" pitchFamily="18" charset="0"/>
                <a:cs typeface="Times New Roman" pitchFamily="18" charset="0"/>
              </a:rPr>
              <a:t>Hoàn cảnh của nước ta trong quá trình xây dựng và phát triển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hiện</a:t>
            </a:r>
            <a:r>
              <a:rPr lang="en-US" sz="1400" dirty="0" smtClean="0">
                <a:latin typeface="Times New Roman" pitchFamily="18" charset="0"/>
                <a:cs typeface="Times New Roman" pitchFamily="18" charset="0"/>
              </a:rPr>
              <a:t> nay </a:t>
            </a:r>
            <a:r>
              <a:rPr lang="en-US" sz="1400" dirty="0" err="1" smtClean="0">
                <a:latin typeface="Times New Roman" pitchFamily="18" charset="0"/>
                <a:cs typeface="Times New Roman" pitchFamily="18" charset="0"/>
              </a:rPr>
              <a:t>là</a:t>
            </a:r>
            <a:r>
              <a:rPr lang="vi-VN" sz="1400" dirty="0" smtClean="0">
                <a:latin typeface="Times New Roman" pitchFamily="18" charset="0"/>
                <a:cs typeface="Times New Roman" pitchFamily="18" charset="0"/>
              </a:rPr>
              <a:t>:</a:t>
            </a:r>
            <a:endParaRPr lang="en-US" sz="1400" dirty="0" smtClean="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 </a:t>
            </a:r>
            <a:r>
              <a:rPr lang="vi-VN" sz="1400" dirty="0" smtClean="0">
                <a:latin typeface="Times New Roman" pitchFamily="18" charset="0"/>
                <a:cs typeface="Times New Roman" pitchFamily="18" charset="0"/>
              </a:rPr>
              <a:t>Chúng ta </a:t>
            </a:r>
            <a:r>
              <a:rPr lang="en-US" sz="1400" dirty="0" err="1" smtClean="0">
                <a:latin typeface="Times New Roman" pitchFamily="18" charset="0"/>
                <a:cs typeface="Times New Roman" pitchFamily="18" charset="0"/>
              </a:rPr>
              <a:t>đang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đối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mặt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với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nhiều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khăn</a:t>
            </a:r>
            <a:r>
              <a:rPr lang="vi-VN"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thách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trong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quá</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phát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triển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tế</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xây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dựng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nước</a:t>
            </a:r>
            <a:r>
              <a:rPr lang="en-US" sz="1400" dirty="0" smtClean="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 </a:t>
            </a:r>
            <a:r>
              <a:rPr lang="vi-VN" sz="1400" dirty="0" smtClean="0">
                <a:latin typeface="Times New Roman" pitchFamily="18" charset="0"/>
                <a:cs typeface="Times New Roman" pitchFamily="18" charset="0"/>
              </a:rPr>
              <a:t>Chúng ta phải bảo vệ toàn vẹn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quyền</a:t>
            </a:r>
            <a:r>
              <a:rPr lang="en-US" sz="1400" dirty="0" smtClean="0">
                <a:latin typeface="Times New Roman" pitchFamily="18" charset="0"/>
                <a:cs typeface="Times New Roman" pitchFamily="18" charset="0"/>
              </a:rPr>
              <a:t> </a:t>
            </a:r>
            <a:r>
              <a:rPr lang="vi-VN" sz="1400" dirty="0" smtClean="0">
                <a:latin typeface="Times New Roman" pitchFamily="18" charset="0"/>
                <a:cs typeface="Times New Roman" pitchFamily="18" charset="0"/>
              </a:rPr>
              <a:t>lãnh thổ trước những thách thức mới.</a:t>
            </a:r>
            <a:endParaRPr lang="en-US" sz="1400" dirty="0" smtClean="0">
              <a:latin typeface="Times New Roman" pitchFamily="18" charset="0"/>
              <a:cs typeface="Times New Roman" pitchFamily="18" charset="0"/>
            </a:endParaRPr>
          </a:p>
          <a:p>
            <a:pPr algn="just" defTabSz="457200"/>
            <a:endParaRPr lang="en-US" sz="1350" dirty="0" smtClean="0">
              <a:latin typeface="Times New Roman" pitchFamily="18" charset="0"/>
              <a:cs typeface="Times New Roman" pitchFamily="18" charset="0"/>
            </a:endParaRPr>
          </a:p>
          <a:p>
            <a:pPr algn="just" defTabSz="457200"/>
            <a:endParaRPr lang="en-US" sz="1350" i="1" dirty="0" smtClean="0">
              <a:latin typeface="Times New Roman" pitchFamily="18" charset="0"/>
              <a:cs typeface="Times New Roman" pitchFamily="18" charset="0"/>
            </a:endParaRPr>
          </a:p>
          <a:p>
            <a:pPr algn="just" defTabSz="457200"/>
            <a:r>
              <a:rPr lang="en-US" sz="1350" dirty="0" smtClean="0">
                <a:latin typeface="Times New Roman" pitchFamily="18" charset="0"/>
                <a:cs typeface="Times New Roman" pitchFamily="18" charset="0"/>
              </a:rPr>
              <a:t> </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14</a:t>
              </a:r>
            </a:p>
            <a:p>
              <a:pPr algn="ctr"/>
              <a:r>
                <a:rPr lang="en-US" sz="800" b="1" smtClean="0"/>
                <a:t>THÁNG 12  </a:t>
              </a:r>
            </a:p>
            <a:p>
              <a:pPr algn="ctr"/>
              <a:r>
                <a:rPr lang="en-US" sz="800" b="1" smtClean="0"/>
                <a:t>2015</a:t>
              </a:r>
              <a:endParaRPr lang="en-US" sz="800" b="1"/>
            </a:p>
          </p:txBody>
        </p:sp>
      </p:gr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11" name="Down Ribbon 10"/>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chemeClr val="bg1"/>
                </a:solidFill>
                <a:effectLst>
                  <a:glow rad="101600">
                    <a:srgbClr val="FF0000">
                      <a:alpha val="60000"/>
                    </a:srgbClr>
                  </a:glow>
                </a:effectLst>
                <a:latin typeface="Calibri" panose="020F0502020204030204" pitchFamily="34" charset="0"/>
              </a:rPr>
              <a:t>GÓC NHÌN TRẺ</a:t>
            </a:r>
            <a:endParaRPr lang="en-US" sz="1500" b="1">
              <a:solidFill>
                <a:schemeClr val="bg1"/>
              </a:solidFill>
              <a:effectLst>
                <a:glow rad="101600">
                  <a:srgbClr val="FF0000">
                    <a:alpha val="60000"/>
                  </a:srgbClr>
                </a:glow>
              </a:effectLst>
              <a:latin typeface="Calibri" panose="020F0502020204030204" pitchFamily="34" charset="0"/>
            </a:endParaRPr>
          </a:p>
        </p:txBody>
      </p:sp>
    </p:spTree>
    <p:extLst>
      <p:ext uri="{BB962C8B-B14F-4D97-AF65-F5344CB8AC3E}">
        <p14:creationId xmlns:p14="http://schemas.microsoft.com/office/powerpoint/2010/main" val="3721256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153731"/>
            <a:ext cx="5829300" cy="9133269"/>
          </a:xfrm>
          <a:prstGeom prst="rect">
            <a:avLst/>
          </a:prstGeom>
          <a:noFill/>
          <a:ln>
            <a:noFill/>
          </a:ln>
        </p:spPr>
        <p:txBody>
          <a:bodyPr wrap="square" lIns="0" tIns="0" rIns="0" bIns="914400" rtlCol="0" anchor="t" anchorCtr="0">
            <a:spAutoFit/>
          </a:bodyPr>
          <a:lstStyle/>
          <a:p>
            <a:pPr algn="ctr" defTabSz="457200"/>
            <a:r>
              <a:rPr lang="en-US" sz="1600" b="1" smtClean="0">
                <a:latin typeface="Times New Roman" pitchFamily="18" charset="0"/>
                <a:cs typeface="Times New Roman" pitchFamily="18" charset="0"/>
              </a:rPr>
              <a:t>Đam mê sáng tạo để phụng sự cộng đồng</a:t>
            </a:r>
          </a:p>
          <a:p>
            <a:pPr algn="just" defTabSz="457200"/>
            <a:endParaRPr lang="en-US" sz="1350" b="1" i="1" smtClean="0">
              <a:latin typeface="Times New Roman" pitchFamily="18" charset="0"/>
              <a:cs typeface="Times New Roman" pitchFamily="18" charset="0"/>
            </a:endParaRPr>
          </a:p>
          <a:p>
            <a:pPr algn="just" defTabSz="457200"/>
            <a:r>
              <a:rPr lang="en-US" sz="1400" i="1" smtClean="0">
                <a:latin typeface="Times New Roman" pitchFamily="18" charset="0"/>
                <a:cs typeface="Times New Roman" pitchFamily="18" charset="0"/>
              </a:rPr>
              <a:t>	</a:t>
            </a:r>
            <a:r>
              <a:rPr lang="en-US" sz="1350" i="1" smtClean="0">
                <a:latin typeface="Times New Roman" pitchFamily="18" charset="0"/>
                <a:cs typeface="Times New Roman" pitchFamily="18" charset="0"/>
              </a:rPr>
              <a:t> </a:t>
            </a:r>
            <a:r>
              <a:rPr lang="en-US" sz="1400" smtClean="0">
                <a:latin typeface="Times New Roman" pitchFamily="18" charset="0"/>
                <a:cs typeface="Times New Roman" pitchFamily="18" charset="0"/>
              </a:rPr>
              <a:t>- </a:t>
            </a:r>
            <a:r>
              <a:rPr lang="vi-VN" sz="1400" smtClean="0">
                <a:latin typeface="Times New Roman" pitchFamily="18" charset="0"/>
                <a:cs typeface="Times New Roman" pitchFamily="18" charset="0"/>
              </a:rPr>
              <a:t>Chúng </a:t>
            </a:r>
            <a:r>
              <a:rPr lang="en-US" sz="1400" smtClean="0">
                <a:latin typeface="Times New Roman" pitchFamily="18" charset="0"/>
                <a:cs typeface="Times New Roman" pitchFamily="18" charset="0"/>
              </a:rPr>
              <a:t>ta đang đối mặt với nguy cơ mắc bẫy thu nhập trung bình.</a:t>
            </a:r>
          </a:p>
          <a:p>
            <a:pPr algn="just" defTabSz="457200"/>
            <a:r>
              <a:rPr lang="en-US" sz="1400" smtClean="0">
                <a:latin typeface="Times New Roman" pitchFamily="18" charset="0"/>
                <a:cs typeface="Times New Roman" pitchFamily="18" charset="0"/>
              </a:rPr>
              <a:t>	Trong khi đó, chúng ta đều có cùng mong muốn:</a:t>
            </a:r>
          </a:p>
          <a:p>
            <a:pPr algn="just" defTabSz="457200"/>
            <a:r>
              <a:rPr lang="en-US" sz="1400" smtClean="0">
                <a:latin typeface="Times New Roman" pitchFamily="18" charset="0"/>
                <a:cs typeface="Times New Roman" pitchFamily="18" charset="0"/>
              </a:rPr>
              <a:t>	- Nước Việt Nam </a:t>
            </a:r>
            <a:r>
              <a:rPr lang="vi-VN" sz="1400" smtClean="0">
                <a:latin typeface="Times New Roman" pitchFamily="18" charset="0"/>
                <a:cs typeface="Times New Roman" pitchFamily="18" charset="0"/>
              </a:rPr>
              <a:t>trở thành nước có thu nhập khá</a:t>
            </a:r>
            <a:r>
              <a:rPr lang="en-US" sz="1400" smtClean="0">
                <a:latin typeface="Times New Roman" pitchFamily="18" charset="0"/>
                <a:cs typeface="Times New Roman" pitchFamily="18" charset="0"/>
              </a:rPr>
              <a:t>, giàu mạnh</a:t>
            </a:r>
            <a:r>
              <a:rPr lang="vi-VN" sz="1400" smtClean="0">
                <a:latin typeface="Times New Roman" pitchFamily="18" charset="0"/>
                <a:cs typeface="Times New Roman" pitchFamily="18" charset="0"/>
              </a:rPr>
              <a:t>.</a:t>
            </a:r>
            <a:endParaRPr lang="en-US" sz="140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 Đ</a:t>
            </a:r>
            <a:r>
              <a:rPr lang="vi-VN" sz="1400" smtClean="0">
                <a:latin typeface="Times New Roman" pitchFamily="18" charset="0"/>
                <a:cs typeface="Times New Roman" pitchFamily="18" charset="0"/>
              </a:rPr>
              <a:t>ất nước </a:t>
            </a:r>
            <a:r>
              <a:rPr lang="en-US" sz="1400" smtClean="0">
                <a:latin typeface="Times New Roman" pitchFamily="18" charset="0"/>
                <a:cs typeface="Times New Roman" pitchFamily="18" charset="0"/>
              </a:rPr>
              <a:t>ta ngày càng </a:t>
            </a:r>
            <a:r>
              <a:rPr lang="vi-VN" sz="1400" smtClean="0">
                <a:latin typeface="Times New Roman" pitchFamily="18" charset="0"/>
                <a:cs typeface="Times New Roman" pitchFamily="18" charset="0"/>
              </a:rPr>
              <a:t>tươi đẹp, văn minh, nghĩa tình.</a:t>
            </a:r>
            <a:endParaRPr lang="en-US" sz="140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 Cuộc sống của đồng bào ta ngày càng ấm no, thịnh vượng</a:t>
            </a:r>
            <a:r>
              <a:rPr lang="vi-VN" sz="1400" smtClean="0">
                <a:latin typeface="Times New Roman" pitchFamily="18" charset="0"/>
                <a:cs typeface="Times New Roman" pitchFamily="18" charset="0"/>
              </a:rPr>
              <a:t> để mỗi ngày chúng ta sống trên thế gian này là mỗi ngày vui.</a:t>
            </a:r>
            <a:endParaRPr lang="en-US" sz="140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a:t>
            </a:r>
            <a:r>
              <a:rPr lang="vi-VN" sz="1400" smtClean="0">
                <a:latin typeface="Times New Roman" pitchFamily="18" charset="0"/>
                <a:cs typeface="Times New Roman" pitchFamily="18" charset="0"/>
              </a:rPr>
              <a:t>Để phát triển bản thân, gia đình và xã hội, chúng ta cần nguồn lực</a:t>
            </a:r>
            <a:r>
              <a:rPr lang="en-US" sz="1400" smtClean="0">
                <a:latin typeface="Times New Roman" pitchFamily="18" charset="0"/>
                <a:cs typeface="Times New Roman" pitchFamily="18" charset="0"/>
              </a:rPr>
              <a:t> và động lực</a:t>
            </a:r>
            <a:r>
              <a:rPr lang="vi-VN" sz="1400" smtClean="0">
                <a:latin typeface="Times New Roman" pitchFamily="18" charset="0"/>
                <a:cs typeface="Times New Roman" pitchFamily="18" charset="0"/>
              </a:rPr>
              <a:t>. Nguồn lực có thể đa dạng như tài chính, tài nguyên thiên nhiên, khoa học công nghệ.</a:t>
            </a:r>
            <a:r>
              <a:rPr lang="en-US" sz="1400" smtClean="0">
                <a:latin typeface="Times New Roman" pitchFamily="18" charset="0"/>
                <a:cs typeface="Times New Roman" pitchFamily="18" charset="0"/>
              </a:rPr>
              <a:t> Còn động lực, bên cạnh lòng yêu nước, tấm lòng yêu thương con người, cần phải có "đam mê sáng tạo", nhất là đam mê sáng tạo </a:t>
            </a:r>
            <a:r>
              <a:rPr lang="vi-VN" sz="1400" smtClean="0">
                <a:latin typeface="Times New Roman" pitchFamily="18" charset="0"/>
                <a:cs typeface="Times New Roman" pitchFamily="18" charset="0"/>
              </a:rPr>
              <a:t>phát triển những công nghệ mới phục vụ nâng cao năng suất lao động</a:t>
            </a:r>
            <a:r>
              <a:rPr lang="en-US" sz="1400" smtClean="0">
                <a:latin typeface="Times New Roman" pitchFamily="18" charset="0"/>
                <a:cs typeface="Times New Roman" pitchFamily="18" charset="0"/>
              </a:rPr>
              <a:t>, phục vụ</a:t>
            </a:r>
            <a:r>
              <a:rPr lang="vi-VN" sz="1400" smtClean="0">
                <a:latin typeface="Times New Roman" pitchFamily="18" charset="0"/>
                <a:cs typeface="Times New Roman" pitchFamily="18" charset="0"/>
              </a:rPr>
              <a:t> sự tiện nghi, an toàn, văn minh cho xã hội</a:t>
            </a:r>
            <a:r>
              <a:rPr lang="en-US" sz="1400" smtClean="0">
                <a:latin typeface="Times New Roman" pitchFamily="18" charset="0"/>
                <a:cs typeface="Times New Roman" pitchFamily="18" charset="0"/>
              </a:rPr>
              <a:t>. </a:t>
            </a:r>
            <a:r>
              <a:rPr lang="vi-VN" sz="1400" smtClean="0">
                <a:latin typeface="Times New Roman" pitchFamily="18" charset="0"/>
                <a:cs typeface="Times New Roman" pitchFamily="18" charset="0"/>
              </a:rPr>
              <a:t>“</a:t>
            </a:r>
            <a:r>
              <a:rPr lang="en-US" sz="1400" smtClean="0">
                <a:latin typeface="Times New Roman" pitchFamily="18" charset="0"/>
                <a:cs typeface="Times New Roman" pitchFamily="18" charset="0"/>
              </a:rPr>
              <a:t>Đ</a:t>
            </a:r>
            <a:r>
              <a:rPr lang="vi-VN" sz="1400" smtClean="0">
                <a:latin typeface="Times New Roman" pitchFamily="18" charset="0"/>
                <a:cs typeface="Times New Roman" pitchFamily="18" charset="0"/>
              </a:rPr>
              <a:t>am mê sáng tạo” là một </a:t>
            </a:r>
            <a:r>
              <a:rPr lang="en-US" sz="1400" smtClean="0">
                <a:latin typeface="Times New Roman" pitchFamily="18" charset="0"/>
                <a:cs typeface="Times New Roman" pitchFamily="18" charset="0"/>
              </a:rPr>
              <a:t>động </a:t>
            </a:r>
            <a:r>
              <a:rPr lang="vi-VN" sz="1400" smtClean="0">
                <a:latin typeface="Times New Roman" pitchFamily="18" charset="0"/>
                <a:cs typeface="Times New Roman" pitchFamily="18" charset="0"/>
              </a:rPr>
              <a:t>lực </a:t>
            </a:r>
            <a:r>
              <a:rPr lang="en-US" sz="1400" smtClean="0">
                <a:latin typeface="Times New Roman" pitchFamily="18" charset="0"/>
                <a:cs typeface="Times New Roman" pitchFamily="18" charset="0"/>
              </a:rPr>
              <a:t>quan trọng</a:t>
            </a:r>
            <a:r>
              <a:rPr lang="vi-VN" sz="1400" smtClean="0">
                <a:latin typeface="Times New Roman" pitchFamily="18" charset="0"/>
                <a:cs typeface="Times New Roman" pitchFamily="18" charset="0"/>
              </a:rPr>
              <a:t>. Và tuổi trẻ của chúng ta đóng góp cho sự phát triển </a:t>
            </a:r>
            <a:r>
              <a:rPr lang="en-US" sz="1400" smtClean="0">
                <a:latin typeface="Times New Roman" pitchFamily="18" charset="0"/>
                <a:cs typeface="Times New Roman" pitchFamily="18" charset="0"/>
              </a:rPr>
              <a:t>của</a:t>
            </a:r>
            <a:r>
              <a:rPr lang="vi-VN" sz="1400" smtClean="0">
                <a:latin typeface="Times New Roman" pitchFamily="18" charset="0"/>
                <a:cs typeface="Times New Roman" pitchFamily="18" charset="0"/>
              </a:rPr>
              <a:t> xã hội chính là đóng góp sự đam mê sáng tạo ấy. </a:t>
            </a:r>
            <a:endParaRPr lang="en-US" sz="1400" smtClean="0">
              <a:latin typeface="Times New Roman" pitchFamily="18" charset="0"/>
              <a:cs typeface="Times New Roman" pitchFamily="18" charset="0"/>
            </a:endParaRPr>
          </a:p>
          <a:p>
            <a:pPr algn="just" defTabSz="457200"/>
            <a:r>
              <a:rPr lang="en-US" sz="1400" b="1" smtClean="0">
                <a:latin typeface="Times New Roman" pitchFamily="18" charset="0"/>
                <a:cs typeface="Times New Roman" pitchFamily="18" charset="0"/>
              </a:rPr>
              <a:t>	</a:t>
            </a:r>
            <a:r>
              <a:rPr lang="vi-VN" sz="1400" b="1" smtClean="0">
                <a:latin typeface="Times New Roman" pitchFamily="18" charset="0"/>
                <a:cs typeface="Times New Roman" pitchFamily="18" charset="0"/>
              </a:rPr>
              <a:t>PHỤNG SỰ CỘNG ĐỒNG LÀ PHỤNG SỰ CHÍNH MÌNH</a:t>
            </a:r>
            <a:endParaRPr lang="en-US" sz="140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a:t>
            </a:r>
            <a:r>
              <a:rPr lang="vi-VN" sz="1400" smtClean="0">
                <a:latin typeface="Times New Roman" pitchFamily="18" charset="0"/>
                <a:cs typeface="Times New Roman" pitchFamily="18" charset="0"/>
              </a:rPr>
              <a:t>Mỗi ngày thức dậy, tới trường hay nơi làm việc, tất cả chúng ta đều phải tương tác với cộng đồng</a:t>
            </a:r>
            <a:r>
              <a:rPr lang="en-US" sz="1400" smtClean="0">
                <a:latin typeface="Times New Roman" pitchFamily="18" charset="0"/>
                <a:cs typeface="Times New Roman" pitchFamily="18" charset="0"/>
              </a:rPr>
              <a:t>. C</a:t>
            </a:r>
            <a:r>
              <a:rPr lang="vi-VN" sz="1400" smtClean="0">
                <a:latin typeface="Times New Roman" pitchFamily="18" charset="0"/>
                <a:cs typeface="Times New Roman" pitchFamily="18" charset="0"/>
              </a:rPr>
              <a:t>uộc sống hiện đại khiến giá trị chung của cộng đồng đóng vai trò quan trọng hơn bao giờ hết. Phụng sự và cống hiến cho xã hội chính là phục vụ cho chính bản thân mình. Một góc công viên công cộng an toàn, sạch đẹp, không tệ nạn; một nhà ga bình yên trật tự trong dịp tết; một chuyến xe b</a:t>
            </a:r>
            <a:r>
              <a:rPr lang="en-US" sz="1400" smtClean="0">
                <a:latin typeface="Times New Roman" pitchFamily="18" charset="0"/>
                <a:cs typeface="Times New Roman" pitchFamily="18" charset="0"/>
              </a:rPr>
              <a:t>uýt</a:t>
            </a:r>
            <a:r>
              <a:rPr lang="vi-VN" sz="1400" smtClean="0">
                <a:latin typeface="Times New Roman" pitchFamily="18" charset="0"/>
                <a:cs typeface="Times New Roman" pitchFamily="18" charset="0"/>
              </a:rPr>
              <a:t> đúng giờ không gây tai nạn; một buổi chiều đi dạo không bị cướp giật, móc túi. Mỗi chúng ta hãy góp sức nhỏ của mình để xã hội của chính chúng ta tốt đẹp hơn, nhân văn hơn.</a:t>
            </a:r>
            <a:endParaRPr lang="en-US" sz="140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a:t>
            </a:r>
            <a:r>
              <a:rPr lang="vi-VN" sz="1400" smtClean="0">
                <a:latin typeface="Times New Roman" pitchFamily="18" charset="0"/>
                <a:cs typeface="Times New Roman" pitchFamily="18" charset="0"/>
              </a:rPr>
              <a:t>Phụng sự cộng đồng vừa là trách nhiệm vừa là cơ hội để thanh niên chúng ta hoàn thiện bản thân, để khẳng định ý nghĩa tồn tại của chính mình. Để bắt đầu quá trình phụng sự ấy, chúng ta hãy:</a:t>
            </a:r>
            <a:endParaRPr lang="en-US" sz="1400" smtClean="0">
              <a:latin typeface="Times New Roman" pitchFamily="18" charset="0"/>
              <a:cs typeface="Times New Roman" pitchFamily="18" charset="0"/>
            </a:endParaRPr>
          </a:p>
          <a:p>
            <a:pPr algn="ctr" defTabSz="457200"/>
            <a:r>
              <a:rPr lang="vi-VN" sz="1400" b="1" smtClean="0">
                <a:latin typeface="Times New Roman" pitchFamily="18" charset="0"/>
                <a:cs typeface="Times New Roman" pitchFamily="18" charset="0"/>
              </a:rPr>
              <a:t>CAN ĐẢM XÔNG PHA VÀO NHỮNG “MẶT TRẬN” BẢN THÂN MÌNH CÒN YẾU KÉM </a:t>
            </a:r>
            <a:endParaRPr lang="en-US" sz="1400" smtClean="0">
              <a:latin typeface="Times New Roman" pitchFamily="18" charset="0"/>
              <a:cs typeface="Times New Roman" pitchFamily="18" charset="0"/>
            </a:endParaRPr>
          </a:p>
          <a:p>
            <a:pPr algn="ctr" defTabSz="457200"/>
            <a:r>
              <a:rPr lang="vi-VN" sz="1400" smtClean="0">
                <a:latin typeface="Times New Roman" pitchFamily="18" charset="0"/>
                <a:cs typeface="Times New Roman" pitchFamily="18" charset="0"/>
              </a:rPr>
              <a:t>thông qua việc:</a:t>
            </a:r>
            <a:endParaRPr lang="en-US" sz="1400" smtClean="0">
              <a:latin typeface="Times New Roman" pitchFamily="18" charset="0"/>
              <a:cs typeface="Times New Roman" pitchFamily="18" charset="0"/>
            </a:endParaRPr>
          </a:p>
          <a:p>
            <a:pPr algn="ctr" defTabSz="457200"/>
            <a:r>
              <a:rPr lang="vi-VN" sz="1400" b="1" smtClean="0">
                <a:latin typeface="Times New Roman" pitchFamily="18" charset="0"/>
                <a:cs typeface="Times New Roman" pitchFamily="18" charset="0"/>
              </a:rPr>
              <a:t>HỌC BẰNG CÁCH DẠY, HỌC BẰNG CÁCH LÀM, HỌC TỪ THỰC TIỂN </a:t>
            </a:r>
            <a:endParaRPr lang="en-US" sz="1400" smtClean="0">
              <a:latin typeface="Times New Roman" pitchFamily="18" charset="0"/>
              <a:cs typeface="Times New Roman" pitchFamily="18" charset="0"/>
            </a:endParaRPr>
          </a:p>
          <a:p>
            <a:pPr algn="ctr" defTabSz="457200"/>
            <a:r>
              <a:rPr lang="vi-VN" sz="1400" smtClean="0">
                <a:latin typeface="Times New Roman" pitchFamily="18" charset="0"/>
                <a:cs typeface="Times New Roman" pitchFamily="18" charset="0"/>
              </a:rPr>
              <a:t>và luôn ghi  nhớ</a:t>
            </a:r>
            <a:endParaRPr lang="en-US" sz="1400" smtClean="0">
              <a:latin typeface="Times New Roman" pitchFamily="18" charset="0"/>
              <a:cs typeface="Times New Roman" pitchFamily="18" charset="0"/>
            </a:endParaRPr>
          </a:p>
          <a:p>
            <a:pPr algn="ctr" defTabSz="457200"/>
            <a:r>
              <a:rPr lang="vi-VN" sz="1400" b="1" smtClean="0">
                <a:latin typeface="Times New Roman" pitchFamily="18" charset="0"/>
                <a:cs typeface="Times New Roman" pitchFamily="18" charset="0"/>
              </a:rPr>
              <a:t>TẤT CẢ ĐIỀU VĨ ĐẠI ĐỀU BẮT NGUỒN </a:t>
            </a:r>
            <a:endParaRPr lang="en-US" sz="1400" smtClean="0">
              <a:latin typeface="Times New Roman" pitchFamily="18" charset="0"/>
              <a:cs typeface="Times New Roman" pitchFamily="18" charset="0"/>
            </a:endParaRPr>
          </a:p>
          <a:p>
            <a:pPr algn="ctr" defTabSz="457200"/>
            <a:r>
              <a:rPr lang="vi-VN" sz="1400" b="1" smtClean="0">
                <a:latin typeface="Times New Roman" pitchFamily="18" charset="0"/>
                <a:cs typeface="Times New Roman" pitchFamily="18" charset="0"/>
              </a:rPr>
              <a:t>TỪ NHỮNG VIỆC </a:t>
            </a:r>
            <a:r>
              <a:rPr lang="en-US" sz="1400" b="1" smtClean="0">
                <a:latin typeface="Times New Roman" pitchFamily="18" charset="0"/>
                <a:cs typeface="Times New Roman" pitchFamily="18" charset="0"/>
              </a:rPr>
              <a:t>LÀM </a:t>
            </a:r>
            <a:r>
              <a:rPr lang="vi-VN" sz="1400" b="1" smtClean="0">
                <a:latin typeface="Times New Roman" pitchFamily="18" charset="0"/>
                <a:cs typeface="Times New Roman" pitchFamily="18" charset="0"/>
              </a:rPr>
              <a:t>NHỎ </a:t>
            </a:r>
            <a:r>
              <a:rPr lang="en-US" sz="1400" b="1" smtClean="0">
                <a:latin typeface="Times New Roman" pitchFamily="18" charset="0"/>
                <a:cs typeface="Times New Roman" pitchFamily="18" charset="0"/>
              </a:rPr>
              <a:t>NHƯNG CÓ ÍCH</a:t>
            </a:r>
            <a:endParaRPr lang="en-US" sz="140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a:t>
            </a:r>
          </a:p>
          <a:p>
            <a:pPr algn="just" defTabSz="457200"/>
            <a:r>
              <a:rPr lang="en-US" sz="1400" smtClean="0">
                <a:latin typeface="Times New Roman" pitchFamily="18" charset="0"/>
                <a:cs typeface="Times New Roman" pitchFamily="18" charset="0"/>
              </a:rPr>
              <a:t>	</a:t>
            </a:r>
            <a:endParaRPr lang="en-US" sz="135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15</a:t>
              </a:r>
            </a:p>
            <a:p>
              <a:pPr algn="ctr"/>
              <a:r>
                <a:rPr lang="en-US" sz="800" b="1" smtClean="0"/>
                <a:t>THÁNG 12  </a:t>
              </a:r>
            </a:p>
            <a:p>
              <a:pPr algn="ctr"/>
              <a:r>
                <a:rPr lang="en-US" sz="800" b="1" smtClean="0"/>
                <a:t>2015</a:t>
              </a:r>
              <a:endParaRPr lang="en-US" sz="800" b="1"/>
            </a:p>
          </p:txBody>
        </p:sp>
      </p:gr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11" name="Down Ribbon 10"/>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chemeClr val="bg1"/>
                </a:solidFill>
                <a:effectLst>
                  <a:glow rad="101600">
                    <a:srgbClr val="FF0000">
                      <a:alpha val="60000"/>
                    </a:srgbClr>
                  </a:glow>
                </a:effectLst>
                <a:latin typeface="Calibri" panose="020F0502020204030204" pitchFamily="34" charset="0"/>
              </a:rPr>
              <a:t>GÓC NHÌN TRẺ</a:t>
            </a:r>
            <a:endParaRPr lang="en-US" sz="1500" b="1">
              <a:solidFill>
                <a:schemeClr val="bg1"/>
              </a:solidFill>
              <a:effectLst>
                <a:glow rad="101600">
                  <a:srgbClr val="FF0000">
                    <a:alpha val="60000"/>
                  </a:srgbClr>
                </a:glow>
              </a:effectLst>
              <a:latin typeface="Calibri" panose="020F0502020204030204" pitchFamily="34" charset="0"/>
            </a:endParaRPr>
          </a:p>
        </p:txBody>
      </p:sp>
    </p:spTree>
    <p:extLst>
      <p:ext uri="{BB962C8B-B14F-4D97-AF65-F5344CB8AC3E}">
        <p14:creationId xmlns:p14="http://schemas.microsoft.com/office/powerpoint/2010/main" val="3721256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066800"/>
            <a:ext cx="5829300" cy="9910405"/>
          </a:xfrm>
          <a:prstGeom prst="rect">
            <a:avLst/>
          </a:prstGeom>
          <a:noFill/>
          <a:ln>
            <a:noFill/>
          </a:ln>
        </p:spPr>
        <p:txBody>
          <a:bodyPr wrap="square" lIns="0" tIns="0" rIns="0" bIns="914400" rtlCol="0" anchor="t" anchorCtr="0">
            <a:spAutoFit/>
          </a:bodyPr>
          <a:lstStyle/>
          <a:p>
            <a:pPr algn="ctr" defTabSz="457200"/>
            <a:r>
              <a:rPr lang="en-US" sz="1600" b="1" smtClean="0">
                <a:latin typeface="Times New Roman" pitchFamily="18" charset="0"/>
                <a:cs typeface="Times New Roman" pitchFamily="18" charset="0"/>
              </a:rPr>
              <a:t>Đam mê sáng tạo để phụng sự cộng đồng</a:t>
            </a:r>
          </a:p>
          <a:p>
            <a:pPr algn="just" defTabSz="457200"/>
            <a:endParaRPr lang="en-US" sz="1350" b="1" i="1"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a:t>
            </a:r>
            <a:r>
              <a:rPr lang="vi-VN" sz="1350" smtClean="0">
                <a:latin typeface="Times New Roman" pitchFamily="18" charset="0"/>
                <a:cs typeface="Times New Roman" pitchFamily="18" charset="0"/>
              </a:rPr>
              <a:t>Newton</a:t>
            </a:r>
            <a:r>
              <a:rPr lang="en-US" sz="1350" smtClean="0">
                <a:latin typeface="Times New Roman" pitchFamily="18" charset="0"/>
                <a:cs typeface="Times New Roman" pitchFamily="18" charset="0"/>
              </a:rPr>
              <a:t> nhìn thấy trái táo từ trên cây rơi xuống đất</a:t>
            </a:r>
            <a:r>
              <a:rPr lang="vi-VN" sz="1350" smtClean="0">
                <a:latin typeface="Times New Roman" pitchFamily="18" charset="0"/>
                <a:cs typeface="Times New Roman" pitchFamily="18" charset="0"/>
              </a:rPr>
              <a:t>, và định luật Newton ra đời. Steve Job xây dựng đế chế công nghệ Apple thành công </a:t>
            </a:r>
            <a:r>
              <a:rPr lang="en-US" sz="1350" smtClean="0">
                <a:latin typeface="Times New Roman" pitchFamily="18" charset="0"/>
                <a:cs typeface="Times New Roman" pitchFamily="18" charset="0"/>
              </a:rPr>
              <a:t>một phần </a:t>
            </a:r>
            <a:r>
              <a:rPr lang="vi-VN" sz="1350" smtClean="0">
                <a:latin typeface="Times New Roman" pitchFamily="18" charset="0"/>
                <a:cs typeface="Times New Roman" pitchFamily="18" charset="0"/>
              </a:rPr>
              <a:t>nhờ việc học vẽ phông chữ. </a:t>
            </a:r>
            <a:r>
              <a:rPr lang="en-US" sz="1350" smtClean="0">
                <a:latin typeface="Times New Roman" pitchFamily="18" charset="0"/>
                <a:cs typeface="Times New Roman" pitchFamily="18" charset="0"/>
              </a:rPr>
              <a:t>GS Ngô Bảo Châu quyết tâm theo đuổi niềm đam mê Toán học, để rồi sau đó đạt giải thưởng Fields danh giá nhờ lòng tự ái của bản thân bị thách thức khi ông thi trượt lớp chuyên môn Toán năm 11 tuổi. </a:t>
            </a:r>
          </a:p>
          <a:p>
            <a:pPr algn="just" defTabSz="457200"/>
            <a:r>
              <a:rPr lang="en-US" sz="1350" smtClean="0">
                <a:latin typeface="Times New Roman" pitchFamily="18" charset="0"/>
                <a:cs typeface="Times New Roman" pitchFamily="18" charset="0"/>
              </a:rPr>
              <a:t>	T</a:t>
            </a:r>
            <a:r>
              <a:rPr lang="vi-VN" sz="1350" smtClean="0">
                <a:latin typeface="Times New Roman" pitchFamily="18" charset="0"/>
                <a:cs typeface="Times New Roman" pitchFamily="18" charset="0"/>
              </a:rPr>
              <a:t>ựu chung ở 3 câu chuyện trên chính là </a:t>
            </a:r>
            <a:r>
              <a:rPr lang="vi-VN" sz="1350" b="1" smtClean="0">
                <a:latin typeface="Times New Roman" pitchFamily="18" charset="0"/>
                <a:cs typeface="Times New Roman" pitchFamily="18" charset="0"/>
              </a:rPr>
              <a:t>niềm đam mê và khát vọng cháy bỏng.</a:t>
            </a:r>
            <a:r>
              <a:rPr lang="vi-VN" sz="1350" smtClean="0">
                <a:latin typeface="Times New Roman" pitchFamily="18" charset="0"/>
                <a:cs typeface="Times New Roman" pitchFamily="18" charset="0"/>
              </a:rPr>
              <a:t> Đam mê và chỉ đam mê, </a:t>
            </a:r>
            <a:r>
              <a:rPr lang="en-US" sz="1350" smtClean="0">
                <a:latin typeface="Times New Roman" pitchFamily="18" charset="0"/>
                <a:cs typeface="Times New Roman" pitchFamily="18" charset="0"/>
              </a:rPr>
              <a:t>chúng ta mới </a:t>
            </a:r>
            <a:r>
              <a:rPr lang="vi-VN" sz="1350" smtClean="0">
                <a:latin typeface="Times New Roman" pitchFamily="18" charset="0"/>
                <a:cs typeface="Times New Roman" pitchFamily="18" charset="0"/>
              </a:rPr>
              <a:t>có thể biến những hành động đơn giản thành kết quả lớn</a:t>
            </a:r>
            <a:r>
              <a:rPr lang="en-US" sz="1350" smtClean="0">
                <a:latin typeface="Times New Roman" pitchFamily="18" charset="0"/>
                <a:cs typeface="Times New Roman" pitchFamily="18" charset="0"/>
              </a:rPr>
              <a:t>. Đ</a:t>
            </a:r>
            <a:r>
              <a:rPr lang="vi-VN" sz="1350" smtClean="0">
                <a:latin typeface="Times New Roman" pitchFamily="18" charset="0"/>
                <a:cs typeface="Times New Roman" pitchFamily="18" charset="0"/>
              </a:rPr>
              <a:t>am mê khiến </a:t>
            </a:r>
            <a:r>
              <a:rPr lang="en-US" sz="1350" smtClean="0">
                <a:latin typeface="Times New Roman" pitchFamily="18" charset="0"/>
                <a:cs typeface="Times New Roman" pitchFamily="18" charset="0"/>
              </a:rPr>
              <a:t>chúng</a:t>
            </a:r>
            <a:r>
              <a:rPr lang="vi-VN" sz="1350" smtClean="0">
                <a:latin typeface="Times New Roman" pitchFamily="18" charset="0"/>
                <a:cs typeface="Times New Roman" pitchFamily="18" charset="0"/>
              </a:rPr>
              <a:t> ta “chạm” vào những giây phút thăng hoa trong công việc của mình</a:t>
            </a:r>
            <a:r>
              <a:rPr lang="en-US" sz="1350" smtClean="0">
                <a:latin typeface="Times New Roman" pitchFamily="18" charset="0"/>
                <a:cs typeface="Times New Roman" pitchFamily="18" charset="0"/>
              </a:rPr>
              <a:t>. Đ</a:t>
            </a:r>
            <a:r>
              <a:rPr lang="vi-VN" sz="1350" smtClean="0">
                <a:latin typeface="Times New Roman" pitchFamily="18" charset="0"/>
                <a:cs typeface="Times New Roman" pitchFamily="18" charset="0"/>
              </a:rPr>
              <a:t>am mê tạo ra một nguồn năng lượng vĩ đại để càng làm việc</a:t>
            </a:r>
            <a:r>
              <a:rPr lang="en-US" sz="1350" smtClean="0">
                <a:latin typeface="Times New Roman" pitchFamily="18" charset="0"/>
                <a:cs typeface="Times New Roman" pitchFamily="18" charset="0"/>
              </a:rPr>
              <a:t>, chúng </a:t>
            </a:r>
            <a:r>
              <a:rPr lang="vi-VN" sz="1350" smtClean="0">
                <a:latin typeface="Times New Roman" pitchFamily="18" charset="0"/>
                <a:cs typeface="Times New Roman" pitchFamily="18" charset="0"/>
              </a:rPr>
              <a:t>ta càng được kích thích và cuốn hút như đang dạo chơi trong một hành trình khám phá những điều bí ẩn thú vị nhất trong nghề nghiệp của mình.</a:t>
            </a:r>
            <a:endParaRPr lang="en-US" sz="1350" smtClean="0">
              <a:latin typeface="Times New Roman" pitchFamily="18" charset="0"/>
              <a:cs typeface="Times New Roman" pitchFamily="18" charset="0"/>
            </a:endParaRPr>
          </a:p>
          <a:p>
            <a:pPr algn="just" defTabSz="457200"/>
            <a:r>
              <a:rPr lang="vi-VN" sz="1350" b="1" smtClean="0">
                <a:latin typeface="Times New Roman" pitchFamily="18" charset="0"/>
                <a:cs typeface="Times New Roman" pitchFamily="18" charset="0"/>
              </a:rPr>
              <a:t>4. SẴN SÀNG VÀ TÍCH CỰC ĐÓN NHẬN NHỮNG THẤT BẠI VÀ XEM “THẤT BẠI LÀ MẸ THÀNH CÔNG”</a:t>
            </a:r>
            <a:endParaRPr lang="en-US" sz="1350"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a:t>
            </a:r>
            <a:r>
              <a:rPr lang="vi-VN" sz="1350" smtClean="0">
                <a:latin typeface="Times New Roman" pitchFamily="18" charset="0"/>
                <a:cs typeface="Times New Roman" pitchFamily="18" charset="0"/>
              </a:rPr>
              <a:t>Những thất bại luôn rình rập, sẵn sàng ập đến với những người trẻ tuổi thừa năng lượng, thiếu kinh nghiệm như chúng ta. </a:t>
            </a:r>
            <a:endParaRPr lang="en-US" sz="1350" smtClean="0">
              <a:latin typeface="Times New Roman" pitchFamily="18" charset="0"/>
              <a:cs typeface="Times New Roman" pitchFamily="18" charset="0"/>
            </a:endParaRPr>
          </a:p>
          <a:p>
            <a:pPr algn="just" defTabSz="457200"/>
            <a:r>
              <a:rPr lang="vi-VN" sz="1350" smtClean="0">
                <a:latin typeface="Times New Roman" pitchFamily="18" charset="0"/>
                <a:cs typeface="Times New Roman" pitchFamily="18" charset="0"/>
              </a:rPr>
              <a:t>Bản thân tôi đã gặp những thất bại trong 8 phiên bản nghiên cứu mắt thần cho người khiếm thị trong nhiều năm</a:t>
            </a:r>
            <a:r>
              <a:rPr lang="en-US" sz="1350" smtClean="0">
                <a:latin typeface="Times New Roman" pitchFamily="18" charset="0"/>
                <a:cs typeface="Times New Roman" pitchFamily="18" charset="0"/>
              </a:rPr>
              <a:t>. 	T</a:t>
            </a:r>
            <a:r>
              <a:rPr lang="vi-VN" sz="1350" smtClean="0">
                <a:latin typeface="Times New Roman" pitchFamily="18" charset="0"/>
                <a:cs typeface="Times New Roman" pitchFamily="18" charset="0"/>
              </a:rPr>
              <a:t>ôi đã từng nghe người khiếm thị phản hồi tiêu cực về sự nặng nề của sản phẩm</a:t>
            </a:r>
            <a:r>
              <a:rPr lang="en-US" sz="1350" smtClean="0">
                <a:latin typeface="Times New Roman" pitchFamily="18" charset="0"/>
                <a:cs typeface="Times New Roman" pitchFamily="18" charset="0"/>
              </a:rPr>
              <a:t>. T</a:t>
            </a:r>
            <a:r>
              <a:rPr lang="vi-VN" sz="1350" smtClean="0">
                <a:latin typeface="Times New Roman" pitchFamily="18" charset="0"/>
                <a:cs typeface="Times New Roman" pitchFamily="18" charset="0"/>
              </a:rPr>
              <a:t>ôi đã từng rớt từ độ cao 3 mét vì điện giật khi đi hàn điện thuê kiếm tiền để học</a:t>
            </a:r>
            <a:r>
              <a:rPr lang="en-US" sz="1350" smtClean="0">
                <a:latin typeface="Times New Roman" pitchFamily="18" charset="0"/>
                <a:cs typeface="Times New Roman" pitchFamily="18" charset="0"/>
              </a:rPr>
              <a:t>. T</a:t>
            </a:r>
            <a:r>
              <a:rPr lang="vi-VN" sz="1350" smtClean="0">
                <a:latin typeface="Times New Roman" pitchFamily="18" charset="0"/>
                <a:cs typeface="Times New Roman" pitchFamily="18" charset="0"/>
              </a:rPr>
              <a:t>ôi và đồng nghiệp đã từng gặp nguy hiểm khi để thiết bị nghiên cứu tăng áp suất cao và </a:t>
            </a:r>
            <a:r>
              <a:rPr lang="en-US" sz="1350" smtClean="0">
                <a:latin typeface="Times New Roman" pitchFamily="18" charset="0"/>
                <a:cs typeface="Times New Roman" pitchFamily="18" charset="0"/>
              </a:rPr>
              <a:t>suýt</a:t>
            </a:r>
            <a:r>
              <a:rPr lang="vi-VN" sz="1350" smtClean="0">
                <a:latin typeface="Times New Roman" pitchFamily="18" charset="0"/>
                <a:cs typeface="Times New Roman" pitchFamily="18" charset="0"/>
              </a:rPr>
              <a:t> nổ</a:t>
            </a:r>
            <a:r>
              <a:rPr lang="en-US" sz="1350" smtClean="0">
                <a:latin typeface="Times New Roman" pitchFamily="18" charset="0"/>
                <a:cs typeface="Times New Roman" pitchFamily="18" charset="0"/>
              </a:rPr>
              <a:t>. T</a:t>
            </a:r>
            <a:r>
              <a:rPr lang="vi-VN" sz="1350" smtClean="0">
                <a:latin typeface="Times New Roman" pitchFamily="18" charset="0"/>
                <a:cs typeface="Times New Roman" pitchFamily="18" charset="0"/>
              </a:rPr>
              <a:t>ừng cô đơn trong nhiều cái tết nguyên đán không </a:t>
            </a:r>
            <a:r>
              <a:rPr lang="en-US" sz="1350" smtClean="0">
                <a:latin typeface="Times New Roman" pitchFamily="18" charset="0"/>
                <a:cs typeface="Times New Roman" pitchFamily="18" charset="0"/>
              </a:rPr>
              <a:t>được </a:t>
            </a:r>
            <a:r>
              <a:rPr lang="vi-VN" sz="1350" smtClean="0">
                <a:latin typeface="Times New Roman" pitchFamily="18" charset="0"/>
                <a:cs typeface="Times New Roman" pitchFamily="18" charset="0"/>
              </a:rPr>
              <a:t>về </a:t>
            </a:r>
            <a:r>
              <a:rPr lang="en-US" sz="1350" smtClean="0">
                <a:latin typeface="Times New Roman" pitchFamily="18" charset="0"/>
                <a:cs typeface="Times New Roman" pitchFamily="18" charset="0"/>
              </a:rPr>
              <a:t>Việt Nam </a:t>
            </a:r>
            <a:r>
              <a:rPr lang="vi-VN" sz="1350" smtClean="0">
                <a:latin typeface="Times New Roman" pitchFamily="18" charset="0"/>
                <a:cs typeface="Times New Roman" pitchFamily="18" charset="0"/>
              </a:rPr>
              <a:t>chỉ vì dành trọn thời gian nghiên cứu</a:t>
            </a:r>
            <a:r>
              <a:rPr lang="en-US" sz="1350" smtClean="0">
                <a:latin typeface="Times New Roman" pitchFamily="18" charset="0"/>
                <a:cs typeface="Times New Roman" pitchFamily="18" charset="0"/>
              </a:rPr>
              <a:t>, học tập</a:t>
            </a:r>
            <a:r>
              <a:rPr lang="vi-VN" sz="1350" smtClean="0">
                <a:latin typeface="Times New Roman" pitchFamily="18" charset="0"/>
                <a:cs typeface="Times New Roman" pitchFamily="18" charset="0"/>
              </a:rPr>
              <a:t> nơi đất khách quê người</a:t>
            </a:r>
            <a:r>
              <a:rPr lang="en-US" sz="1350" smtClean="0">
                <a:latin typeface="Times New Roman" pitchFamily="18" charset="0"/>
                <a:cs typeface="Times New Roman" pitchFamily="18" charset="0"/>
              </a:rPr>
              <a:t>. T</a:t>
            </a:r>
            <a:r>
              <a:rPr lang="vi-VN" sz="1350" smtClean="0">
                <a:latin typeface="Times New Roman" pitchFamily="18" charset="0"/>
                <a:cs typeface="Times New Roman" pitchFamily="18" charset="0"/>
              </a:rPr>
              <a:t>ôi đã </a:t>
            </a:r>
            <a:r>
              <a:rPr lang="en-US" sz="1350" smtClean="0">
                <a:latin typeface="Times New Roman" pitchFamily="18" charset="0"/>
                <a:cs typeface="Times New Roman" pitchFamily="18" charset="0"/>
              </a:rPr>
              <a:t>từng</a:t>
            </a:r>
            <a:r>
              <a:rPr lang="vi-VN" sz="1350" smtClean="0">
                <a:latin typeface="Times New Roman" pitchFamily="18" charset="0"/>
                <a:cs typeface="Times New Roman" pitchFamily="18" charset="0"/>
              </a:rPr>
              <a:t> trăn trở suy nghĩ vì mỗi ngày đi học phải tốn 200 đồng gửi xe đạp vì kinh tế quá khó khăn</a:t>
            </a:r>
            <a:r>
              <a:rPr lang="en-US" sz="1350" smtClean="0">
                <a:latin typeface="Times New Roman" pitchFamily="18" charset="0"/>
                <a:cs typeface="Times New Roman" pitchFamily="18" charset="0"/>
              </a:rPr>
              <a:t>. T</a:t>
            </a:r>
            <a:r>
              <a:rPr lang="vi-VN" sz="1350" smtClean="0">
                <a:latin typeface="Times New Roman" pitchFamily="18" charset="0"/>
                <a:cs typeface="Times New Roman" pitchFamily="18" charset="0"/>
              </a:rPr>
              <a:t>ôi đã </a:t>
            </a:r>
            <a:r>
              <a:rPr lang="en-US" sz="1350" smtClean="0">
                <a:latin typeface="Times New Roman" pitchFamily="18" charset="0"/>
                <a:cs typeface="Times New Roman" pitchFamily="18" charset="0"/>
              </a:rPr>
              <a:t>từng </a:t>
            </a:r>
            <a:r>
              <a:rPr lang="vi-VN" sz="1350" smtClean="0">
                <a:latin typeface="Times New Roman" pitchFamily="18" charset="0"/>
                <a:cs typeface="Times New Roman" pitchFamily="18" charset="0"/>
              </a:rPr>
              <a:t>bán sách báo, đồng hồ</a:t>
            </a:r>
            <a:r>
              <a:rPr lang="en-US" sz="1350" smtClean="0">
                <a:latin typeface="Times New Roman" pitchFamily="18" charset="0"/>
                <a:cs typeface="Times New Roman" pitchFamily="18" charset="0"/>
              </a:rPr>
              <a:t>,</a:t>
            </a:r>
            <a:r>
              <a:rPr lang="vi-VN" sz="1350" smtClean="0">
                <a:latin typeface="Times New Roman" pitchFamily="18" charset="0"/>
                <a:cs typeface="Times New Roman" pitchFamily="18" charset="0"/>
              </a:rPr>
              <a:t> mắt kính dạo khi còn là sinh viên</a:t>
            </a:r>
            <a:r>
              <a:rPr lang="en-US" sz="1350" smtClean="0">
                <a:latin typeface="Times New Roman" pitchFamily="18" charset="0"/>
                <a:cs typeface="Times New Roman" pitchFamily="18" charset="0"/>
              </a:rPr>
              <a:t>, thậm chí bị kẻ xấu </a:t>
            </a:r>
            <a:r>
              <a:rPr lang="vi-VN" sz="1350" smtClean="0">
                <a:latin typeface="Times New Roman" pitchFamily="18" charset="0"/>
                <a:cs typeface="Times New Roman" pitchFamily="18" charset="0"/>
              </a:rPr>
              <a:t>đe dọa đâm kim tiêm dính máu hay trấn lột.</a:t>
            </a:r>
            <a:r>
              <a:rPr lang="en-US" sz="1350" smtClean="0">
                <a:latin typeface="Times New Roman" pitchFamily="18" charset="0"/>
                <a:cs typeface="Times New Roman" pitchFamily="18" charset="0"/>
              </a:rPr>
              <a:t> Nhưng những khó khăn hay thất bại ấy không làm tôi nản lòng.</a:t>
            </a:r>
          </a:p>
          <a:p>
            <a:pPr algn="just" defTabSz="457200"/>
            <a:r>
              <a:rPr lang="en-US" sz="1350" smtClean="0">
                <a:latin typeface="Times New Roman" pitchFamily="18" charset="0"/>
                <a:cs typeface="Times New Roman" pitchFamily="18" charset="0"/>
              </a:rPr>
              <a:t>	N</a:t>
            </a:r>
            <a:r>
              <a:rPr lang="vi-VN" sz="1350" smtClean="0">
                <a:latin typeface="Times New Roman" pitchFamily="18" charset="0"/>
                <a:cs typeface="Times New Roman" pitchFamily="18" charset="0"/>
              </a:rPr>
              <a:t>hững tiến bộ kỹ thuật đã mở ra những hình thức mới cho việc tương tác giữa người với người và giữa con người với các quốc gia. Nhưng những mối quan hệ mang tính toàn cầu này chỉ giúp ích cho </a:t>
            </a:r>
            <a:r>
              <a:rPr lang="en-US" sz="1350" smtClean="0">
                <a:latin typeface="Times New Roman" pitchFamily="18" charset="0"/>
                <a:cs typeface="Times New Roman" pitchFamily="18" charset="0"/>
              </a:rPr>
              <a:t>nhân loại </a:t>
            </a:r>
            <a:r>
              <a:rPr lang="vi-VN" sz="1350" smtClean="0">
                <a:latin typeface="Times New Roman" pitchFamily="18" charset="0"/>
                <a:cs typeface="Times New Roman" pitchFamily="18" charset="0"/>
              </a:rPr>
              <a:t>khi nó được đặt nền tảng trên tình yêu </a:t>
            </a:r>
            <a:r>
              <a:rPr lang="en-US" sz="1350" smtClean="0">
                <a:latin typeface="Times New Roman" pitchFamily="18" charset="0"/>
                <a:cs typeface="Times New Roman" pitchFamily="18" charset="0"/>
              </a:rPr>
              <a:t>thương con người chứ không phải vì mục đích thương mại, lợi nhuận</a:t>
            </a:r>
            <a:r>
              <a:rPr lang="vi-VN" sz="1350" smtClean="0">
                <a:latin typeface="Times New Roman" pitchFamily="18" charset="0"/>
                <a:cs typeface="Times New Roman" pitchFamily="18" charset="0"/>
              </a:rPr>
              <a:t>. Tình yêu là điều duy nhất có thể lấp đầy trái tim con người và giúp con người xích lại gần nhau hơn, để làm được những điều mà riêng lẻ một cá nhân khó có thể thực hiện.</a:t>
            </a:r>
            <a:endParaRPr lang="en-US" sz="1350"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a:t>
            </a:r>
            <a:r>
              <a:rPr lang="vi-VN" sz="1350" smtClean="0">
                <a:latin typeface="Times New Roman" pitchFamily="18" charset="0"/>
                <a:cs typeface="Times New Roman" pitchFamily="18" charset="0"/>
              </a:rPr>
              <a:t>Nền tảng tình yêu ấy đã giúp bản thân tôi và đồng nghiệp vượt qua những khó khăn và thất bại, giúp tôi thêm mạnh m</a:t>
            </a:r>
            <a:r>
              <a:rPr lang="en-US" sz="1350" smtClean="0">
                <a:latin typeface="Times New Roman" pitchFamily="18" charset="0"/>
                <a:cs typeface="Times New Roman" pitchFamily="18" charset="0"/>
              </a:rPr>
              <a:t>ẽ,</a:t>
            </a:r>
            <a:r>
              <a:rPr lang="vi-VN" sz="1350" smtClean="0">
                <a:latin typeface="Times New Roman" pitchFamily="18" charset="0"/>
                <a:cs typeface="Times New Roman" pitchFamily="18" charset="0"/>
              </a:rPr>
              <a:t> trưởng thành. </a:t>
            </a:r>
            <a:endParaRPr lang="en-US" sz="1350"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a:t>
            </a:r>
            <a:r>
              <a:rPr lang="vi-VN" sz="1350" smtClean="0">
                <a:latin typeface="Times New Roman" pitchFamily="18" charset="0"/>
                <a:cs typeface="Times New Roman" pitchFamily="18" charset="0"/>
              </a:rPr>
              <a:t>Đến ngày hôm nay, thông qua </a:t>
            </a:r>
            <a:r>
              <a:rPr lang="en-US" sz="1350" smtClean="0">
                <a:latin typeface="Times New Roman" pitchFamily="18" charset="0"/>
                <a:cs typeface="Times New Roman" pitchFamily="18" charset="0"/>
              </a:rPr>
              <a:t>T</a:t>
            </a:r>
            <a:r>
              <a:rPr lang="vi-VN" sz="1350" smtClean="0">
                <a:latin typeface="Times New Roman" pitchFamily="18" charset="0"/>
                <a:cs typeface="Times New Roman" pitchFamily="18" charset="0"/>
              </a:rPr>
              <a:t>rung ương đoàn và</a:t>
            </a:r>
            <a:r>
              <a:rPr lang="en-US" sz="1350" smtClean="0">
                <a:latin typeface="Times New Roman" pitchFamily="18" charset="0"/>
                <a:cs typeface="Times New Roman" pitchFamily="18" charset="0"/>
              </a:rPr>
              <a:t> tổ chức</a:t>
            </a:r>
            <a:r>
              <a:rPr lang="vi-VN" sz="1350" smtClean="0">
                <a:latin typeface="Times New Roman" pitchFamily="18" charset="0"/>
                <a:cs typeface="Times New Roman" pitchFamily="18" charset="0"/>
              </a:rPr>
              <a:t> đoàn ở các tỉnh thành cùng những mạnh thường quân, chúng tôi – những người trẻ Việt Nam đã </a:t>
            </a:r>
            <a:r>
              <a:rPr lang="en-US" sz="1350" smtClean="0">
                <a:latin typeface="Times New Roman" pitchFamily="18" charset="0"/>
                <a:cs typeface="Times New Roman" pitchFamily="18" charset="0"/>
              </a:rPr>
              <a:t>triển khai </a:t>
            </a:r>
            <a:r>
              <a:rPr lang="en-US" sz="1350" i="1" smtClean="0">
                <a:latin typeface="Times New Roman" pitchFamily="18" charset="0"/>
                <a:cs typeface="Times New Roman" pitchFamily="18" charset="0"/>
              </a:rPr>
              <a:t>dự án Mắt thần</a:t>
            </a:r>
            <a:r>
              <a:rPr lang="en-US" sz="1350" smtClean="0">
                <a:latin typeface="Times New Roman" pitchFamily="18" charset="0"/>
                <a:cs typeface="Times New Roman" pitchFamily="18" charset="0"/>
              </a:rPr>
              <a:t> đến phiên bản thứ 8, </a:t>
            </a:r>
            <a:r>
              <a:rPr lang="vi-VN" sz="1350" smtClean="0">
                <a:latin typeface="Times New Roman" pitchFamily="18" charset="0"/>
                <a:cs typeface="Times New Roman" pitchFamily="18" charset="0"/>
              </a:rPr>
              <a:t>trao tặng người khiếm thị gần 1000</a:t>
            </a:r>
            <a:r>
              <a:rPr lang="en-US" sz="1350" smtClean="0">
                <a:latin typeface="Times New Roman" pitchFamily="18" charset="0"/>
                <a:cs typeface="Times New Roman" pitchFamily="18" charset="0"/>
              </a:rPr>
              <a:t> </a:t>
            </a:r>
            <a:r>
              <a:rPr lang="vi-VN" sz="1350" smtClean="0">
                <a:latin typeface="Times New Roman" pitchFamily="18" charset="0"/>
                <a:cs typeface="Times New Roman" pitchFamily="18" charset="0"/>
              </a:rPr>
              <a:t>thiết bị dẫn đường ở hơn 10 tỉnh thành tại Việt Nam và một số nước khác, giúp </a:t>
            </a:r>
            <a:endParaRPr lang="en-US" sz="135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	</a:t>
            </a:r>
          </a:p>
          <a:p>
            <a:pPr algn="just" defTabSz="457200"/>
            <a:endParaRPr lang="en-US" sz="1350" smtClean="0">
              <a:latin typeface="Times New Roman" pitchFamily="18" charset="0"/>
              <a:cs typeface="Times New Roman" pitchFamily="18" charset="0"/>
            </a:endParaRPr>
          </a:p>
          <a:p>
            <a:pPr algn="just" defTabSz="457200"/>
            <a:endParaRPr lang="en-US" sz="1350" i="1"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16</a:t>
              </a:r>
            </a:p>
            <a:p>
              <a:pPr algn="ctr"/>
              <a:r>
                <a:rPr lang="en-US" sz="800" b="1" smtClean="0"/>
                <a:t>THÁNG 12  </a:t>
              </a:r>
            </a:p>
            <a:p>
              <a:pPr algn="ctr"/>
              <a:r>
                <a:rPr lang="en-US" sz="800" b="1" smtClean="0"/>
                <a:t>2015</a:t>
              </a:r>
              <a:endParaRPr lang="en-US" sz="800" b="1"/>
            </a:p>
          </p:txBody>
        </p:sp>
      </p:gr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11" name="Down Ribbon 10"/>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chemeClr val="bg1"/>
                </a:solidFill>
                <a:effectLst>
                  <a:glow rad="101600">
                    <a:srgbClr val="FF0000">
                      <a:alpha val="60000"/>
                    </a:srgbClr>
                  </a:glow>
                </a:effectLst>
                <a:latin typeface="Calibri" panose="020F0502020204030204" pitchFamily="34" charset="0"/>
              </a:rPr>
              <a:t>GÓC NHÌN TRẺ</a:t>
            </a:r>
            <a:endParaRPr lang="en-US" sz="1500" b="1">
              <a:solidFill>
                <a:schemeClr val="bg1"/>
              </a:solidFill>
              <a:effectLst>
                <a:glow rad="101600">
                  <a:srgbClr val="FF0000">
                    <a:alpha val="60000"/>
                  </a:srgbClr>
                </a:glow>
              </a:effectLst>
              <a:latin typeface="Calibri" panose="020F0502020204030204" pitchFamily="34" charset="0"/>
            </a:endParaRPr>
          </a:p>
        </p:txBody>
      </p:sp>
    </p:spTree>
    <p:extLst>
      <p:ext uri="{BB962C8B-B14F-4D97-AF65-F5344CB8AC3E}">
        <p14:creationId xmlns:p14="http://schemas.microsoft.com/office/powerpoint/2010/main" val="37212569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066800"/>
            <a:ext cx="5829300" cy="10110460"/>
          </a:xfrm>
          <a:prstGeom prst="rect">
            <a:avLst/>
          </a:prstGeom>
          <a:noFill/>
          <a:ln>
            <a:noFill/>
          </a:ln>
        </p:spPr>
        <p:txBody>
          <a:bodyPr wrap="square" lIns="0" tIns="0" rIns="0" bIns="914400" rtlCol="0" anchor="t" anchorCtr="0">
            <a:spAutoFit/>
          </a:bodyPr>
          <a:lstStyle/>
          <a:p>
            <a:pPr algn="ctr" defTabSz="457200"/>
            <a:r>
              <a:rPr lang="en-US" sz="1600" b="1" smtClean="0">
                <a:latin typeface="Times New Roman" pitchFamily="18" charset="0"/>
                <a:cs typeface="Times New Roman" pitchFamily="18" charset="0"/>
              </a:rPr>
              <a:t>Đam mê sáng tạo để phụng sự cộng đồng</a:t>
            </a:r>
          </a:p>
          <a:p>
            <a:pPr algn="just" defTabSz="457200"/>
            <a:endParaRPr lang="en-US" sz="1350" b="1" i="1" smtClean="0">
              <a:latin typeface="Times New Roman" pitchFamily="18" charset="0"/>
              <a:cs typeface="Times New Roman" pitchFamily="18" charset="0"/>
            </a:endParaRPr>
          </a:p>
          <a:p>
            <a:pPr algn="just" defTabSz="457200"/>
            <a:r>
              <a:rPr lang="vi-VN" sz="1350" smtClean="0">
                <a:latin typeface="Times New Roman" pitchFamily="18" charset="0"/>
                <a:cs typeface="Times New Roman" pitchFamily="18" charset="0"/>
              </a:rPr>
              <a:t>những người khiếm thị nghèo di chuyển an toàn, tiện lợi và hòa nhập vào cuộc sống tốt hơn</a:t>
            </a:r>
            <a:r>
              <a:rPr lang="en-US" sz="1350" smtClean="0">
                <a:latin typeface="Times New Roman" pitchFamily="18" charset="0"/>
                <a:cs typeface="Times New Roman" pitchFamily="18" charset="0"/>
              </a:rPr>
              <a:t>. </a:t>
            </a:r>
          </a:p>
          <a:p>
            <a:pPr algn="just" defTabSz="457200"/>
            <a:r>
              <a:rPr lang="en-US" sz="1350" i="1" smtClean="0">
                <a:latin typeface="Times New Roman" pitchFamily="18" charset="0"/>
                <a:cs typeface="Times New Roman" pitchFamily="18" charset="0"/>
              </a:rPr>
              <a:t>	D</a:t>
            </a:r>
            <a:r>
              <a:rPr lang="vi-VN" sz="1350" i="1" smtClean="0">
                <a:latin typeface="Times New Roman" pitchFamily="18" charset="0"/>
                <a:cs typeface="Times New Roman" pitchFamily="18" charset="0"/>
              </a:rPr>
              <a:t>ự án gia tăng giá trị nông sản hạt café </a:t>
            </a:r>
            <a:r>
              <a:rPr lang="en-US" sz="1350" smtClean="0">
                <a:latin typeface="Times New Roman" pitchFamily="18" charset="0"/>
                <a:cs typeface="Times New Roman" pitchFamily="18" charset="0"/>
              </a:rPr>
              <a:t>của chúng tôi, </a:t>
            </a:r>
            <a:r>
              <a:rPr lang="vi-VN" sz="1350" smtClean="0">
                <a:latin typeface="Times New Roman" pitchFamily="18" charset="0"/>
                <a:cs typeface="Times New Roman" pitchFamily="18" charset="0"/>
              </a:rPr>
              <a:t>nhờ phát triển công nghệ </a:t>
            </a:r>
            <a:r>
              <a:rPr lang="en-US" sz="1350" smtClean="0">
                <a:latin typeface="Times New Roman" pitchFamily="18" charset="0"/>
                <a:cs typeface="Times New Roman" pitchFamily="18" charset="0"/>
              </a:rPr>
              <a:t>p</a:t>
            </a:r>
            <a:r>
              <a:rPr lang="vi-VN" sz="1350" smtClean="0">
                <a:latin typeface="Times New Roman" pitchFamily="18" charset="0"/>
                <a:cs typeface="Times New Roman" pitchFamily="18" charset="0"/>
              </a:rPr>
              <a:t>ha chế độc quyền Nhật – Việt – Ý để tạo </a:t>
            </a:r>
            <a:r>
              <a:rPr lang="en-US" sz="1350" smtClean="0">
                <a:latin typeface="Times New Roman" pitchFamily="18" charset="0"/>
                <a:cs typeface="Times New Roman" pitchFamily="18" charset="0"/>
              </a:rPr>
              <a:t>ra </a:t>
            </a:r>
            <a:r>
              <a:rPr lang="vi-VN" sz="1350" smtClean="0">
                <a:latin typeface="Times New Roman" pitchFamily="18" charset="0"/>
                <a:cs typeface="Times New Roman" pitchFamily="18" charset="0"/>
              </a:rPr>
              <a:t>ly café thuần Việt</a:t>
            </a:r>
            <a:r>
              <a:rPr lang="en-US" sz="1350" smtClean="0">
                <a:latin typeface="Times New Roman" pitchFamily="18" charset="0"/>
                <a:cs typeface="Times New Roman" pitchFamily="18" charset="0"/>
              </a:rPr>
              <a:t>, s</a:t>
            </a:r>
            <a:r>
              <a:rPr lang="vi-VN" sz="1350" smtClean="0">
                <a:latin typeface="Times New Roman" pitchFamily="18" charset="0"/>
                <a:cs typeface="Times New Roman" pitchFamily="18" charset="0"/>
              </a:rPr>
              <a:t>au 2 năm, với 5 phiên bản phát triển đã tạo thêm 10 điểm bán café sạch giá chỉ 10 ngàn đồng, tạo thêm 15 việc làm thu nhập ổn định cho thanh niên khó khăn</a:t>
            </a:r>
            <a:r>
              <a:rPr lang="en-US" sz="1350" smtClean="0">
                <a:latin typeface="Times New Roman" pitchFamily="18" charset="0"/>
                <a:cs typeface="Times New Roman" pitchFamily="18" charset="0"/>
              </a:rPr>
              <a:t>. </a:t>
            </a:r>
          </a:p>
          <a:p>
            <a:pPr algn="just" defTabSz="457200"/>
            <a:r>
              <a:rPr lang="en-US" sz="1350" i="1" smtClean="0">
                <a:latin typeface="Times New Roman" pitchFamily="18" charset="0"/>
                <a:cs typeface="Times New Roman" pitchFamily="18" charset="0"/>
              </a:rPr>
              <a:t>D</a:t>
            </a:r>
            <a:r>
              <a:rPr lang="vi-VN" sz="1350" i="1" smtClean="0">
                <a:latin typeface="Times New Roman" pitchFamily="18" charset="0"/>
                <a:cs typeface="Times New Roman" pitchFamily="18" charset="0"/>
              </a:rPr>
              <a:t>ự án Robot</a:t>
            </a:r>
            <a:r>
              <a:rPr lang="vi-VN" sz="1350" smtClean="0">
                <a:latin typeface="Times New Roman" pitchFamily="18" charset="0"/>
                <a:cs typeface="Times New Roman" pitchFamily="18" charset="0"/>
              </a:rPr>
              <a:t> đã </a:t>
            </a:r>
            <a:r>
              <a:rPr lang="en-US" sz="1350" smtClean="0">
                <a:latin typeface="Times New Roman" pitchFamily="18" charset="0"/>
                <a:cs typeface="Times New Roman" pitchFamily="18" charset="0"/>
              </a:rPr>
              <a:t>được chúng tôi </a:t>
            </a:r>
            <a:r>
              <a:rPr lang="vi-VN" sz="1350" smtClean="0">
                <a:latin typeface="Times New Roman" pitchFamily="18" charset="0"/>
                <a:cs typeface="Times New Roman" pitchFamily="18" charset="0"/>
              </a:rPr>
              <a:t>hoàn thành phiên bản mẫu thứ nhất và kêu gọi đầu tư mạo hiểm được khoảng 500</a:t>
            </a:r>
            <a:r>
              <a:rPr lang="en-US" sz="1350" smtClean="0">
                <a:latin typeface="Times New Roman" pitchFamily="18" charset="0"/>
                <a:cs typeface="Times New Roman" pitchFamily="18" charset="0"/>
              </a:rPr>
              <a:t> triệu đồng</a:t>
            </a:r>
            <a:r>
              <a:rPr lang="vi-VN" sz="1350" smtClean="0">
                <a:latin typeface="Times New Roman" pitchFamily="18" charset="0"/>
                <a:cs typeface="Times New Roman" pitchFamily="18" charset="0"/>
              </a:rPr>
              <a:t> hỗ trợ cho công cuộc nghiên cứu tiếp theo.</a:t>
            </a:r>
            <a:r>
              <a:rPr lang="en-US" sz="1350" smtClean="0">
                <a:latin typeface="Times New Roman" pitchFamily="18" charset="0"/>
                <a:cs typeface="Times New Roman" pitchFamily="18" charset="0"/>
              </a:rPr>
              <a:t> Đổi lại, tôi đã </a:t>
            </a:r>
            <a:r>
              <a:rPr lang="vi-VN" sz="1350" smtClean="0">
                <a:latin typeface="Times New Roman" pitchFamily="18" charset="0"/>
                <a:cs typeface="Times New Roman" pitchFamily="18" charset="0"/>
              </a:rPr>
              <a:t>phả</a:t>
            </a:r>
            <a:r>
              <a:rPr lang="en-US" sz="1350" smtClean="0">
                <a:latin typeface="Times New Roman" pitchFamily="18" charset="0"/>
                <a:cs typeface="Times New Roman" pitchFamily="18" charset="0"/>
              </a:rPr>
              <a:t>i</a:t>
            </a:r>
            <a:r>
              <a:rPr lang="vi-VN" sz="1350" smtClean="0">
                <a:latin typeface="Times New Roman" pitchFamily="18" charset="0"/>
                <a:cs typeface="Times New Roman" pitchFamily="18" charset="0"/>
              </a:rPr>
              <a:t> bán đi chiếc xe Matiz cũ </a:t>
            </a:r>
            <a:r>
              <a:rPr lang="en-US" sz="1350" smtClean="0">
                <a:latin typeface="Times New Roman" pitchFamily="18" charset="0"/>
                <a:cs typeface="Times New Roman" pitchFamily="18" charset="0"/>
              </a:rPr>
              <a:t>của mình để </a:t>
            </a:r>
            <a:r>
              <a:rPr lang="vi-VN" sz="1350" smtClean="0">
                <a:latin typeface="Times New Roman" pitchFamily="18" charset="0"/>
                <a:cs typeface="Times New Roman" pitchFamily="18" charset="0"/>
              </a:rPr>
              <a:t>đầu tư mua linh kiện cho robot</a:t>
            </a:r>
            <a:r>
              <a:rPr lang="en-US" sz="1350" smtClean="0">
                <a:latin typeface="Times New Roman" pitchFamily="18" charset="0"/>
                <a:cs typeface="Times New Roman" pitchFamily="18" charset="0"/>
              </a:rPr>
              <a:t>.</a:t>
            </a:r>
          </a:p>
          <a:p>
            <a:pPr algn="just" defTabSz="457200"/>
            <a:r>
              <a:rPr lang="en-US" sz="1350" i="1" smtClean="0">
                <a:latin typeface="Times New Roman" pitchFamily="18" charset="0"/>
                <a:cs typeface="Times New Roman" pitchFamily="18" charset="0"/>
              </a:rPr>
              <a:t>	Dự án K</a:t>
            </a:r>
            <a:r>
              <a:rPr lang="vi-VN" sz="1350" i="1" smtClean="0">
                <a:latin typeface="Times New Roman" pitchFamily="18" charset="0"/>
                <a:cs typeface="Times New Roman" pitchFamily="18" charset="0"/>
              </a:rPr>
              <a:t>hóa học </a:t>
            </a:r>
            <a:r>
              <a:rPr lang="en-US" sz="1350" i="1" smtClean="0">
                <a:latin typeface="Times New Roman" pitchFamily="18" charset="0"/>
                <a:cs typeface="Times New Roman" pitchFamily="18" charset="0"/>
              </a:rPr>
              <a:t>0</a:t>
            </a:r>
            <a:r>
              <a:rPr lang="vi-VN" sz="1350" i="1" smtClean="0">
                <a:latin typeface="Times New Roman" pitchFamily="18" charset="0"/>
                <a:cs typeface="Times New Roman" pitchFamily="18" charset="0"/>
              </a:rPr>
              <a:t>1 đô la về sáng tạo kỹ thuật</a:t>
            </a:r>
            <a:r>
              <a:rPr lang="vi-VN" sz="1350" smtClean="0">
                <a:latin typeface="Times New Roman" pitchFamily="18" charset="0"/>
                <a:cs typeface="Times New Roman" pitchFamily="18" charset="0"/>
              </a:rPr>
              <a:t> </a:t>
            </a:r>
            <a:r>
              <a:rPr lang="en-US" sz="1350" smtClean="0">
                <a:latin typeface="Times New Roman" pitchFamily="18" charset="0"/>
                <a:cs typeface="Times New Roman" pitchFamily="18" charset="0"/>
              </a:rPr>
              <a:t>được chúng tôi thành</a:t>
            </a:r>
            <a:r>
              <a:rPr lang="vi-VN" sz="1350" smtClean="0">
                <a:latin typeface="Times New Roman" pitchFamily="18" charset="0"/>
                <a:cs typeface="Times New Roman" pitchFamily="18" charset="0"/>
              </a:rPr>
              <a:t> lập từ năm 2010 đã giúp khoảng 3000 thanh niên và người dân yêu khoa học nhận thức rõ đam mê đích thực của bản thân là gì? Làm cách nào để đam mê đích thực của mình không bị vật chất, chức vụ, và lòng tham của chính mình làm u mê? Gần đây chúng tôi tiếp tục mở ra khóa học </a:t>
            </a:r>
            <a:r>
              <a:rPr lang="en-US" sz="1350" smtClean="0">
                <a:latin typeface="Times New Roman" pitchFamily="18" charset="0"/>
                <a:cs typeface="Times New Roman" pitchFamily="18" charset="0"/>
              </a:rPr>
              <a:t>0</a:t>
            </a:r>
            <a:r>
              <a:rPr lang="vi-VN" sz="1350" smtClean="0">
                <a:latin typeface="Times New Roman" pitchFamily="18" charset="0"/>
                <a:cs typeface="Times New Roman" pitchFamily="18" charset="0"/>
              </a:rPr>
              <a:t>1 đô la trực tuyến và khóa học </a:t>
            </a:r>
            <a:r>
              <a:rPr lang="en-US" sz="1350" smtClean="0">
                <a:latin typeface="Times New Roman" pitchFamily="18" charset="0"/>
                <a:cs typeface="Times New Roman" pitchFamily="18" charset="0"/>
              </a:rPr>
              <a:t>0</a:t>
            </a:r>
            <a:r>
              <a:rPr lang="vi-VN" sz="1350" smtClean="0">
                <a:latin typeface="Times New Roman" pitchFamily="18" charset="0"/>
                <a:cs typeface="Times New Roman" pitchFamily="18" charset="0"/>
              </a:rPr>
              <a:t>1 đô la học tiếng Anh tại trường ĐH Sư phạm Kỹ thuật Tp.HCM giúp cho những thanh niên nghèo không </a:t>
            </a:r>
            <a:r>
              <a:rPr lang="en-US" sz="1350" smtClean="0">
                <a:latin typeface="Times New Roman" pitchFamily="18" charset="0"/>
                <a:cs typeface="Times New Roman" pitchFamily="18" charset="0"/>
              </a:rPr>
              <a:t>đủ </a:t>
            </a:r>
            <a:r>
              <a:rPr lang="vi-VN" sz="1350" smtClean="0">
                <a:latin typeface="Times New Roman" pitchFamily="18" charset="0"/>
                <a:cs typeface="Times New Roman" pitchFamily="18" charset="0"/>
              </a:rPr>
              <a:t>tiền đi học.</a:t>
            </a:r>
            <a:endParaRPr lang="en-US" sz="1350"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Đ</a:t>
            </a:r>
            <a:r>
              <a:rPr lang="vi-VN" sz="1350" smtClean="0">
                <a:latin typeface="Times New Roman" pitchFamily="18" charset="0"/>
                <a:cs typeface="Times New Roman" pitchFamily="18" charset="0"/>
              </a:rPr>
              <a:t>ặc biệt may mắn khi gần đây dự án </a:t>
            </a:r>
            <a:r>
              <a:rPr lang="en-US" sz="1350" smtClean="0">
                <a:latin typeface="Times New Roman" pitchFamily="18" charset="0"/>
                <a:cs typeface="Times New Roman" pitchFamily="18" charset="0"/>
              </a:rPr>
              <a:t>Mắt thần của chúng tôi nhận </a:t>
            </a:r>
            <a:r>
              <a:rPr lang="vi-VN" sz="1350" smtClean="0">
                <a:latin typeface="Times New Roman" pitchFamily="18" charset="0"/>
                <a:cs typeface="Times New Roman" pitchFamily="18" charset="0"/>
              </a:rPr>
              <a:t>được sự quan tâm</a:t>
            </a:r>
            <a:r>
              <a:rPr lang="en-US" sz="1350" smtClean="0">
                <a:latin typeface="Times New Roman" pitchFamily="18" charset="0"/>
                <a:cs typeface="Times New Roman" pitchFamily="18" charset="0"/>
              </a:rPr>
              <a:t>, hỗ trợ</a:t>
            </a:r>
            <a:r>
              <a:rPr lang="vi-VN" sz="1350" smtClean="0">
                <a:latin typeface="Times New Roman" pitchFamily="18" charset="0"/>
                <a:cs typeface="Times New Roman" pitchFamily="18" charset="0"/>
              </a:rPr>
              <a:t> của Thủ tướng chính phủ</a:t>
            </a:r>
            <a:r>
              <a:rPr lang="en-US" sz="1350" smtClean="0">
                <a:latin typeface="Times New Roman" pitchFamily="18" charset="0"/>
                <a:cs typeface="Times New Roman" pitchFamily="18" charset="0"/>
              </a:rPr>
              <a:t>. Điều đó </a:t>
            </a:r>
            <a:r>
              <a:rPr lang="vi-VN" sz="1350" smtClean="0">
                <a:latin typeface="Times New Roman" pitchFamily="18" charset="0"/>
                <a:cs typeface="Times New Roman" pitchFamily="18" charset="0"/>
              </a:rPr>
              <a:t>đã tiếp</a:t>
            </a:r>
            <a:r>
              <a:rPr lang="en-US" sz="1350" smtClean="0">
                <a:latin typeface="Times New Roman" pitchFamily="18" charset="0"/>
                <a:cs typeface="Times New Roman" pitchFamily="18" charset="0"/>
              </a:rPr>
              <a:t> thêm động lực</a:t>
            </a:r>
            <a:r>
              <a:rPr lang="vi-VN" sz="1350" smtClean="0">
                <a:latin typeface="Times New Roman" pitchFamily="18" charset="0"/>
                <a:cs typeface="Times New Roman" pitchFamily="18" charset="0"/>
              </a:rPr>
              <a:t> để những đam mê sáng tạo </a:t>
            </a:r>
            <a:r>
              <a:rPr lang="en-US" sz="1350" smtClean="0">
                <a:latin typeface="Times New Roman" pitchFamily="18" charset="0"/>
                <a:cs typeface="Times New Roman" pitchFamily="18" charset="0"/>
              </a:rPr>
              <a:t>của chúng tôi </a:t>
            </a:r>
            <a:r>
              <a:rPr lang="vi-VN" sz="1350" smtClean="0">
                <a:latin typeface="Times New Roman" pitchFamily="18" charset="0"/>
                <a:cs typeface="Times New Roman" pitchFamily="18" charset="0"/>
              </a:rPr>
              <a:t>được tiếp tục phát triển </a:t>
            </a:r>
            <a:r>
              <a:rPr lang="en-US" sz="1350" smtClean="0">
                <a:latin typeface="Times New Roman" pitchFamily="18" charset="0"/>
                <a:cs typeface="Times New Roman" pitchFamily="18" charset="0"/>
              </a:rPr>
              <a:t>với nhiều dự án khác, </a:t>
            </a:r>
            <a:r>
              <a:rPr lang="vi-VN" sz="1350" smtClean="0">
                <a:latin typeface="Times New Roman" pitchFamily="18" charset="0"/>
                <a:cs typeface="Times New Roman" pitchFamily="18" charset="0"/>
              </a:rPr>
              <a:t>từng bước chập chững áp dụng trong cuộc sống. </a:t>
            </a:r>
            <a:endParaRPr lang="en-US" sz="1350"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a:t>
            </a:r>
            <a:r>
              <a:rPr lang="vi-VN" sz="1350" smtClean="0">
                <a:latin typeface="Times New Roman" pitchFamily="18" charset="0"/>
                <a:cs typeface="Times New Roman" pitchFamily="18" charset="0"/>
              </a:rPr>
              <a:t>Tất cả những việc chúng tôi làm tuy còn rất nhỏ v</a:t>
            </a:r>
            <a:r>
              <a:rPr lang="en-US" sz="1350" smtClean="0">
                <a:latin typeface="Times New Roman" pitchFamily="18" charset="0"/>
                <a:cs typeface="Times New Roman" pitchFamily="18" charset="0"/>
              </a:rPr>
              <a:t>à</a:t>
            </a:r>
            <a:r>
              <a:rPr lang="vi-VN" sz="1350" smtClean="0">
                <a:latin typeface="Times New Roman" pitchFamily="18" charset="0"/>
                <a:cs typeface="Times New Roman" pitchFamily="18" charset="0"/>
              </a:rPr>
              <a:t> kết quả </a:t>
            </a:r>
            <a:r>
              <a:rPr lang="en-US" sz="1350" smtClean="0">
                <a:latin typeface="Times New Roman" pitchFamily="18" charset="0"/>
                <a:cs typeface="Times New Roman" pitchFamily="18" charset="0"/>
              </a:rPr>
              <a:t>còn rất </a:t>
            </a:r>
            <a:r>
              <a:rPr lang="vi-VN" sz="1350" smtClean="0">
                <a:latin typeface="Times New Roman" pitchFamily="18" charset="0"/>
                <a:cs typeface="Times New Roman" pitchFamily="18" charset="0"/>
              </a:rPr>
              <a:t>khiêm tốn, nhưng đó là tất cả tấm lòng mà chúng tôi mong muốn gửi gắm vào cuộc sống này. </a:t>
            </a:r>
            <a:r>
              <a:rPr lang="en-US" sz="1350" smtClean="0">
                <a:latin typeface="Times New Roman" pitchFamily="18" charset="0"/>
                <a:cs typeface="Times New Roman" pitchFamily="18" charset="0"/>
              </a:rPr>
              <a:t>Dù còn nhiều</a:t>
            </a:r>
            <a:r>
              <a:rPr lang="vi-VN" sz="1350" smtClean="0">
                <a:latin typeface="Times New Roman" pitchFamily="18" charset="0"/>
                <a:cs typeface="Times New Roman" pitchFamily="18" charset="0"/>
              </a:rPr>
              <a:t> khó khăn vất v</a:t>
            </a:r>
            <a:r>
              <a:rPr lang="en-US" sz="1350" smtClean="0">
                <a:latin typeface="Times New Roman" pitchFamily="18" charset="0"/>
                <a:cs typeface="Times New Roman" pitchFamily="18" charset="0"/>
              </a:rPr>
              <a:t>ả,</a:t>
            </a:r>
            <a:r>
              <a:rPr lang="vi-VN" sz="1350" smtClean="0">
                <a:latin typeface="Times New Roman" pitchFamily="18" charset="0"/>
                <a:cs typeface="Times New Roman" pitchFamily="18" charset="0"/>
              </a:rPr>
              <a:t> nhưng chúng tôi vẫn làm việc bằng tất cả tình yêu khoa học và khát vọng cháy bỏng của những người trẻ Việt Nam. Nếu có một lựa chọn cho ngày hôm nay, tôi sẽ tiếp tục chọn con đường trên nền tảng tình yêu thương ấy! </a:t>
            </a:r>
            <a:endParaRPr lang="en-US" sz="1350" smtClean="0">
              <a:latin typeface="Times New Roman" pitchFamily="18" charset="0"/>
              <a:cs typeface="Times New Roman" pitchFamily="18" charset="0"/>
            </a:endParaRPr>
          </a:p>
          <a:p>
            <a:pPr algn="just" defTabSz="457200"/>
            <a:r>
              <a:rPr lang="en-US" sz="1350" i="1" smtClean="0">
                <a:latin typeface="Times New Roman" pitchFamily="18" charset="0"/>
                <a:cs typeface="Times New Roman" pitchFamily="18" charset="0"/>
              </a:rPr>
              <a:t>“</a:t>
            </a:r>
            <a:r>
              <a:rPr lang="vi-VN" sz="1350" i="1" smtClean="0">
                <a:latin typeface="Times New Roman" pitchFamily="18" charset="0"/>
                <a:cs typeface="Times New Roman" pitchFamily="18" charset="0"/>
              </a:rPr>
              <a:t>Nhiệm vụ của thanh niên không phải là hỏi nước nhà đã cho mình những gì. Mà phải tự hỏi mình đã làm gì cho nước nhà? Mình phải làm thế nào cho ích lợi nước nhà nhiều hơn? Mình đã vì lợi ích nước nhà mà hy sinh phấn đấu chừng nào?</a:t>
            </a:r>
            <a:r>
              <a:rPr lang="en-US" sz="1350" i="1" smtClean="0">
                <a:latin typeface="Times New Roman" pitchFamily="18" charset="0"/>
                <a:cs typeface="Times New Roman" pitchFamily="18" charset="0"/>
              </a:rPr>
              <a:t>”</a:t>
            </a:r>
            <a:endParaRPr lang="en-US" sz="1350"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Những lời căn dạy của Bác Hồ với thanh niên luôn trong suy nghĩ của tôi, thôi thúc tôi hành động. Để rồi mỗi buổi sáng khi thức dậy, tôi lại tự nhủ với chính mình: </a:t>
            </a:r>
            <a:r>
              <a:rPr lang="vi-VN" sz="1350" b="1" smtClean="0">
                <a:latin typeface="Times New Roman" pitchFamily="18" charset="0"/>
                <a:cs typeface="Times New Roman" pitchFamily="18" charset="0"/>
              </a:rPr>
              <a:t>Vâng,</a:t>
            </a:r>
            <a:r>
              <a:rPr lang="vi-VN" sz="1350" smtClean="0">
                <a:latin typeface="Times New Roman" pitchFamily="18" charset="0"/>
                <a:cs typeface="Times New Roman" pitchFamily="18" charset="0"/>
              </a:rPr>
              <a:t> </a:t>
            </a:r>
            <a:r>
              <a:rPr lang="vi-VN" sz="1350" b="1" smtClean="0">
                <a:latin typeface="Times New Roman" pitchFamily="18" charset="0"/>
                <a:cs typeface="Times New Roman" pitchFamily="18" charset="0"/>
              </a:rPr>
              <a:t>cứ bước đi, ta sẽ tới!</a:t>
            </a:r>
            <a:endParaRPr lang="en-US" sz="1350"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Xin chân thành cảm ơn Đại hội đã lắng nghe và rất mong quý lãnh đạo, quý đại biểu tiếp tục giúp đỡ, ủng hộ những đam mê sáng tạo và khát vọng cống hiến của thế hệ trẻ Việt Nam hôm nay./.</a:t>
            </a:r>
          </a:p>
          <a:p>
            <a:pPr algn="just" defTabSz="457200"/>
            <a:r>
              <a:rPr lang="en-US" sz="1350" smtClean="0">
                <a:latin typeface="Times New Roman" pitchFamily="18" charset="0"/>
                <a:cs typeface="Times New Roman" pitchFamily="18" charset="0"/>
              </a:rPr>
              <a:t> </a:t>
            </a:r>
          </a:p>
          <a:p>
            <a:pPr algn="just" defTabSz="457200"/>
            <a:endParaRPr lang="en-US" sz="1350" smtClean="0">
              <a:latin typeface="Times New Roman" pitchFamily="18" charset="0"/>
              <a:cs typeface="Times New Roman" pitchFamily="18" charset="0"/>
            </a:endParaRPr>
          </a:p>
          <a:p>
            <a:pPr algn="just" defTabSz="457200"/>
            <a:endParaRPr lang="en-US" sz="1350" smtClean="0">
              <a:latin typeface="Times New Roman" pitchFamily="18" charset="0"/>
              <a:cs typeface="Times New Roman" pitchFamily="18" charset="0"/>
            </a:endParaRPr>
          </a:p>
          <a:p>
            <a:pPr algn="just" defTabSz="457200"/>
            <a:endParaRPr lang="en-US" sz="1350" i="1"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17</a:t>
              </a:r>
            </a:p>
            <a:p>
              <a:pPr algn="ctr"/>
              <a:r>
                <a:rPr lang="en-US" sz="800" b="1" smtClean="0"/>
                <a:t>THÁNG 12  </a:t>
              </a:r>
            </a:p>
            <a:p>
              <a:pPr algn="ctr"/>
              <a:r>
                <a:rPr lang="en-US" sz="800" b="1" smtClean="0"/>
                <a:t>2015</a:t>
              </a:r>
              <a:endParaRPr lang="en-US" sz="800" b="1"/>
            </a:p>
          </p:txBody>
        </p:sp>
      </p:gr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11" name="Down Ribbon 10"/>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chemeClr val="bg1"/>
                </a:solidFill>
                <a:effectLst>
                  <a:glow rad="101600">
                    <a:srgbClr val="FF0000">
                      <a:alpha val="60000"/>
                    </a:srgbClr>
                  </a:glow>
                </a:effectLst>
                <a:latin typeface="Calibri" panose="020F0502020204030204" pitchFamily="34" charset="0"/>
              </a:rPr>
              <a:t>GÓC NHÌN TRẺ</a:t>
            </a:r>
            <a:endParaRPr lang="en-US" sz="1500" b="1">
              <a:solidFill>
                <a:schemeClr val="bg1"/>
              </a:solidFill>
              <a:effectLst>
                <a:glow rad="101600">
                  <a:srgbClr val="FF0000">
                    <a:alpha val="60000"/>
                  </a:srgbClr>
                </a:glow>
              </a:effectLst>
              <a:latin typeface="Calibri" panose="020F0502020204030204" pitchFamily="34" charset="0"/>
            </a:endParaRPr>
          </a:p>
        </p:txBody>
      </p:sp>
    </p:spTree>
    <p:extLst>
      <p:ext uri="{BB962C8B-B14F-4D97-AF65-F5344CB8AC3E}">
        <p14:creationId xmlns:p14="http://schemas.microsoft.com/office/powerpoint/2010/main" val="37212569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1143000"/>
            <a:ext cx="5829300" cy="9833461"/>
          </a:xfrm>
          <a:prstGeom prst="rect">
            <a:avLst/>
          </a:prstGeom>
          <a:noFill/>
          <a:ln>
            <a:noFill/>
          </a:ln>
        </p:spPr>
        <p:txBody>
          <a:bodyPr wrap="square" lIns="0" tIns="0" rIns="0" bIns="914400" rtlCol="0" anchor="t" anchorCtr="0">
            <a:spAutoFit/>
          </a:bodyPr>
          <a:lstStyle/>
          <a:p>
            <a:pPr algn="ctr" defTabSz="457200"/>
            <a:r>
              <a:rPr lang="en-US" sz="1600" b="1" smtClean="0">
                <a:latin typeface="Times New Roman" pitchFamily="18" charset="0"/>
                <a:cs typeface="Times New Roman" pitchFamily="18" charset="0"/>
              </a:rPr>
              <a:t>Quyết học tập để xứng đáng với sự hy sinh của bố mẹ</a:t>
            </a:r>
            <a:endParaRPr lang="en-US" sz="1600" smtClean="0">
              <a:latin typeface="Times New Roman" pitchFamily="18" charset="0"/>
              <a:cs typeface="Times New Roman" pitchFamily="18" charset="0"/>
            </a:endParaRPr>
          </a:p>
          <a:p>
            <a:pPr algn="just" defTabSz="457200"/>
            <a:r>
              <a:rPr lang="en-US" sz="1600" smtClean="0">
                <a:latin typeface="Times New Roman" pitchFamily="18" charset="0"/>
                <a:cs typeface="Times New Roman" pitchFamily="18" charset="0"/>
              </a:rPr>
              <a:t> </a:t>
            </a:r>
          </a:p>
          <a:p>
            <a:pPr algn="just" defTabSz="457200"/>
            <a:r>
              <a:rPr lang="en-US" sz="1300" b="1" i="1" smtClean="0">
                <a:latin typeface="Times New Roman" pitchFamily="18" charset="0"/>
                <a:cs typeface="Times New Roman" pitchFamily="18" charset="0"/>
              </a:rPr>
              <a:t>								(Nguyễn Thế Hoàn</a:t>
            </a:r>
            <a:endParaRPr lang="en-US" sz="1300" smtClean="0">
              <a:latin typeface="Times New Roman" pitchFamily="18" charset="0"/>
              <a:cs typeface="Times New Roman" pitchFamily="18" charset="0"/>
            </a:endParaRPr>
          </a:p>
          <a:p>
            <a:pPr algn="just" defTabSz="457200"/>
            <a:r>
              <a:rPr lang="en-US" sz="1300" i="1" smtClean="0">
                <a:latin typeface="Times New Roman" pitchFamily="18" charset="0"/>
                <a:cs typeface="Times New Roman" pitchFamily="18" charset="0"/>
              </a:rPr>
              <a:t>					Sinh viên trường Đại học Khoa học tự nhiên Hà Nội</a:t>
            </a:r>
            <a:endParaRPr lang="en-US" sz="1300" smtClean="0">
              <a:latin typeface="Times New Roman" pitchFamily="18" charset="0"/>
              <a:cs typeface="Times New Roman" pitchFamily="18" charset="0"/>
            </a:endParaRPr>
          </a:p>
          <a:p>
            <a:pPr algn="just" defTabSz="457200"/>
            <a:r>
              <a:rPr lang="en-US" sz="1300" i="1" smtClean="0">
                <a:latin typeface="Times New Roman" pitchFamily="18" charset="0"/>
                <a:cs typeface="Times New Roman" pitchFamily="18" charset="0"/>
              </a:rPr>
              <a:t>			   Bài tham luận tại Đại hội thi đua yêu nước toàn quốc năm 2015)</a:t>
            </a:r>
            <a:endParaRPr lang="en-US" sz="1300" smtClean="0">
              <a:latin typeface="Times New Roman" pitchFamily="18" charset="0"/>
              <a:cs typeface="Times New Roman" pitchFamily="18" charset="0"/>
            </a:endParaRPr>
          </a:p>
          <a:p>
            <a:pPr algn="just" defTabSz="457200"/>
            <a:r>
              <a:rPr lang="en-US" sz="1600" smtClean="0">
                <a:latin typeface="Times New Roman" pitchFamily="18" charset="0"/>
                <a:cs typeface="Times New Roman" pitchFamily="18" charset="0"/>
              </a:rPr>
              <a:t> </a:t>
            </a:r>
          </a:p>
          <a:p>
            <a:pPr algn="just" defTabSz="457200"/>
            <a:r>
              <a:rPr lang="en-US" sz="1600" i="1" smtClean="0">
                <a:latin typeface="Times New Roman" pitchFamily="18" charset="0"/>
                <a:cs typeface="Times New Roman" pitchFamily="18" charset="0"/>
              </a:rPr>
              <a:t>	</a:t>
            </a:r>
            <a:r>
              <a:rPr lang="en-US" sz="1350" i="1" smtClean="0">
                <a:latin typeface="Times New Roman" pitchFamily="18" charset="0"/>
                <a:cs typeface="Times New Roman" pitchFamily="18" charset="0"/>
              </a:rPr>
              <a:t>Kính thưa các vị lãnh đạo, các vị đại biểu, khách quý, </a:t>
            </a:r>
          </a:p>
          <a:p>
            <a:pPr algn="just" defTabSz="457200"/>
            <a:r>
              <a:rPr lang="en-US" sz="1350" smtClean="0">
                <a:latin typeface="Times New Roman" pitchFamily="18" charset="0"/>
                <a:cs typeface="Times New Roman" pitchFamily="18" charset="0"/>
              </a:rPr>
              <a:t>	Kính thưa các thầy giáo, cô giáo cùng tất cả các bạn trẻ, các thế hệ tài năng của đất nước có mặt tại Đại hội thi đua yêu nước ngày hôm nay. </a:t>
            </a:r>
          </a:p>
          <a:p>
            <a:pPr algn="just" defTabSz="457200"/>
            <a:r>
              <a:rPr lang="en-US" sz="1350" smtClean="0">
                <a:latin typeface="Times New Roman" pitchFamily="18" charset="0"/>
                <a:cs typeface="Times New Roman" pitchFamily="18" charset="0"/>
              </a:rPr>
              <a:t>	Em cảm thấy thật vinh dự và tự hào được đại diện cho các bạn học sinh toàn quốc chia sẻ những câu chuyện của mình trong sự kiện long trọng này. </a:t>
            </a:r>
          </a:p>
          <a:p>
            <a:pPr algn="just" defTabSz="457200"/>
            <a:r>
              <a:rPr lang="en-US" sz="1350" smtClean="0">
                <a:latin typeface="Times New Roman" pitchFamily="18" charset="0"/>
                <a:cs typeface="Times New Roman" pitchFamily="18" charset="0"/>
              </a:rPr>
              <a:t>	Trước hết, cho phép em có một vài lời giới thiệu về bản thân mình. Em là Nguyễn Thế Hoàn, sinh viên năm nhất trường Đại học Khoa học tự nhiên Hà Nội, nguyên là học sinh chuyên Toán lớp 12A1 trường Trung học phổ thông  chuyên Khoa học tự nhiên Hà Nội. </a:t>
            </a:r>
          </a:p>
          <a:p>
            <a:pPr algn="just" defTabSz="457200"/>
            <a:r>
              <a:rPr lang="en-US" sz="1350" smtClean="0">
                <a:latin typeface="Times New Roman" pitchFamily="18" charset="0"/>
                <a:cs typeface="Times New Roman" pitchFamily="18" charset="0"/>
              </a:rPr>
              <a:t>	Em sinh ra và lớn lên tại một vùng đất nghèo Thái Bình, nơi mà từ xưa đến nay, những con người nơi đây vẫn luôn tự hào vì mang trong mình truyền thống của tinh thần học tập. Em là con cả trong gia đình có 2 anh em trai. Ngay từ bé, em đã cảm nhận được sự vất cả của ba mẹ. Ba em ngày đó làm công việc chuyển và bốc dỡ hàng hóa cho một doanh nghiệp tư nhân nhỏ. Đó không phải là một công việc dễ dàng vì em thấy chiếc áo sờn của ba luôn đẫm mồ hôi vào mỗi buổi chiều. Nhưng, cùng với những giọt mồ hôi ấy, là những mẩu bánh mì- món quà sau mỗi ngày làm việc của ba dành cho em. Lúc đó, em luôn háo hức mỗi lần được nhận những mẫu bánh đó, thậm chí, những ngày ba nghỉ vì mệt hay ốm, em vẫn đòi ba đi làm để chiều về lại có đồ ăn.</a:t>
            </a:r>
          </a:p>
          <a:p>
            <a:pPr algn="just" defTabSz="457200"/>
            <a:r>
              <a:rPr lang="en-US" sz="1350" smtClean="0">
                <a:latin typeface="Times New Roman" pitchFamily="18" charset="0"/>
                <a:cs typeface="Times New Roman" pitchFamily="18" charset="0"/>
              </a:rPr>
              <a:t>	Sau này lớn lên, khi đã có những suy nghĩ sâu sắc hơn về cuộc sống, em hiểu rằng những chiếc bánh mì đó là cả một bầu trời tình thương của ba, đánh đổi bằng những giọt mồ hôi lao động vì công việc nặng nhọc. Em đã hiểu những nỗi lo toan trong cuộc sống của mẹ. Rồi một ngày, em không còn đòi những chiếc bánh mì đó nữa, mà thay vào đó, dành tặng cho ba những cái ôm mỗi buổi chiều ba đi làm về.</a:t>
            </a:r>
          </a:p>
          <a:p>
            <a:pPr algn="just" defTabSz="457200"/>
            <a:r>
              <a:rPr lang="en-US" sz="1350" smtClean="0">
                <a:latin typeface="Times New Roman" pitchFamily="18" charset="0"/>
                <a:cs typeface="Times New Roman" pitchFamily="18" charset="0"/>
              </a:rPr>
              <a:t>	Em không biết làm gì hơn để giúp đỡ ba mẹ, ngoài chuyện học hành. Đó là điều duy nhất em có thể làm, không chỉ cho ba mẹ, cho quê hương mà còn cho  </a:t>
            </a:r>
            <a:r>
              <a:rPr lang="en-US" sz="1400" smtClean="0">
                <a:latin typeface="Times New Roman" pitchFamily="18" charset="0"/>
                <a:cs typeface="Times New Roman" pitchFamily="18" charset="0"/>
              </a:rPr>
              <a:t>chính bản thân em. Em đã quyết tâm chuyển trường rất nhiều lần, để tìm cho mình một môi trường thích hợp nhất. </a:t>
            </a:r>
          </a:p>
          <a:p>
            <a:pPr algn="just" defTabSz="457200"/>
            <a:r>
              <a:rPr lang="en-US" sz="1400" smtClean="0">
                <a:latin typeface="Times New Roman" pitchFamily="18" charset="0"/>
                <a:cs typeface="Times New Roman" pitchFamily="18" charset="0"/>
              </a:rPr>
              <a:t>	Cuối năm cấp hai, em quyết tâm đăng kí dự thi vào khối chuyên Toán của trường THPT chuyên KHTN. Động lực của em ngày đó rất đơn giản. Đó là khi em đọc một bài báo nói về thành công của giáo sư Ngô Bảo Châu- một người con của gia đình truyền thống chuyên Toán Tổng hợp - sau là ngôi trường em đã theo</a:t>
            </a:r>
            <a:endParaRPr lang="en-US" sz="1350" smtClean="0">
              <a:latin typeface="Times New Roman" pitchFamily="18" charset="0"/>
              <a:cs typeface="Times New Roman" pitchFamily="18" charset="0"/>
            </a:endParaRPr>
          </a:p>
          <a:p>
            <a:pPr algn="just" defTabSz="457200"/>
            <a:endParaRPr lang="en-US" sz="1350" smtClean="0">
              <a:latin typeface="Times New Roman" pitchFamily="18" charset="0"/>
              <a:cs typeface="Times New Roman" pitchFamily="18" charset="0"/>
            </a:endParaRPr>
          </a:p>
          <a:p>
            <a:pPr algn="just" defTabSz="457200"/>
            <a:endParaRPr lang="en-US" sz="1350" smtClean="0">
              <a:latin typeface="Times New Roman" pitchFamily="18" charset="0"/>
              <a:cs typeface="Times New Roman" pitchFamily="18" charset="0"/>
            </a:endParaRPr>
          </a:p>
          <a:p>
            <a:pPr algn="just" defTabSz="457200"/>
            <a:endParaRPr lang="en-US" sz="1350" i="1"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18</a:t>
              </a:r>
            </a:p>
            <a:p>
              <a:pPr algn="ctr"/>
              <a:r>
                <a:rPr lang="en-US" sz="800" b="1" smtClean="0"/>
                <a:t>THÁNG 12  </a:t>
              </a:r>
            </a:p>
            <a:p>
              <a:pPr algn="ctr"/>
              <a:r>
                <a:rPr lang="en-US" sz="800" b="1" smtClean="0"/>
                <a:t>2015</a:t>
              </a:r>
              <a:endParaRPr lang="en-US" sz="800" b="1"/>
            </a:p>
          </p:txBody>
        </p:sp>
      </p:gr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11" name="Down Ribbon 10"/>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chemeClr val="bg1"/>
                </a:solidFill>
                <a:effectLst>
                  <a:glow rad="101600">
                    <a:srgbClr val="FF0000">
                      <a:alpha val="60000"/>
                    </a:srgbClr>
                  </a:glow>
                </a:effectLst>
                <a:latin typeface="Calibri" panose="020F0502020204030204" pitchFamily="34" charset="0"/>
              </a:rPr>
              <a:t>GÓC NHÌN TRẺ</a:t>
            </a:r>
            <a:endParaRPr lang="en-US" sz="1500" b="1">
              <a:solidFill>
                <a:schemeClr val="bg1"/>
              </a:solidFill>
              <a:effectLst>
                <a:glow rad="101600">
                  <a:srgbClr val="FF0000">
                    <a:alpha val="60000"/>
                  </a:srgbClr>
                </a:glow>
              </a:effectLst>
              <a:latin typeface="Calibri" panose="020F0502020204030204" pitchFamily="34" charset="0"/>
            </a:endParaRPr>
          </a:p>
        </p:txBody>
      </p:sp>
    </p:spTree>
    <p:extLst>
      <p:ext uri="{BB962C8B-B14F-4D97-AF65-F5344CB8AC3E}">
        <p14:creationId xmlns:p14="http://schemas.microsoft.com/office/powerpoint/2010/main" val="37212569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1143000"/>
            <a:ext cx="5829300" cy="10172015"/>
          </a:xfrm>
          <a:prstGeom prst="rect">
            <a:avLst/>
          </a:prstGeom>
          <a:noFill/>
          <a:ln>
            <a:noFill/>
          </a:ln>
        </p:spPr>
        <p:txBody>
          <a:bodyPr wrap="square" lIns="0" tIns="0" rIns="0" bIns="914400" rtlCol="0" anchor="t" anchorCtr="0">
            <a:spAutoFit/>
          </a:bodyPr>
          <a:lstStyle/>
          <a:p>
            <a:pPr algn="ctr" defTabSz="457200"/>
            <a:r>
              <a:rPr lang="en-US" sz="1600" b="1" smtClean="0">
                <a:latin typeface="Times New Roman" pitchFamily="18" charset="0"/>
                <a:cs typeface="Times New Roman" pitchFamily="18" charset="0"/>
              </a:rPr>
              <a:t>Quyết học tập để xứng đáng với sự hy sinh của bố mẹ</a:t>
            </a:r>
            <a:endParaRPr lang="en-US" sz="1600" smtClean="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học. Đối với một cậu học sinh đam mê Toán học trong những năm phổ thông như em khi đó, đây chính là một hình mẫu để em theo đuổi.</a:t>
            </a:r>
          </a:p>
          <a:p>
            <a:pPr algn="just" defTabSz="457200"/>
            <a:r>
              <a:rPr lang="en-US" sz="1400" smtClean="0">
                <a:latin typeface="Times New Roman" pitchFamily="18" charset="0"/>
                <a:cs typeface="Times New Roman" pitchFamily="18" charset="0"/>
              </a:rPr>
              <a:t>	Và rồi, cuộc đời em bước sang một ngã rẽ mới khi nhận được giấy báo trúng tuyển lớp Toán 1 của trường. Ước mơ đã thành sự thật, em đã không làm bản thân cũng như ba mẹ phải thất vọng. Em đã có cơ hội, được theo đuổi ước mơ thuở cấp hai của mình. </a:t>
            </a:r>
          </a:p>
          <a:p>
            <a:pPr algn="just" defTabSz="457200"/>
            <a:r>
              <a:rPr lang="en-US" sz="1400" smtClean="0">
                <a:latin typeface="Times New Roman" pitchFamily="18" charset="0"/>
                <a:cs typeface="Times New Roman" pitchFamily="18" charset="0"/>
              </a:rPr>
              <a:t>	Nhưng, tài chính luôn luôn là một vấn đề lớn đối với gia đình em. Và việc học tập trên thủ đô Hà Nội thì dường như là một gánh nặng quá lớn lên đôi vai ba mẹ. Ba mẹ em đã phải cùng nhau lên Hà Nội, làm những công việc chân chính nhưng nặng nhọc với đồng lương ít ỏi, để cho em có những tháng ngày theo đuổi đam mê. Đối với em, ba mẹ là những người quan trọng nhất cuộc đời, những người đã không chỉ đem lại cho em sự sống, mà còn tạo cho em những động lực tuyệt vời nhất trong cuộc sống này. </a:t>
            </a:r>
          </a:p>
          <a:p>
            <a:pPr algn="just" defTabSz="457200"/>
            <a:r>
              <a:rPr lang="en-US" sz="1400" smtClean="0">
                <a:latin typeface="Times New Roman" pitchFamily="18" charset="0"/>
                <a:cs typeface="Times New Roman" pitchFamily="18" charset="0"/>
              </a:rPr>
              <a:t>	Trên con đường chông gai của ba năm cấp 3 vất vả, em đã đạt được một số thành công, mà với em, thật sự là những điều ngoài sức tưởng tượng. Đó là những giây phút em sống trong niềm đam mê ở đội tuyển Toán; đó là những giải học sinh giỏi quốc gia, rồi những tấm HCV tại những kì thi Olimpic Toán quốc tế. Những điều đó trước đây em chỉ dám tưởng tượng trong những giấc mơ, chưa từng nghĩ sẽ thành hiện thực. Đồng thời, em cũng nhận ra, sự thành công đó không chỉ đến từ nỗ lực của cá nhân em, mà đó là sự thành công của một tập thể, từ gia đình, thầy cô, bạn bè, những người đã luôn ở bên em trong những lúc khó khăn để động viên, chia sẻ và tiếp thêm cho em động lực, đặc biệt là ba mẹ, những người thân yêu nhất của em.</a:t>
            </a:r>
          </a:p>
          <a:p>
            <a:pPr algn="just" defTabSz="457200"/>
            <a:r>
              <a:rPr lang="en-US" sz="1400" smtClean="0">
                <a:latin typeface="Times New Roman" pitchFamily="18" charset="0"/>
                <a:cs typeface="Times New Roman" pitchFamily="18" charset="0"/>
              </a:rPr>
              <a:t>	Em luôn nhớ nụ cười của ba mẹ, thầy cô, bạn bè và những người thân khi đón em tại sân bay Nội Bài khi em đạt HCV Olympic Toán quốc tế trở về. Em luôn nhớ lúc đó ba mẹ, thầy cô, bạn bè và những người thân của em đã hạnh phúc như thế nào. Và em sẽ giữ mãi những hình ảnh ấy. </a:t>
            </a:r>
          </a:p>
          <a:p>
            <a:pPr algn="just" defTabSz="457200"/>
            <a:r>
              <a:rPr lang="en-US" sz="1400" smtClean="0">
                <a:latin typeface="Times New Roman" pitchFamily="18" charset="0"/>
                <a:cs typeface="Times New Roman" pitchFamily="18" charset="0"/>
              </a:rPr>
              <a:t>	Giờ đây, sau khi đã trở về từ những thành công đó, em lại nuôi cho mình những ước mơ lớn hơn. Con đường phía trước sẽ gian nan hơn rất nhiều, em hiểu rất rõ điều đó. Mọi thứ sẽ thay đổi, nhưng sẽ có những thứ không bao giờ thay đổi, đó là những giọt nước mắt, những sự động viên và tình yêu thương mà ba mẹ, thầy cô, bạn bè và mọi người dành cho em. </a:t>
            </a:r>
          </a:p>
          <a:p>
            <a:pPr algn="just" defTabSz="457200"/>
            <a:r>
              <a:rPr lang="en-US" sz="1400" smtClean="0">
                <a:latin typeface="Times New Roman" pitchFamily="18" charset="0"/>
                <a:cs typeface="Times New Roman" pitchFamily="18" charset="0"/>
              </a:rPr>
              <a:t>	Và em, với tư cách của một người con có hiếu, xin hứa sẽ biến những giọt nước mắt, những giọt mồ hôi vất vả, những sự tin yêu kỳ vọng đó, thành những tấm huy chương khác danh giá hơn trong tương lai./. </a:t>
            </a:r>
          </a:p>
          <a:p>
            <a:pPr algn="just" defTabSz="457200"/>
            <a:endParaRPr lang="en-US" sz="1350" smtClean="0">
              <a:latin typeface="Times New Roman" pitchFamily="18" charset="0"/>
              <a:cs typeface="Times New Roman" pitchFamily="18" charset="0"/>
            </a:endParaRPr>
          </a:p>
          <a:p>
            <a:pPr algn="just" defTabSz="457200"/>
            <a:endParaRPr lang="en-US" sz="1350" smtClean="0">
              <a:latin typeface="Times New Roman" pitchFamily="18" charset="0"/>
              <a:cs typeface="Times New Roman" pitchFamily="18" charset="0"/>
            </a:endParaRPr>
          </a:p>
          <a:p>
            <a:pPr algn="just" defTabSz="457200"/>
            <a:endParaRPr lang="en-US" sz="1350" smtClean="0">
              <a:latin typeface="Times New Roman" pitchFamily="18" charset="0"/>
              <a:cs typeface="Times New Roman" pitchFamily="18" charset="0"/>
            </a:endParaRPr>
          </a:p>
          <a:p>
            <a:pPr algn="just" defTabSz="457200"/>
            <a:endParaRPr lang="en-US" sz="1350" smtClean="0">
              <a:latin typeface="Times New Roman" pitchFamily="18" charset="0"/>
              <a:cs typeface="Times New Roman" pitchFamily="18" charset="0"/>
            </a:endParaRPr>
          </a:p>
          <a:p>
            <a:pPr algn="just" defTabSz="457200"/>
            <a:endParaRPr lang="en-US" sz="1350" i="1"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19</a:t>
              </a:r>
            </a:p>
            <a:p>
              <a:pPr algn="ctr"/>
              <a:r>
                <a:rPr lang="en-US" sz="800" b="1" smtClean="0"/>
                <a:t>THÁNG 12  </a:t>
              </a:r>
            </a:p>
            <a:p>
              <a:pPr algn="ctr"/>
              <a:r>
                <a:rPr lang="en-US" sz="800" b="1" smtClean="0"/>
                <a:t>2015</a:t>
              </a:r>
              <a:endParaRPr lang="en-US" sz="800" b="1"/>
            </a:p>
          </p:txBody>
        </p:sp>
      </p:gr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11" name="Down Ribbon 10"/>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chemeClr val="bg1"/>
                </a:solidFill>
                <a:effectLst>
                  <a:glow rad="101600">
                    <a:srgbClr val="FF0000">
                      <a:alpha val="60000"/>
                    </a:srgbClr>
                  </a:glow>
                </a:effectLst>
                <a:latin typeface="Calibri" panose="020F0502020204030204" pitchFamily="34" charset="0"/>
              </a:rPr>
              <a:t>GÓC NHÌN TRẺ</a:t>
            </a:r>
            <a:endParaRPr lang="en-US" sz="1500" b="1">
              <a:solidFill>
                <a:schemeClr val="bg1"/>
              </a:solidFill>
              <a:effectLst>
                <a:glow rad="101600">
                  <a:srgbClr val="FF0000">
                    <a:alpha val="60000"/>
                  </a:srgbClr>
                </a:glow>
              </a:effectLst>
              <a:latin typeface="Calibri" panose="020F0502020204030204" pitchFamily="34" charset="0"/>
            </a:endParaRPr>
          </a:p>
        </p:txBody>
      </p:sp>
    </p:spTree>
    <p:extLst>
      <p:ext uri="{BB962C8B-B14F-4D97-AF65-F5344CB8AC3E}">
        <p14:creationId xmlns:p14="http://schemas.microsoft.com/office/powerpoint/2010/main" val="3721256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95300" y="457200"/>
            <a:ext cx="5829300" cy="10941457"/>
          </a:xfrm>
          <a:prstGeom prst="rect">
            <a:avLst/>
          </a:prstGeom>
          <a:noFill/>
          <a:ln>
            <a:noFill/>
          </a:ln>
        </p:spPr>
        <p:txBody>
          <a:bodyPr wrap="square" lIns="0" tIns="0" rIns="0" bIns="914400" rtlCol="0" anchor="t" anchorCtr="0">
            <a:spAutoFit/>
          </a:bodyPr>
          <a:lstStyle/>
          <a:p>
            <a:pPr algn="ctr" defTabSz="457200"/>
            <a:r>
              <a:rPr lang="en-US" sz="1400" b="1" dirty="0" err="1" smtClean="0">
                <a:latin typeface="Times New Roman" pitchFamily="18" charset="0"/>
                <a:cs typeface="Times New Roman" pitchFamily="18" charset="0"/>
              </a:rPr>
              <a:t>Từ</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phong</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trào</a:t>
            </a:r>
            <a:r>
              <a:rPr lang="en-US" sz="1400" b="1" dirty="0" smtClean="0">
                <a:latin typeface="Times New Roman" pitchFamily="18" charset="0"/>
                <a:cs typeface="Times New Roman" pitchFamily="18" charset="0"/>
              </a:rPr>
              <a:t> “Ba </a:t>
            </a:r>
            <a:r>
              <a:rPr lang="en-US" sz="1400" b="1" dirty="0" err="1" smtClean="0">
                <a:latin typeface="Times New Roman" pitchFamily="18" charset="0"/>
                <a:cs typeface="Times New Roman" pitchFamily="18" charset="0"/>
              </a:rPr>
              <a:t>sẵn</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sàng</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đến</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phong</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trào</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Thanh</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niên</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tình</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nguyện</a:t>
            </a:r>
            <a:r>
              <a:rPr lang="en-US" sz="1400" b="1" dirty="0" smtClean="0">
                <a:latin typeface="Times New Roman" pitchFamily="18" charset="0"/>
                <a:cs typeface="Times New Roman" pitchFamily="18" charset="0"/>
              </a:rPr>
              <a:t>”</a:t>
            </a:r>
            <a:endParaRPr lang="en-US" sz="1400" dirty="0" smtClean="0">
              <a:latin typeface="Times New Roman" pitchFamily="18" charset="0"/>
              <a:cs typeface="Times New Roman" pitchFamily="18" charset="0"/>
            </a:endParaRPr>
          </a:p>
          <a:p>
            <a:pPr algn="just" defTabSz="457200"/>
            <a:endParaRPr lang="en-US" sz="600" b="1" i="1" dirty="0" smtClean="0">
              <a:latin typeface="Times New Roman" pitchFamily="18" charset="0"/>
              <a:cs typeface="Times New Roman" pitchFamily="18" charset="0"/>
            </a:endParaRPr>
          </a:p>
          <a:p>
            <a:pPr algn="just" defTabSz="457200"/>
            <a:r>
              <a:rPr lang="en-US" sz="1350" dirty="0" err="1" smtClean="0">
                <a:latin typeface="Times New Roman" pitchFamily="18" charset="0"/>
                <a:cs typeface="Times New Roman" pitchFamily="18" charset="0"/>
              </a:rPr>
              <a:t>vẻ</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vang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của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i="1" dirty="0" smtClean="0">
                <a:latin typeface="Times New Roman" pitchFamily="18" charset="0"/>
                <a:cs typeface="Times New Roman" pitchFamily="18" charset="0"/>
              </a:rPr>
              <a:t>“Ba </a:t>
            </a:r>
            <a:r>
              <a:rPr lang="en-US" sz="1350" i="1" dirty="0" err="1" smtClean="0">
                <a:latin typeface="Times New Roman" pitchFamily="18" charset="0"/>
                <a:cs typeface="Times New Roman" pitchFamily="18" charset="0"/>
              </a:rPr>
              <a:t>sẵn</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sàng</a:t>
            </a:r>
            <a:r>
              <a:rPr lang="en-US" sz="1350" i="1"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và</a:t>
            </a:r>
            <a:r>
              <a:rPr lang="en-US" sz="1350" dirty="0" smtClean="0">
                <a:latin typeface="Times New Roman" pitchFamily="18" charset="0"/>
                <a:cs typeface="Times New Roman" pitchFamily="18" charset="0"/>
              </a:rPr>
              <a:t> </a:t>
            </a:r>
            <a:r>
              <a:rPr lang="en-US" sz="1350" i="1" dirty="0" smtClean="0">
                <a:latin typeface="Times New Roman" pitchFamily="18" charset="0"/>
                <a:cs typeface="Times New Roman" pitchFamily="18" charset="0"/>
              </a:rPr>
              <a:t>“</a:t>
            </a:r>
            <a:r>
              <a:rPr lang="en-US" sz="1350" i="1" dirty="0" err="1" smtClean="0">
                <a:latin typeface="Times New Roman" pitchFamily="18" charset="0"/>
                <a:cs typeface="Times New Roman" pitchFamily="18" charset="0"/>
              </a:rPr>
              <a:t>Năm</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xung</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phong</a:t>
            </a:r>
            <a:r>
              <a:rPr lang="en-US" sz="1350" i="1"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Đoàn</a:t>
            </a:r>
            <a:r>
              <a:rPr lang="en-US" sz="1350" dirty="0" smtClean="0">
                <a:latin typeface="Times New Roman" pitchFamily="18" charset="0"/>
                <a:cs typeface="Times New Roman" pitchFamily="18" charset="0"/>
              </a:rPr>
              <a:t> ta </a:t>
            </a:r>
            <a:r>
              <a:rPr lang="en-US" sz="1350" dirty="0" err="1" smtClean="0">
                <a:latin typeface="Times New Roman" pitchFamily="18" charset="0"/>
                <a:cs typeface="Times New Roman" pitchFamily="18" charset="0"/>
              </a:rPr>
              <a:t>đã</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tạo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ra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những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mới</a:t>
            </a:r>
            <a:r>
              <a:rPr lang="en-US" sz="1350" dirty="0" smtClean="0">
                <a:latin typeface="Times New Roman" pitchFamily="18" charset="0"/>
                <a:cs typeface="Times New Roman" pitchFamily="18" charset="0"/>
              </a:rPr>
              <a:t>: </a:t>
            </a:r>
          </a:p>
          <a:p>
            <a:pPr algn="just" defTabSz="457200"/>
            <a:r>
              <a:rPr lang="en-US" sz="1350" i="1"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Một</a:t>
            </a:r>
            <a:r>
              <a:rPr lang="en-US" sz="1350" b="1" i="1"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là</a:t>
            </a:r>
            <a:r>
              <a:rPr lang="en-US" sz="1350" b="1" i="1"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Thanh</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niên</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xung</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khắc</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phục</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hậu</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quả</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chiến</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tranh</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và</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xây</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dựng</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đất</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nước</a:t>
            </a:r>
            <a:r>
              <a:rPr lang="en-US" sz="1350" i="1" dirty="0" smtClean="0">
                <a:latin typeface="Times New Roman" pitchFamily="18" charset="0"/>
                <a:cs typeface="Times New Roman" pitchFamily="18" charset="0"/>
              </a:rPr>
              <a: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được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triển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khai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mạnh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mẽ</a:t>
            </a:r>
            <a:r>
              <a:rPr lang="en-US" sz="1350" dirty="0" smtClean="0">
                <a:latin typeface="Times New Roman" pitchFamily="18" charset="0"/>
                <a:cs typeface="Times New Roman" pitchFamily="18" charset="0"/>
              </a:rPr>
              <a:t> ở </a:t>
            </a:r>
            <a:r>
              <a:rPr lang="en-US" sz="1350" dirty="0" err="1" smtClean="0">
                <a:latin typeface="Times New Roman" pitchFamily="18" charset="0"/>
                <a:cs typeface="Times New Roman" pitchFamily="18" charset="0"/>
              </a:rPr>
              <a:t>các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tỉnh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thành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miền</a:t>
            </a:r>
            <a:r>
              <a:rPr lang="en-US" sz="1350" dirty="0" smtClean="0">
                <a:latin typeface="Times New Roman" pitchFamily="18" charset="0"/>
                <a:cs typeface="Times New Roman" pitchFamily="18" charset="0"/>
              </a:rPr>
              <a:t> Nam. </a:t>
            </a:r>
            <a:r>
              <a:rPr lang="en-US" sz="1350" dirty="0" err="1" smtClean="0">
                <a:latin typeface="Times New Roman" pitchFamily="18" charset="0"/>
                <a:cs typeface="Times New Roman" pitchFamily="18" charset="0"/>
              </a:rPr>
              <a:t>Tiêu</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biểu</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của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này</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Thành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phố</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Hồ</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Chí</a:t>
            </a:r>
            <a:r>
              <a:rPr lang="en-US" sz="1350" dirty="0" smtClean="0">
                <a:latin typeface="Times New Roman" pitchFamily="18" charset="0"/>
                <a:cs typeface="Times New Roman" pitchFamily="18" charset="0"/>
              </a:rPr>
              <a:t> Minh. </a:t>
            </a:r>
            <a:r>
              <a:rPr lang="en-US" sz="1350" dirty="0" err="1" smtClean="0">
                <a:latin typeface="Times New Roman" pitchFamily="18" charset="0"/>
                <a:cs typeface="Times New Roman" pitchFamily="18" charset="0"/>
              </a:rPr>
              <a:t>Đồng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chí</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Võ</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Văn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Kiệt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người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khởi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xướng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Thủ</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lĩnh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tinh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thần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của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p>
          <a:p>
            <a:pPr algn="just" defTabSz="457200"/>
            <a:r>
              <a:rPr lang="en-US" sz="1350" dirty="0" err="1" smtClean="0">
                <a:latin typeface="Times New Roman" pitchFamily="18" charset="0"/>
                <a:cs typeface="Times New Roman" pitchFamily="18" charset="0"/>
              </a:rPr>
              <a:t>Đến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hôm</a:t>
            </a:r>
            <a:r>
              <a:rPr lang="en-US" sz="1350" dirty="0" smtClean="0">
                <a:latin typeface="Times New Roman" pitchFamily="18" charset="0"/>
                <a:cs typeface="Times New Roman" pitchFamily="18" charset="0"/>
              </a:rPr>
              <a:t> nay, </a:t>
            </a:r>
            <a:r>
              <a:rPr lang="en-US" sz="1350" dirty="0" err="1" smtClean="0">
                <a:latin typeface="Times New Roman" pitchFamily="18" charset="0"/>
                <a:cs typeface="Times New Roman" pitchFamily="18" charset="0"/>
              </a:rPr>
              <a:t>nhiều</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chiến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sĩ</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thanh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niên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xung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ngày</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ấy</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đã</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trưởng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thành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Họ</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trở</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thành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những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người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lãnh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đạo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Đảng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nước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Việt</a:t>
            </a:r>
            <a:r>
              <a:rPr lang="en-US" sz="1350" dirty="0" smtClean="0">
                <a:latin typeface="Times New Roman" pitchFamily="18" charset="0"/>
                <a:cs typeface="Times New Roman" pitchFamily="18" charset="0"/>
              </a:rPr>
              <a:t> Nam </a:t>
            </a:r>
            <a:r>
              <a:rPr lang="en-US" sz="1350" dirty="0" err="1" smtClean="0">
                <a:latin typeface="Times New Roman" pitchFamily="18" charset="0"/>
                <a:cs typeface="Times New Roman" pitchFamily="18" charset="0"/>
              </a:rPr>
              <a:t>và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những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người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lãnh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đạo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Thành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phố</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Một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số</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người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đã</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trở</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thành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những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văn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thơ</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nhạc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sĩ</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tài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ba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Thanh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niên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xung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niềm</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tự</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của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Thành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phố</a:t>
            </a:r>
            <a:r>
              <a:rPr lang="en-US" sz="1350" dirty="0" smtClean="0">
                <a:latin typeface="Times New Roman" pitchFamily="18" charset="0"/>
                <a:cs typeface="Times New Roman" pitchFamily="18" charset="0"/>
              </a:rPr>
              <a:t>. </a:t>
            </a:r>
          </a:p>
          <a:p>
            <a:pPr algn="just" defTabSz="457200"/>
            <a:r>
              <a:rPr lang="en-US" sz="1350"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Hai</a:t>
            </a:r>
            <a:r>
              <a:rPr lang="en-US" sz="1350" b="1" i="1"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là</a:t>
            </a:r>
            <a:r>
              <a:rPr lang="en-US" sz="1350" b="1" i="1"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i="1" dirty="0" smtClean="0">
                <a:latin typeface="Times New Roman" pitchFamily="18" charset="0"/>
                <a:cs typeface="Times New Roman" pitchFamily="18" charset="0"/>
              </a:rPr>
              <a:t> “Ba </a:t>
            </a:r>
            <a:r>
              <a:rPr lang="en-US" sz="1350" i="1" dirty="0" err="1" smtClean="0">
                <a:latin typeface="Times New Roman" pitchFamily="18" charset="0"/>
                <a:cs typeface="Times New Roman" pitchFamily="18" charset="0"/>
              </a:rPr>
              <a:t>xung</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kích</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làm</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chủ</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tập</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thể</a:t>
            </a:r>
            <a:r>
              <a:rPr lang="en-US" sz="1350" i="1"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Tại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Hội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nghị</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lần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thứ</a:t>
            </a:r>
            <a:r>
              <a:rPr lang="en-US" sz="1350" dirty="0" smtClean="0">
                <a:latin typeface="Times New Roman" pitchFamily="18" charset="0"/>
                <a:cs typeface="Times New Roman" pitchFamily="18" charset="0"/>
              </a:rPr>
              <a:t> 25 Ban </a:t>
            </a:r>
            <a:r>
              <a:rPr lang="en-US" sz="1350" dirty="0" err="1" smtClean="0">
                <a:latin typeface="Times New Roman" pitchFamily="18" charset="0"/>
                <a:cs typeface="Times New Roman" pitchFamily="18" charset="0"/>
              </a:rPr>
              <a:t>Chấp</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hành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Trung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ương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Đoàn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khoá</a:t>
            </a:r>
            <a:r>
              <a:rPr lang="en-US" sz="1350" dirty="0" smtClean="0">
                <a:latin typeface="Times New Roman" pitchFamily="18" charset="0"/>
                <a:cs typeface="Times New Roman" pitchFamily="18" charset="0"/>
              </a:rPr>
              <a:t> III </a:t>
            </a:r>
            <a:r>
              <a:rPr lang="en-US" sz="1350" dirty="0" err="1" smtClean="0">
                <a:latin typeface="Times New Roman" pitchFamily="18" charset="0"/>
                <a:cs typeface="Times New Roman" pitchFamily="18" charset="0"/>
              </a:rPr>
              <a:t>vào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tháng</a:t>
            </a:r>
            <a:r>
              <a:rPr lang="en-US" sz="1350" dirty="0" smtClean="0">
                <a:latin typeface="Times New Roman" pitchFamily="18" charset="0"/>
                <a:cs typeface="Times New Roman" pitchFamily="18" charset="0"/>
              </a:rPr>
              <a:t> 01 </a:t>
            </a:r>
            <a:r>
              <a:rPr lang="en-US" sz="1350" dirty="0" err="1" smtClean="0">
                <a:latin typeface="Times New Roman" pitchFamily="18" charset="0"/>
                <a:cs typeface="Times New Roman" pitchFamily="18" charset="0"/>
              </a:rPr>
              <a:t>năm</a:t>
            </a:r>
            <a:r>
              <a:rPr lang="en-US" sz="1350" dirty="0" smtClean="0">
                <a:latin typeface="Times New Roman" pitchFamily="18" charset="0"/>
                <a:cs typeface="Times New Roman" pitchFamily="18" charset="0"/>
              </a:rPr>
              <a:t> 1978. </a:t>
            </a:r>
            <a:r>
              <a:rPr lang="en-US" sz="1350" dirty="0" err="1" smtClean="0">
                <a:latin typeface="Times New Roman" pitchFamily="18" charset="0"/>
                <a:cs typeface="Times New Roman" pitchFamily="18" charset="0"/>
              </a:rPr>
              <a:t>Nội</a:t>
            </a:r>
            <a:r>
              <a:rPr lang="en-US" sz="1350" dirty="0" smtClean="0">
                <a:latin typeface="Times New Roman" pitchFamily="18" charset="0"/>
                <a:cs typeface="Times New Roman" pitchFamily="18" charset="0"/>
              </a:rPr>
              <a:t> dung </a:t>
            </a:r>
            <a:r>
              <a:rPr lang="en-US" sz="1350" dirty="0" err="1" smtClean="0">
                <a:latin typeface="Times New Roman" pitchFamily="18" charset="0"/>
                <a:cs typeface="Times New Roman" pitchFamily="18" charset="0"/>
              </a:rPr>
              <a:t>của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là</a:t>
            </a:r>
            <a:r>
              <a:rPr lang="en-US" sz="1350" dirty="0" smtClean="0">
                <a:latin typeface="Times New Roman" pitchFamily="18" charset="0"/>
                <a:cs typeface="Times New Roman" pitchFamily="18" charset="0"/>
              </a:rPr>
              <a:t>: Lao </a:t>
            </a:r>
            <a:r>
              <a:rPr lang="en-US" sz="1350" dirty="0" err="1" smtClean="0">
                <a:latin typeface="Times New Roman" pitchFamily="18" charset="0"/>
                <a:cs typeface="Times New Roman" pitchFamily="18" charset="0"/>
              </a:rPr>
              <a:t>động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sản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xuất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sẵn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sàng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bảo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vệ</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Tổ</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quốc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học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tập</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rèn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luyện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xây</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dựng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cuộc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sống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mới</a:t>
            </a:r>
            <a:r>
              <a:rPr lang="en-US" sz="1350" dirty="0" smtClean="0">
                <a:latin typeface="Times New Roman" pitchFamily="18" charset="0"/>
                <a:cs typeface="Times New Roman" pitchFamily="18" charset="0"/>
              </a:rPr>
              <a:t>. </a:t>
            </a:r>
          </a:p>
          <a:p>
            <a:pPr algn="just" defTabSz="457200"/>
            <a:r>
              <a:rPr lang="en-US" sz="1350" dirty="0" smtClean="0">
                <a:latin typeface="Times New Roman" pitchFamily="18" charset="0"/>
                <a:cs typeface="Times New Roman" pitchFamily="18" charset="0"/>
              </a:rPr>
              <a:t>	</a:t>
            </a:r>
            <a:r>
              <a:rPr lang="en-US" sz="1350" b="1" i="1" dirty="0" smtClean="0">
                <a:latin typeface="Times New Roman" pitchFamily="18" charset="0"/>
                <a:cs typeface="Times New Roman" pitchFamily="18" charset="0"/>
              </a:rPr>
              <a:t>Ba </a:t>
            </a:r>
            <a:r>
              <a:rPr lang="en-US" sz="1350" b="1" i="1" dirty="0" err="1" smtClean="0">
                <a:latin typeface="Times New Roman" pitchFamily="18" charset="0"/>
                <a:cs typeface="Times New Roman" pitchFamily="18" charset="0"/>
              </a:rPr>
              <a:t>là</a:t>
            </a:r>
            <a:r>
              <a:rPr lang="en-US" sz="1350" b="1" i="1"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từ</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năm</a:t>
            </a:r>
            <a:r>
              <a:rPr lang="en-US" sz="1350" dirty="0" smtClean="0">
                <a:latin typeface="Times New Roman" pitchFamily="18" charset="0"/>
                <a:cs typeface="Times New Roman" pitchFamily="18" charset="0"/>
              </a:rPr>
              <a:t> 1982, </a:t>
            </a:r>
            <a:r>
              <a:rPr lang="en-US" sz="1350" dirty="0" err="1" smtClean="0">
                <a:latin typeface="Times New Roman" pitchFamily="18" charset="0"/>
                <a:cs typeface="Times New Roman" pitchFamily="18" charset="0"/>
              </a:rPr>
              <a:t>Đoàn</a:t>
            </a:r>
            <a:r>
              <a:rPr lang="en-US" sz="1350" dirty="0" smtClean="0">
                <a:latin typeface="Times New Roman" pitchFamily="18" charset="0"/>
                <a:cs typeface="Times New Roman" pitchFamily="18" charset="0"/>
              </a:rPr>
              <a:t> ta </a:t>
            </a:r>
            <a:r>
              <a:rPr lang="en-US" sz="1350" dirty="0" err="1" smtClean="0">
                <a:latin typeface="Times New Roman" pitchFamily="18" charset="0"/>
                <a:cs typeface="Times New Roman" pitchFamily="18" charset="0"/>
              </a:rPr>
              <a:t>đã</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có</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nhiều</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thiết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thực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như</a:t>
            </a:r>
            <a:r>
              <a:rPr lang="en-US" sz="1350" dirty="0" smtClean="0">
                <a:latin typeface="Times New Roman" pitchFamily="18" charset="0"/>
                <a:cs typeface="Times New Roman" pitchFamily="18" charset="0"/>
              </a:rPr>
              <a:t>:</a:t>
            </a:r>
          </a:p>
          <a:p>
            <a:pPr algn="just" defTabSz="457200"/>
            <a:r>
              <a:rPr lang="en-US" sz="1350" dirty="0" smtClean="0">
                <a:latin typeface="Times New Roman" pitchFamily="18" charset="0"/>
                <a:cs typeface="Times New Roman" pitchFamily="18" charset="0"/>
              </a:rPr>
              <a:t>	-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xây</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dựng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công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trình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thanh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niên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điểm</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sáng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cả</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nước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tham</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gia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xây</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dựng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Công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trường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thanh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niên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cộng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sản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Sông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Đà</a:t>
            </a:r>
            <a:r>
              <a:rPr lang="en-US" sz="1350" dirty="0" smtClean="0">
                <a:latin typeface="Times New Roman" pitchFamily="18" charset="0"/>
                <a:cs typeface="Times New Roman" pitchFamily="18" charset="0"/>
              </a:rPr>
              <a:t>.</a:t>
            </a:r>
            <a:r>
              <a:rPr lang="en-US" sz="1350" b="1" dirty="0" smtClean="0">
                <a:latin typeface="Times New Roman" pitchFamily="18" charset="0"/>
                <a:cs typeface="Times New Roman" pitchFamily="18" charset="0"/>
              </a:rPr>
              <a:t>	</a:t>
            </a:r>
            <a:endParaRPr lang="en-US" sz="1350" dirty="0" smtClean="0">
              <a:latin typeface="Times New Roman" pitchFamily="18" charset="0"/>
              <a:cs typeface="Times New Roman" pitchFamily="18" charset="0"/>
            </a:endParaRPr>
          </a:p>
          <a:p>
            <a:pPr algn="just" defTabSz="457200"/>
            <a:r>
              <a:rPr lang="en-US" sz="1350" dirty="0" smtClean="0">
                <a:latin typeface="Times New Roman" pitchFamily="18" charset="0"/>
                <a:cs typeface="Times New Roman" pitchFamily="18" charset="0"/>
              </a:rPr>
              <a:t>	-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hướng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về</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Điểm</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tựa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tiền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tiêu</a:t>
            </a:r>
            <a:r>
              <a:rPr lang="en-US" sz="1350" dirty="0" smtClean="0">
                <a:latin typeface="Times New Roman" pitchFamily="18" charset="0"/>
                <a:cs typeface="Times New Roman" pitchFamily="18" charset="0"/>
              </a:rPr>
              <a:t>.</a:t>
            </a:r>
          </a:p>
          <a:p>
            <a:pPr algn="just" defTabSz="457200"/>
            <a:r>
              <a:rPr lang="en-US" sz="1350" dirty="0" smtClean="0">
                <a:latin typeface="Times New Roman" pitchFamily="18" charset="0"/>
                <a:cs typeface="Times New Roman" pitchFamily="18" charset="0"/>
              </a:rPr>
              <a:t>	-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giáo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dục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truyền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thống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cách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mạng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với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cuộc</a:t>
            </a:r>
            <a:r>
              <a:rPr lang="en-US" sz="1350" dirty="0" smtClean="0">
                <a:latin typeface="Times New Roman" pitchFamily="18" charset="0"/>
                <a:cs typeface="Times New Roman" pitchFamily="18" charset="0"/>
              </a:rPr>
              <a:t> </a:t>
            </a:r>
            <a:r>
              <a:rPr lang="en-US" sz="1350" i="1" dirty="0" smtClean="0">
                <a:latin typeface="Times New Roman" pitchFamily="18" charset="0"/>
                <a:cs typeface="Times New Roman" pitchFamily="18" charset="0"/>
              </a:rPr>
              <a:t>“</a:t>
            </a:r>
            <a:r>
              <a:rPr lang="en-US" sz="1350" i="1" dirty="0" err="1" smtClean="0">
                <a:latin typeface="Times New Roman" pitchFamily="18" charset="0"/>
                <a:cs typeface="Times New Roman" pitchFamily="18" charset="0"/>
              </a:rPr>
              <a:t>Hành</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quân</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theo</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bước</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chân</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những</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người</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anh</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hùng</a:t>
            </a:r>
            <a:r>
              <a:rPr lang="en-US" sz="1350" i="1" dirty="0" smtClean="0">
                <a:latin typeface="Times New Roman" pitchFamily="18" charset="0"/>
                <a:cs typeface="Times New Roman" pitchFamily="18" charset="0"/>
              </a:rPr>
              <a: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năm</a:t>
            </a:r>
            <a:r>
              <a:rPr lang="en-US" sz="1350" dirty="0" smtClean="0">
                <a:latin typeface="Times New Roman" pitchFamily="18" charset="0"/>
                <a:cs typeface="Times New Roman" pitchFamily="18" charset="0"/>
              </a:rPr>
              <a:t> 1983). </a:t>
            </a:r>
            <a:r>
              <a:rPr lang="en-US" sz="1350" dirty="0" err="1" smtClean="0">
                <a:latin typeface="Times New Roman" pitchFamily="18" charset="0"/>
                <a:cs typeface="Times New Roman" pitchFamily="18" charset="0"/>
              </a:rPr>
              <a:t>Trong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đó</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có</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một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nhánh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quan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trọng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tìm</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Địa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chỉ</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đỏ</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của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các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em</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thiếu</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niên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đồng</a:t>
            </a:r>
            <a:r>
              <a:rPr lang="en-US" sz="1350" dirty="0" smtClean="0">
                <a:latin typeface="Times New Roman" pitchFamily="18" charset="0"/>
                <a:cs typeface="Times New Roman" pitchFamily="18" charset="0"/>
              </a:rPr>
              <a:t>.</a:t>
            </a:r>
          </a:p>
          <a:p>
            <a:pPr algn="just" defTabSz="457200"/>
            <a:r>
              <a:rPr lang="en-US" sz="1350" dirty="0" smtClean="0">
                <a:latin typeface="Times New Roman" pitchFamily="18" charset="0"/>
                <a:cs typeface="Times New Roman" pitchFamily="18" charset="0"/>
              </a:rPr>
              <a:t>	-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thực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hiện</a:t>
            </a:r>
            <a:r>
              <a:rPr lang="en-US" sz="1350" dirty="0" smtClean="0">
                <a:latin typeface="Times New Roman" pitchFamily="18" charset="0"/>
                <a:cs typeface="Times New Roman" pitchFamily="18" charset="0"/>
              </a:rPr>
              <a:t> 5 </a:t>
            </a:r>
            <a:r>
              <a:rPr lang="en-US" sz="1350" dirty="0" err="1" smtClean="0">
                <a:latin typeface="Times New Roman" pitchFamily="18" charset="0"/>
                <a:cs typeface="Times New Roman" pitchFamily="18" charset="0"/>
              </a:rPr>
              <a:t>chương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trình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hành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động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cách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mạng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của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tuổi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trẻ</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năm</a:t>
            </a:r>
            <a:r>
              <a:rPr lang="en-US" sz="1350" dirty="0" smtClean="0">
                <a:latin typeface="Times New Roman" pitchFamily="18" charset="0"/>
                <a:cs typeface="Times New Roman" pitchFamily="18" charset="0"/>
              </a:rPr>
              <a:t> 1984). </a:t>
            </a:r>
          </a:p>
          <a:p>
            <a:pPr algn="just" defTabSz="457200"/>
            <a:r>
              <a:rPr lang="en-US" sz="1350" dirty="0" smtClean="0">
                <a:latin typeface="Times New Roman" pitchFamily="18" charset="0"/>
                <a:cs typeface="Times New Roman" pitchFamily="18" charset="0"/>
              </a:rPr>
              <a:t>	-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xây</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dựng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nếp</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sống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xã</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hội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chủ</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nghĩa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thanh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niên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năm</a:t>
            </a:r>
            <a:r>
              <a:rPr lang="en-US" sz="1350" dirty="0" smtClean="0">
                <a:latin typeface="Times New Roman" pitchFamily="18" charset="0"/>
                <a:cs typeface="Times New Roman" pitchFamily="18" charset="0"/>
              </a:rPr>
              <a:t> 1985). </a:t>
            </a:r>
          </a:p>
          <a:p>
            <a:pPr algn="just" defTabSz="457200"/>
            <a:r>
              <a:rPr lang="en-US" sz="1350" dirty="0" smtClean="0">
                <a:latin typeface="Times New Roman" pitchFamily="18" charset="0"/>
                <a:cs typeface="Times New Roman" pitchFamily="18" charset="0"/>
              </a:rPr>
              <a:t>	-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i="1" dirty="0" smtClean="0">
                <a:latin typeface="Times New Roman" pitchFamily="18" charset="0"/>
                <a:cs typeface="Times New Roman" pitchFamily="18" charset="0"/>
              </a:rPr>
              <a:t>“</a:t>
            </a:r>
            <a:r>
              <a:rPr lang="en-US" sz="1350" i="1" dirty="0" err="1" smtClean="0">
                <a:latin typeface="Times New Roman" pitchFamily="18" charset="0"/>
                <a:cs typeface="Times New Roman" pitchFamily="18" charset="0"/>
              </a:rPr>
              <a:t>Tuổi</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trẻ</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xung</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kích</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sáng</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tạo</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xây</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dựng</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vào</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bảo</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vệ</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Tổ</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quốc</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trên</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mặt</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trận</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kinh</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tế</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chính</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sách</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xã</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hội</a:t>
            </a:r>
            <a:r>
              <a:rPr lang="en-US" sz="1350" i="1" dirty="0" smtClean="0">
                <a:latin typeface="Times New Roman" pitchFamily="18" charset="0"/>
                <a:cs typeface="Times New Roman" pitchFamily="18" charset="0"/>
              </a:rPr>
              <a:t>, an </a:t>
            </a:r>
            <a:r>
              <a:rPr lang="en-US" sz="1350" i="1" dirty="0" err="1" smtClean="0">
                <a:latin typeface="Times New Roman" pitchFamily="18" charset="0"/>
                <a:cs typeface="Times New Roman" pitchFamily="18" charset="0"/>
              </a:rPr>
              <a:t>ninh</a:t>
            </a:r>
            <a:r>
              <a:rPr lang="en-US" sz="1350" i="1" dirty="0" smtClean="0">
                <a:latin typeface="Times New Roman" pitchFamily="18" charset="0"/>
                <a:cs typeface="Times New Roman" pitchFamily="18" charset="0"/>
              </a:rPr>
              <a: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i="1" dirty="0" smtClean="0">
                <a:latin typeface="Times New Roman" pitchFamily="18" charset="0"/>
                <a:cs typeface="Times New Roman" pitchFamily="18" charset="0"/>
              </a:rPr>
              <a:t>“</a:t>
            </a:r>
            <a:r>
              <a:rPr lang="en-US" sz="1350" i="1" dirty="0" err="1" smtClean="0">
                <a:latin typeface="Times New Roman" pitchFamily="18" charset="0"/>
                <a:cs typeface="Times New Roman" pitchFamily="18" charset="0"/>
              </a:rPr>
              <a:t>Tiến</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quân</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vào</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khoa</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học</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kỹ</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thuật</a:t>
            </a:r>
            <a:r>
              <a:rPr lang="en-US" sz="1350" i="1" dirty="0" smtClean="0">
                <a:latin typeface="Times New Roman" pitchFamily="18" charset="0"/>
                <a:cs typeface="Times New Roman" pitchFamily="18" charset="0"/>
              </a:rPr>
              <a: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năm</a:t>
            </a:r>
            <a:r>
              <a:rPr lang="en-US" sz="1350" dirty="0" smtClean="0">
                <a:latin typeface="Times New Roman" pitchFamily="18" charset="0"/>
                <a:cs typeface="Times New Roman" pitchFamily="18" charset="0"/>
              </a:rPr>
              <a:t> 1987). </a:t>
            </a:r>
          </a:p>
          <a:p>
            <a:pPr algn="just" defTabSz="457200"/>
            <a:r>
              <a:rPr lang="en-US" sz="1350" dirty="0" smtClean="0">
                <a:latin typeface="Times New Roman" pitchFamily="18" charset="0"/>
                <a:cs typeface="Times New Roman" pitchFamily="18" charset="0"/>
              </a:rPr>
              <a:t>	-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i="1" dirty="0" smtClean="0">
                <a:latin typeface="Times New Roman" pitchFamily="18" charset="0"/>
                <a:cs typeface="Times New Roman" pitchFamily="18" charset="0"/>
              </a:rPr>
              <a:t>“</a:t>
            </a:r>
            <a:r>
              <a:rPr lang="en-US" sz="1350" i="1" dirty="0" err="1" smtClean="0">
                <a:latin typeface="Times New Roman" pitchFamily="18" charset="0"/>
                <a:cs typeface="Times New Roman" pitchFamily="18" charset="0"/>
              </a:rPr>
              <a:t>Thanh</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niên</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lập</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nghiệp</a:t>
            </a:r>
            <a:r>
              <a:rPr lang="en-US" sz="1350" i="1" dirty="0" smtClean="0">
                <a:latin typeface="Times New Roman" pitchFamily="18" charset="0"/>
                <a:cs typeface="Times New Roman" pitchFamily="18" charset="0"/>
              </a:rPr>
              <a: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và</a:t>
            </a:r>
            <a:r>
              <a:rPr lang="en-US" sz="1350" dirty="0" smtClean="0">
                <a:latin typeface="Times New Roman" pitchFamily="18" charset="0"/>
                <a:cs typeface="Times New Roman" pitchFamily="18" charset="0"/>
              </a:rPr>
              <a:t> </a:t>
            </a:r>
            <a:r>
              <a:rPr lang="en-US" sz="1350" i="1" dirty="0" smtClean="0">
                <a:latin typeface="Times New Roman" pitchFamily="18" charset="0"/>
                <a:cs typeface="Times New Roman" pitchFamily="18" charset="0"/>
              </a:rPr>
              <a:t>“</a:t>
            </a:r>
            <a:r>
              <a:rPr lang="en-US" sz="1350" i="1" dirty="0" err="1" smtClean="0">
                <a:latin typeface="Times New Roman" pitchFamily="18" charset="0"/>
                <a:cs typeface="Times New Roman" pitchFamily="18" charset="0"/>
              </a:rPr>
              <a:t>Tuổi</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trẻ</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giữ</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nước</a:t>
            </a:r>
            <a:r>
              <a:rPr lang="en-US" sz="1350" i="1" dirty="0" smtClean="0">
                <a:latin typeface="Times New Roman" pitchFamily="18" charset="0"/>
                <a:cs typeface="Times New Roman" pitchFamily="18" charset="0"/>
              </a:rPr>
              <a: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năm</a:t>
            </a:r>
            <a:r>
              <a:rPr lang="en-US" sz="1350" dirty="0" smtClean="0">
                <a:latin typeface="Times New Roman" pitchFamily="18" charset="0"/>
                <a:cs typeface="Times New Roman" pitchFamily="18" charset="0"/>
              </a:rPr>
              <a:t> 1997).</a:t>
            </a:r>
          </a:p>
          <a:p>
            <a:pPr algn="just" defTabSz="457200"/>
            <a:r>
              <a:rPr lang="en-US" sz="1350" b="1" i="1" dirty="0" err="1" smtClean="0">
                <a:latin typeface="Times New Roman" pitchFamily="18" charset="0"/>
                <a:cs typeface="Times New Roman" pitchFamily="18" charset="0"/>
              </a:rPr>
              <a:t>Phong</a:t>
            </a:r>
            <a:r>
              <a:rPr lang="en-US" sz="1350" b="1" i="1"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trào</a:t>
            </a:r>
            <a:r>
              <a:rPr lang="en-US" sz="1350" b="1" i="1"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Thanh</a:t>
            </a:r>
            <a:r>
              <a:rPr lang="en-US" sz="1350" b="1" i="1"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niên</a:t>
            </a:r>
            <a:r>
              <a:rPr lang="en-US" sz="1350" b="1" i="1"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tình</a:t>
            </a:r>
            <a:r>
              <a:rPr lang="en-US" sz="1350" b="1" i="1"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nguyện</a:t>
            </a:r>
            <a:r>
              <a:rPr lang="en-US" sz="1350" b="1" i="1"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là</a:t>
            </a:r>
            <a:r>
              <a:rPr lang="en-US" sz="1350" b="1" i="1"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sự</a:t>
            </a:r>
            <a:r>
              <a:rPr lang="en-US" sz="1350" b="1" i="1"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nối</a:t>
            </a:r>
            <a:r>
              <a:rPr lang="en-US" sz="1350" b="1" i="1"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tiếp</a:t>
            </a:r>
            <a:r>
              <a:rPr lang="en-US" sz="1350" b="1" i="1"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các</a:t>
            </a:r>
            <a:r>
              <a:rPr lang="en-US" sz="1350" b="1" i="1"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phong</a:t>
            </a:r>
            <a:r>
              <a:rPr lang="en-US" sz="1350" b="1" i="1"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trào</a:t>
            </a:r>
            <a:r>
              <a:rPr lang="en-US" sz="1350" b="1" i="1"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mang</a:t>
            </a:r>
            <a:r>
              <a:rPr lang="en-US" sz="1350" b="1" i="1"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tính</a:t>
            </a:r>
            <a:r>
              <a:rPr lang="en-US" sz="1350" b="1" i="1"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truyền</a:t>
            </a:r>
            <a:r>
              <a:rPr lang="en-US" sz="1350" b="1" i="1"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thống</a:t>
            </a:r>
            <a:r>
              <a:rPr lang="en-US" sz="1350" b="1" i="1"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của</a:t>
            </a:r>
            <a:r>
              <a:rPr lang="en-US" sz="1350" b="1" i="1" dirty="0" smtClean="0">
                <a:latin typeface="Times New Roman" pitchFamily="18" charset="0"/>
                <a:cs typeface="Times New Roman" pitchFamily="18" charset="0"/>
              </a:rPr>
              <a:t> </a:t>
            </a:r>
            <a:r>
              <a:rPr lang="en-US" sz="1350" b="1" i="1" dirty="0" err="1" smtClean="0">
                <a:latin typeface="Times New Roman" pitchFamily="18" charset="0"/>
                <a:cs typeface="Times New Roman" pitchFamily="18" charset="0"/>
              </a:rPr>
              <a:t>Đoàn</a:t>
            </a:r>
            <a:r>
              <a:rPr lang="en-US" sz="1350" b="1" i="1" dirty="0" smtClean="0">
                <a:latin typeface="Times New Roman" pitchFamily="18" charset="0"/>
                <a:cs typeface="Times New Roman" pitchFamily="18" charset="0"/>
              </a:rPr>
              <a:t> ta</a:t>
            </a:r>
            <a:endParaRPr lang="en-US" sz="1350" dirty="0" smtClean="0">
              <a:latin typeface="Times New Roman" pitchFamily="18" charset="0"/>
              <a:cs typeface="Times New Roman" pitchFamily="18" charset="0"/>
            </a:endParaRPr>
          </a:p>
          <a:p>
            <a:pPr algn="just" defTabSz="457200"/>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Về</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bản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chất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các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i="1" dirty="0" smtClean="0">
                <a:latin typeface="Times New Roman" pitchFamily="18" charset="0"/>
                <a:cs typeface="Times New Roman" pitchFamily="18" charset="0"/>
              </a:rPr>
              <a:t>“Ba </a:t>
            </a:r>
            <a:r>
              <a:rPr lang="en-US" sz="1350" i="1" dirty="0" err="1" smtClean="0">
                <a:latin typeface="Times New Roman" pitchFamily="18" charset="0"/>
                <a:cs typeface="Times New Roman" pitchFamily="18" charset="0"/>
              </a:rPr>
              <a:t>sẵn</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sàng</a:t>
            </a:r>
            <a:r>
              <a:rPr lang="en-US" sz="1350" i="1"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và</a:t>
            </a:r>
            <a:r>
              <a:rPr lang="en-US" sz="1350" dirty="0" smtClean="0">
                <a:latin typeface="Times New Roman" pitchFamily="18" charset="0"/>
                <a:cs typeface="Times New Roman" pitchFamily="18" charset="0"/>
              </a:rPr>
              <a:t> </a:t>
            </a:r>
            <a:r>
              <a:rPr lang="en-US" sz="1350" i="1" dirty="0" smtClean="0">
                <a:latin typeface="Times New Roman" pitchFamily="18" charset="0"/>
                <a:cs typeface="Times New Roman" pitchFamily="18" charset="0"/>
              </a:rPr>
              <a:t>“</a:t>
            </a:r>
            <a:r>
              <a:rPr lang="en-US" sz="1350" i="1" dirty="0" err="1" smtClean="0">
                <a:latin typeface="Times New Roman" pitchFamily="18" charset="0"/>
                <a:cs typeface="Times New Roman" pitchFamily="18" charset="0"/>
              </a:rPr>
              <a:t>Năm</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xung</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phong</a:t>
            </a:r>
            <a:r>
              <a:rPr lang="en-US" sz="1350" i="1" dirty="0" smtClean="0">
                <a:latin typeface="Times New Roman" pitchFamily="18" charset="0"/>
                <a:cs typeface="Times New Roman" pitchFamily="18" charset="0"/>
              </a:rPr>
              <a: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i="1" dirty="0" smtClean="0">
                <a:latin typeface="Times New Roman" pitchFamily="18" charset="0"/>
                <a:cs typeface="Times New Roman" pitchFamily="18" charset="0"/>
              </a:rPr>
              <a:t>“Ba </a:t>
            </a:r>
            <a:r>
              <a:rPr lang="en-US" sz="1350" i="1" dirty="0" err="1" smtClean="0">
                <a:latin typeface="Times New Roman" pitchFamily="18" charset="0"/>
                <a:cs typeface="Times New Roman" pitchFamily="18" charset="0"/>
              </a:rPr>
              <a:t>xung</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kích</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làm</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chủ</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tập</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thể</a:t>
            </a:r>
            <a:r>
              <a:rPr lang="en-US" sz="1350" i="1"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hướng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về</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Điểm</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tựa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tiền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tiêu</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giáo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dục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truyền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thống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cách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mạng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với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cuộc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Hành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quân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theo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bước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chân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những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người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anh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thực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hiện</a:t>
            </a:r>
            <a:r>
              <a:rPr lang="en-US" sz="1350" dirty="0" smtClean="0">
                <a:latin typeface="Times New Roman" pitchFamily="18" charset="0"/>
                <a:cs typeface="Times New Roman" pitchFamily="18" charset="0"/>
              </a:rPr>
              <a:t> 5 </a:t>
            </a:r>
            <a:r>
              <a:rPr lang="en-US" sz="1350" dirty="0" err="1" smtClean="0">
                <a:latin typeface="Times New Roman" pitchFamily="18" charset="0"/>
                <a:cs typeface="Times New Roman" pitchFamily="18" charset="0"/>
              </a:rPr>
              <a:t>chương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trình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hành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động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cách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mạng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của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tuổi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trẻ</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xây</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dựng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nếp</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sống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xã</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hội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chủ</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nghĩa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thanh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niên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tiến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quân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khoa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học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kỹ</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thuật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với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i="1" dirty="0" smtClean="0">
                <a:latin typeface="Times New Roman" pitchFamily="18" charset="0"/>
                <a:cs typeface="Times New Roman" pitchFamily="18" charset="0"/>
              </a:rPr>
              <a:t>“</a:t>
            </a:r>
            <a:r>
              <a:rPr lang="en-US" sz="1350" i="1" dirty="0" err="1" smtClean="0">
                <a:latin typeface="Times New Roman" pitchFamily="18" charset="0"/>
                <a:cs typeface="Times New Roman" pitchFamily="18" charset="0"/>
              </a:rPr>
              <a:t>Thanh</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niên</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tình</a:t>
            </a:r>
            <a:r>
              <a:rPr lang="en-US" sz="1350" i="1" dirty="0" smtClean="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nguyện</a:t>
            </a:r>
            <a:r>
              <a:rPr lang="en-US" sz="1350" i="1" dirty="0" smtClean="0">
                <a:latin typeface="Times New Roman" pitchFamily="18" charset="0"/>
                <a:cs typeface="Times New Roman" pitchFamily="18" charset="0"/>
              </a:rPr>
              <a: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ngày</a:t>
            </a:r>
            <a:r>
              <a:rPr lang="en-US" sz="1350" dirty="0" smtClean="0">
                <a:latin typeface="Times New Roman" pitchFamily="18" charset="0"/>
                <a:cs typeface="Times New Roman" pitchFamily="18" charset="0"/>
              </a:rPr>
              <a:t> nay </a:t>
            </a:r>
            <a:r>
              <a:rPr lang="en-US" sz="1350" dirty="0" err="1" smtClean="0">
                <a:latin typeface="Times New Roman" pitchFamily="18" charset="0"/>
                <a:cs typeface="Times New Roman" pitchFamily="18" charset="0"/>
              </a:rPr>
              <a:t>có</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cùng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chung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một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sắc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thái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và</a:t>
            </a:r>
            <a:r>
              <a:rPr lang="en-US" sz="1350" dirty="0" smtClean="0">
                <a:latin typeface="Times New Roman" pitchFamily="18" charset="0"/>
                <a:cs typeface="Times New Roman" pitchFamily="18" charset="0"/>
              </a:rPr>
              <a:t> ý </a:t>
            </a:r>
            <a:r>
              <a:rPr lang="en-US" sz="1350" dirty="0" err="1" smtClean="0">
                <a:latin typeface="Times New Roman" pitchFamily="18" charset="0"/>
                <a:cs typeface="Times New Roman" pitchFamily="18" charset="0"/>
              </a:rPr>
              <a:t>nghĩa</a:t>
            </a:r>
            <a:r>
              <a:rPr lang="en-US" sz="1350" dirty="0" smtClean="0">
                <a:latin typeface="Times New Roman" pitchFamily="18" charset="0"/>
                <a:cs typeface="Times New Roman" pitchFamily="18" charset="0"/>
              </a:rPr>
              <a:t>. </a:t>
            </a:r>
          </a:p>
          <a:p>
            <a:pPr algn="just" defTabSz="457200"/>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Tình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nguyện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phẩm</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chất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tốt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đẹp</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của</a:t>
            </a:r>
            <a:r>
              <a:rPr lang="en-US" sz="1350" dirty="0" smtClean="0">
                <a:latin typeface="Times New Roman" pitchFamily="18" charset="0"/>
                <a:cs typeface="Times New Roman" pitchFamily="18" charset="0"/>
              </a:rPr>
              <a:t> con </a:t>
            </a:r>
            <a:r>
              <a:rPr lang="en-US" sz="1350" dirty="0" err="1" smtClean="0">
                <a:latin typeface="Times New Roman" pitchFamily="18" charset="0"/>
                <a:cs typeface="Times New Roman" pitchFamily="18" charset="0"/>
              </a:rPr>
              <a:t>người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giá</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trị</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nhân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văn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không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chỉ</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của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cộng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đồng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người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Việt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cũng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của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toàn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thể</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nhân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loại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tình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nguyện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đã</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đang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phát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triển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mạnh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mẽ</a:t>
            </a:r>
            <a:r>
              <a:rPr lang="en-US" sz="1350" dirty="0" smtClean="0">
                <a:latin typeface="Times New Roman" pitchFamily="18" charset="0"/>
                <a:cs typeface="Times New Roman" pitchFamily="18" charset="0"/>
              </a:rPr>
              <a:t> ở </a:t>
            </a:r>
            <a:r>
              <a:rPr lang="en-US" sz="1350" dirty="0" err="1" smtClean="0">
                <a:latin typeface="Times New Roman" pitchFamily="18" charset="0"/>
                <a:cs typeface="Times New Roman" pitchFamily="18" charset="0"/>
              </a:rPr>
              <a:t>nhiều</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quốc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gia</a:t>
            </a:r>
            <a:r>
              <a:rPr lang="en-US" sz="1350" dirty="0" smtClean="0">
                <a:latin typeface="Times New Roman" pitchFamily="18" charset="0"/>
                <a:cs typeface="Times New Roman" pitchFamily="18" charset="0"/>
              </a:rPr>
              <a:t>. Ở </a:t>
            </a:r>
            <a:r>
              <a:rPr lang="en-US" sz="1350" dirty="0" err="1" smtClean="0">
                <a:latin typeface="Times New Roman" pitchFamily="18" charset="0"/>
                <a:cs typeface="Times New Roman" pitchFamily="18" charset="0"/>
              </a:rPr>
              <a:t>Việt</a:t>
            </a:r>
            <a:r>
              <a:rPr lang="en-US" sz="1350" dirty="0" smtClean="0">
                <a:latin typeface="Times New Roman" pitchFamily="18" charset="0"/>
                <a:cs typeface="Times New Roman" pitchFamily="18" charset="0"/>
              </a:rPr>
              <a:t> Nam, </a:t>
            </a:r>
            <a:r>
              <a:rPr lang="en-US" sz="1350" dirty="0" err="1" smtClean="0">
                <a:latin typeface="Times New Roman" pitchFamily="18" charset="0"/>
                <a:cs typeface="Times New Roman" pitchFamily="18" charset="0"/>
              </a:rPr>
              <a:t>phong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tình</a:t>
            </a:r>
            <a:endParaRPr lang="en-US" sz="135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800" b="1" smtClean="0"/>
                <a:t> </a:t>
              </a:r>
              <a:r>
                <a:rPr lang="en-US" sz="1300" b="1" smtClean="0"/>
                <a:t>2</a:t>
              </a:r>
            </a:p>
            <a:p>
              <a:pPr algn="ctr"/>
              <a:r>
                <a:rPr lang="en-US" sz="800" b="1" smtClean="0"/>
                <a:t>THÁNG 12  </a:t>
              </a:r>
            </a:p>
            <a:p>
              <a:pPr algn="ctr"/>
              <a:r>
                <a:rPr lang="en-US" sz="800" b="1" smtClean="0"/>
                <a:t>2015</a:t>
              </a:r>
              <a:endParaRPr lang="en-US" sz="800" b="1"/>
            </a:p>
          </p:txBody>
        </p:sp>
      </p:grpSp>
    </p:spTree>
    <p:extLst>
      <p:ext uri="{BB962C8B-B14F-4D97-AF65-F5344CB8AC3E}">
        <p14:creationId xmlns:p14="http://schemas.microsoft.com/office/powerpoint/2010/main" val="2352979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457200"/>
            <a:ext cx="5829300" cy="10933762"/>
          </a:xfrm>
          <a:prstGeom prst="rect">
            <a:avLst/>
          </a:prstGeom>
          <a:noFill/>
          <a:ln>
            <a:noFill/>
          </a:ln>
        </p:spPr>
        <p:txBody>
          <a:bodyPr wrap="square" lIns="0" tIns="0" rIns="0" bIns="914400" rtlCol="0" anchor="t" anchorCtr="0">
            <a:spAutoFit/>
          </a:bodyPr>
          <a:lstStyle/>
          <a:p>
            <a:pPr algn="ctr" defTabSz="457200"/>
            <a:r>
              <a:rPr lang="en-US" sz="1400" b="1" smtClean="0">
                <a:latin typeface="Times New Roman" pitchFamily="18" charset="0"/>
                <a:cs typeface="Times New Roman" pitchFamily="18" charset="0"/>
              </a:rPr>
              <a:t>Từ phong trào “Ba sẵn sàng” đến phong trào “Thanh niên tình nguyện”</a:t>
            </a:r>
            <a:endParaRPr lang="en-US" sz="1400" smtClean="0">
              <a:latin typeface="Times New Roman" pitchFamily="18" charset="0"/>
              <a:cs typeface="Times New Roman" pitchFamily="18" charset="0"/>
            </a:endParaRPr>
          </a:p>
          <a:p>
            <a:pPr algn="just" defTabSz="457200"/>
            <a:endParaRPr lang="en-US" sz="1000" b="1" i="1"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nguyện đã trở thành một phẩm chất đặc trưng, nổi bật của tuổi trẻ và là biểu hiện sự hội nhập sâu sắc với phong trào thanh niên thế giới.</a:t>
            </a:r>
          </a:p>
          <a:p>
            <a:pPr algn="just" defTabSz="457200"/>
            <a:r>
              <a:rPr lang="en-US" sz="1350" smtClean="0">
                <a:latin typeface="Times New Roman" pitchFamily="18" charset="0"/>
                <a:cs typeface="Times New Roman" pitchFamily="18" charset="0"/>
              </a:rPr>
              <a:t>	Đặc tính của thanh niên là thích cái mới. Hơn nữa hoàn cảnh đất nước ta đã chuyển giai đoạn cách mạng nên việc tìm ra những nét mới cho phong trào thanh niên là sự cần thiết khách quan. Việc 15 năm qua, Đoàn ta duy trì và phát triển phong trào </a:t>
            </a:r>
            <a:r>
              <a:rPr lang="en-US" sz="1350" i="1" smtClean="0">
                <a:latin typeface="Times New Roman" pitchFamily="18" charset="0"/>
                <a:cs typeface="Times New Roman" pitchFamily="18" charset="0"/>
              </a:rPr>
              <a:t>“Thanh niên tình nguyện” </a:t>
            </a:r>
            <a:r>
              <a:rPr lang="en-US" sz="1350" smtClean="0">
                <a:latin typeface="Times New Roman" pitchFamily="18" charset="0"/>
                <a:cs typeface="Times New Roman" pitchFamily="18" charset="0"/>
              </a:rPr>
              <a:t>là một thành quả rất đáng trân trọng.</a:t>
            </a:r>
          </a:p>
          <a:p>
            <a:pPr algn="just" defTabSz="457200"/>
            <a:r>
              <a:rPr lang="en-US" sz="1350" smtClean="0">
                <a:latin typeface="Times New Roman" pitchFamily="18" charset="0"/>
                <a:cs typeface="Times New Roman" pitchFamily="18" charset="0"/>
              </a:rPr>
              <a:t>	</a:t>
            </a:r>
            <a:r>
              <a:rPr lang="en-US" sz="1350" b="1" smtClean="0">
                <a:latin typeface="Times New Roman" pitchFamily="18" charset="0"/>
                <a:cs typeface="Times New Roman" pitchFamily="18" charset="0"/>
              </a:rPr>
              <a:t>2. Những thành tựu của phong trào “Thanh niên tình nguyện”</a:t>
            </a:r>
            <a:endParaRPr lang="en-US" sz="1350" smtClean="0">
              <a:latin typeface="Times New Roman" pitchFamily="18" charset="0"/>
              <a:cs typeface="Times New Roman" pitchFamily="18" charset="0"/>
            </a:endParaRPr>
          </a:p>
          <a:p>
            <a:pPr algn="just" defTabSz="457200" fontAlgn="base"/>
            <a:r>
              <a:rPr lang="en-US" sz="1350" i="1" smtClean="0">
                <a:latin typeface="Times New Roman" pitchFamily="18" charset="0"/>
                <a:cs typeface="Times New Roman" pitchFamily="18" charset="0"/>
              </a:rPr>
              <a:t>	</a:t>
            </a:r>
            <a:r>
              <a:rPr lang="en-US" sz="1350" b="1" i="1" smtClean="0">
                <a:latin typeface="Times New Roman" pitchFamily="18" charset="0"/>
                <a:cs typeface="Times New Roman" pitchFamily="18" charset="0"/>
              </a:rPr>
              <a:t>Một là, tạo được môi trường thuận lợi, sinh động, thực tiễn để tuổi trẻ rèn luyện, phấn đấu và trưởng thành</a:t>
            </a:r>
            <a:r>
              <a:rPr lang="en-US" sz="1350" smtClean="0">
                <a:latin typeface="Times New Roman" pitchFamily="18" charset="0"/>
                <a:cs typeface="Times New Roman" pitchFamily="18" charset="0"/>
              </a:rPr>
              <a:t>. Thông qua tổ chức phong trào đã đoàn kết, tập hợp rộng rãi thanh niên, từ đó phát triển và nâng cao chất lượng tổ chức Đoàn, Hội. Phong trào Thanh niên tình nguyện là phương thức thích hợp để góp phần giáo dục nhân cách, lối sống cho thế hệ trẻ và là môi trường rèn luyện thực tiễn cho thanh niên.</a:t>
            </a:r>
          </a:p>
          <a:p>
            <a:pPr algn="just" defTabSz="457200"/>
            <a:r>
              <a:rPr lang="en-US" sz="1350" smtClean="0">
                <a:latin typeface="Times New Roman" pitchFamily="18" charset="0"/>
                <a:cs typeface="Times New Roman" pitchFamily="18" charset="0"/>
              </a:rPr>
              <a:t>	Các cấp bộ đoàn đã có những giải pháp cụ thể để phát huy vai trò của tuổi trẻ trong xây dựng nông thôn mới, xây dựng văn minh đô thị và các hoạt động đảm bảo an sinh xã hội, vì cộng đồng.  </a:t>
            </a:r>
          </a:p>
          <a:p>
            <a:pPr algn="just" defTabSz="457200" fontAlgn="base"/>
            <a:r>
              <a:rPr lang="en-US" sz="1350" b="1" i="1" smtClean="0">
                <a:latin typeface="Times New Roman" pitchFamily="18" charset="0"/>
                <a:cs typeface="Times New Roman" pitchFamily="18" charset="0"/>
              </a:rPr>
              <a:t>	Hai là, vai trò Thủ lĩnh của cán bộ Đoàn, Hội đã có tính hấp dẫn, từ đó tạo ra sự dẫn dắt và lan toả cho phong trào</a:t>
            </a:r>
            <a:r>
              <a:rPr lang="en-US" sz="1350" b="1" smtClean="0">
                <a:latin typeface="Times New Roman" pitchFamily="18" charset="0"/>
                <a:cs typeface="Times New Roman" pitchFamily="18" charset="0"/>
              </a:rPr>
              <a:t>. </a:t>
            </a:r>
            <a:r>
              <a:rPr lang="en-US" sz="1350" smtClean="0">
                <a:latin typeface="Times New Roman" pitchFamily="18" charset="0"/>
                <a:cs typeface="Times New Roman" pitchFamily="18" charset="0"/>
              </a:rPr>
              <a:t>Tổ chức Đoàn các cấp mà đứng đầu là người Thủ lĩnh đã thắp lên ngọn lửa tình nguyện trong mỗi đoàn viên, thanh niên. Tác dụng của phong trào mang đến là:</a:t>
            </a:r>
          </a:p>
          <a:p>
            <a:pPr algn="just" defTabSz="457200" fontAlgn="base"/>
            <a:r>
              <a:rPr lang="en-US" sz="1350" smtClean="0">
                <a:latin typeface="Times New Roman" pitchFamily="18" charset="0"/>
                <a:cs typeface="Times New Roman" pitchFamily="18" charset="0"/>
              </a:rPr>
              <a:t>	- Khẳng định vai trò của tuổi trẻ trong tham gia phát triển kinh tế - xã hội, giải quyết những vấn đề bức xúc của cộng đồng. </a:t>
            </a:r>
          </a:p>
          <a:p>
            <a:pPr algn="just" defTabSz="457200" fontAlgn="base"/>
            <a:r>
              <a:rPr lang="en-US" sz="1350" smtClean="0">
                <a:latin typeface="Times New Roman" pitchFamily="18" charset="0"/>
                <a:cs typeface="Times New Roman" pitchFamily="18" charset="0"/>
              </a:rPr>
              <a:t>	- Tính hấp dẫn của phong trào đã lôi cuốn các lực lượng xã hội khác cùng tham gia. Tính lan toả của phong trào được biểu hiện ở sự huy động đông đảo lực lượng và nguồn lực xã hội cùng tham gia với tổ chức Đoàn.</a:t>
            </a:r>
          </a:p>
          <a:p>
            <a:pPr algn="just" defTabSz="457200" fontAlgn="base"/>
            <a:r>
              <a:rPr lang="en-US" sz="1350" b="1" smtClean="0">
                <a:latin typeface="Times New Roman" pitchFamily="18" charset="0"/>
                <a:cs typeface="Times New Roman" pitchFamily="18" charset="0"/>
              </a:rPr>
              <a:t>	</a:t>
            </a:r>
            <a:r>
              <a:rPr lang="en-US" sz="1350" b="1" i="1" smtClean="0">
                <a:latin typeface="Times New Roman" pitchFamily="18" charset="0"/>
                <a:cs typeface="Times New Roman" pitchFamily="18" charset="0"/>
              </a:rPr>
              <a:t>Ba là, đã đạt được tính thiết thực, hiệu quả và bền vững của phong trào</a:t>
            </a:r>
            <a:r>
              <a:rPr lang="en-US" sz="1350" i="1" smtClean="0">
                <a:latin typeface="Times New Roman" pitchFamily="18" charset="0"/>
                <a:cs typeface="Times New Roman" pitchFamily="18" charset="0"/>
              </a:rPr>
              <a:t>. </a:t>
            </a:r>
            <a:r>
              <a:rPr lang="en-US" sz="1350" smtClean="0">
                <a:latin typeface="Times New Roman" pitchFamily="18" charset="0"/>
                <a:cs typeface="Times New Roman" pitchFamily="18" charset="0"/>
              </a:rPr>
              <a:t>Tính thiết thực được thể hiện ở cách xây dựng chương trình công tác, thiết kế các hoạt động, sự kiện và quan trọng là tổ chức thực hiện. Các hoạt động đã tập trung cho cơ sở, hướng đến thanh niên, đảm bảo hiệu quả, tránh phô trương, hình thức. </a:t>
            </a:r>
          </a:p>
          <a:p>
            <a:pPr algn="just" defTabSz="457200"/>
            <a:r>
              <a:rPr lang="en-US" sz="1350" smtClean="0">
                <a:latin typeface="Times New Roman" pitchFamily="18" charset="0"/>
                <a:cs typeface="Times New Roman" pitchFamily="18" charset="0"/>
              </a:rPr>
              <a:t>Hầu hết các chương trình tình nguyện đã tập trung vào xoá đói, giảm nghèo, chăm lo gia đình chính sách, hỗ trợ người già, neo đơn, trẻ em có hoàn cảnh khó khăn, xây dựng giao thông nông thôn, thủy lợi nội đồng, giữ gìn an ninh trật tự, an toàn giao thông, xây dựng đời sống văn hóa ở khu dân cư,... Các hoạt động trên mang lại lợi ích thiết thực cho cộng đồng, góp phần vào kinh tế - xã hội của đất nước.</a:t>
            </a:r>
            <a:r>
              <a:rPr lang="en-US" sz="1350" b="1" smtClean="0">
                <a:latin typeface="Times New Roman" pitchFamily="18" charset="0"/>
                <a:cs typeface="Times New Roman" pitchFamily="18" charset="0"/>
              </a:rPr>
              <a:t>	</a:t>
            </a:r>
            <a:r>
              <a:rPr lang="en-US" sz="1350" smtClean="0">
                <a:latin typeface="Times New Roman" pitchFamily="18" charset="0"/>
                <a:cs typeface="Times New Roman" pitchFamily="18" charset="0"/>
              </a:rPr>
              <a:t> </a:t>
            </a:r>
          </a:p>
          <a:p>
            <a:pPr algn="just" defTabSz="457200" fontAlgn="base"/>
            <a:r>
              <a:rPr lang="en-US" sz="1350" smtClean="0">
                <a:latin typeface="Times New Roman" pitchFamily="18" charset="0"/>
                <a:cs typeface="Times New Roman" pitchFamily="18" charset="0"/>
              </a:rPr>
              <a:t>	Những việc làm nêu trên đã thể hiện tính kế thừa truyền thống của Đoàn, duy trì và phát huy những mô hình hay, cách làm sáng tạo trong tình hình mới. Chính đó là các giải pháp khắc phục khó khăn, tạo niềm tin cho giai đoạn phát triển mới. </a:t>
            </a:r>
          </a:p>
          <a:p>
            <a:pPr algn="just" defTabSz="457200" fontAlgn="base"/>
            <a:r>
              <a:rPr lang="en-US" sz="1350" b="1" i="1" smtClean="0">
                <a:latin typeface="Times New Roman" pitchFamily="18" charset="0"/>
                <a:cs typeface="Times New Roman" pitchFamily="18" charset="0"/>
              </a:rPr>
              <a:t>	Bốn là, công nghệ thông tin đang đi vào cuộc sống và hấp dẫn lớp trẻ, góp phần đưa Việt Nam sánh vai cùng cường quốc năm châu. </a:t>
            </a:r>
            <a:r>
              <a:rPr lang="en-US" sz="1350" smtClean="0">
                <a:latin typeface="Times New Roman" pitchFamily="18" charset="0"/>
                <a:cs typeface="Times New Roman" pitchFamily="18" charset="0"/>
              </a:rPr>
              <a:t>Các tổ chức Đoàn đã có những chuyển biến kịp thời và việc làm thiết thực trong lĩnh vực công nghệ thông tin:</a:t>
            </a:r>
          </a:p>
          <a:p>
            <a:pPr algn="just" defTabSz="457200" fontAlgn="base"/>
            <a:endParaRPr lang="en-US" sz="1350" smtClean="0">
              <a:latin typeface="Times New Roman" pitchFamily="18" charset="0"/>
              <a:cs typeface="Times New Roman" pitchFamily="18" charset="0"/>
            </a:endParaRPr>
          </a:p>
          <a:p>
            <a:pPr algn="just" defTabSz="457200"/>
            <a:endParaRPr lang="en-US" sz="1350" smtClean="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800" b="1" smtClean="0"/>
                <a:t> </a:t>
              </a:r>
              <a:r>
                <a:rPr lang="en-US" sz="1300" b="1" smtClean="0"/>
                <a:t>3</a:t>
              </a:r>
            </a:p>
            <a:p>
              <a:pPr algn="ctr"/>
              <a:r>
                <a:rPr lang="en-US" sz="800" b="1" smtClean="0"/>
                <a:t>THÁNG 12  </a:t>
              </a:r>
            </a:p>
            <a:p>
              <a:pPr algn="ctr"/>
              <a:r>
                <a:rPr lang="en-US" sz="800" b="1" smtClean="0"/>
                <a:t>2015</a:t>
              </a:r>
              <a:endParaRPr lang="en-US" sz="800" b="1"/>
            </a:p>
          </p:txBody>
        </p:sp>
      </p:grpSp>
    </p:spTree>
    <p:extLst>
      <p:ext uri="{BB962C8B-B14F-4D97-AF65-F5344CB8AC3E}">
        <p14:creationId xmlns:p14="http://schemas.microsoft.com/office/powerpoint/2010/main" val="2352979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95300" y="457200"/>
            <a:ext cx="5829300" cy="10718319"/>
          </a:xfrm>
          <a:prstGeom prst="rect">
            <a:avLst/>
          </a:prstGeom>
          <a:noFill/>
          <a:ln>
            <a:noFill/>
          </a:ln>
        </p:spPr>
        <p:txBody>
          <a:bodyPr wrap="square" lIns="0" tIns="0" rIns="0" bIns="914400" rtlCol="0" anchor="t" anchorCtr="0">
            <a:spAutoFit/>
          </a:bodyPr>
          <a:lstStyle/>
          <a:p>
            <a:pPr algn="ctr" defTabSz="457200"/>
            <a:r>
              <a:rPr lang="en-US" sz="1400" b="1" smtClean="0">
                <a:latin typeface="Times New Roman" pitchFamily="18" charset="0"/>
                <a:cs typeface="Times New Roman" pitchFamily="18" charset="0"/>
              </a:rPr>
              <a:t>Từ phong trào “Ba sẵn sàng” đến phong trào “Thanh niên tình nguyện”</a:t>
            </a:r>
            <a:endParaRPr lang="en-US" sz="1400" smtClean="0">
              <a:latin typeface="Times New Roman" pitchFamily="18" charset="0"/>
              <a:cs typeface="Times New Roman" pitchFamily="18" charset="0"/>
            </a:endParaRPr>
          </a:p>
          <a:p>
            <a:pPr algn="just" defTabSz="457200"/>
            <a:endParaRPr lang="en-US" sz="800" b="1" i="1" smtClean="0">
              <a:latin typeface="Times New Roman" pitchFamily="18" charset="0"/>
              <a:cs typeface="Times New Roman" pitchFamily="18" charset="0"/>
            </a:endParaRPr>
          </a:p>
          <a:p>
            <a:pPr algn="just" defTabSz="457200" fontAlgn="base"/>
            <a:r>
              <a:rPr lang="en-US" sz="1400" smtClean="0">
                <a:latin typeface="Times New Roman" pitchFamily="18" charset="0"/>
                <a:cs typeface="Times New Roman" pitchFamily="18" charset="0"/>
              </a:rPr>
              <a:t>	</a:t>
            </a:r>
            <a:r>
              <a:rPr lang="en-US" sz="1350" smtClean="0">
                <a:latin typeface="Times New Roman" pitchFamily="18" charset="0"/>
                <a:cs typeface="Times New Roman" pitchFamily="18" charset="0"/>
              </a:rPr>
              <a:t>- Nhận thức đúng đắn về vai trò công nghệ thông tin và hiểu được nguyện vọng của lớp trẻ trong lĩnh vực này. </a:t>
            </a:r>
          </a:p>
          <a:p>
            <a:pPr algn="just" defTabSz="457200" fontAlgn="base"/>
            <a:r>
              <a:rPr lang="en-US" sz="1350" smtClean="0">
                <a:latin typeface="Times New Roman" pitchFamily="18" charset="0"/>
                <a:cs typeface="Times New Roman" pitchFamily="18" charset="0"/>
              </a:rPr>
              <a:t>	- Phối hợp với các cơ quan và tổ chức hữu quan để tổ chức các hoạt động thiết thực ngay từ các cơ sở.</a:t>
            </a:r>
          </a:p>
          <a:p>
            <a:pPr algn="just" defTabSz="457200" fontAlgn="base"/>
            <a:r>
              <a:rPr lang="en-US" sz="1350" smtClean="0">
                <a:latin typeface="Times New Roman" pitchFamily="18" charset="0"/>
                <a:cs typeface="Times New Roman" pitchFamily="18" charset="0"/>
              </a:rPr>
              <a:t>	- Động viên kịp thời những tài năng đích thực và những tấm gương tiêu biểu. Điều đó rất hấp dẫn lớp trẻ, bởi đó là người thật việc thật để tạo ra sự ngưỡng mộ và nguyện ước noi theo. Điển hình là sự kiện Nguyễn Hà Đông. </a:t>
            </a:r>
          </a:p>
          <a:p>
            <a:pPr algn="just" defTabSz="457200"/>
            <a:r>
              <a:rPr lang="en-US" sz="1350" b="1" i="1" smtClean="0">
                <a:latin typeface="Times New Roman" pitchFamily="18" charset="0"/>
                <a:cs typeface="Times New Roman" pitchFamily="18" charset="0"/>
              </a:rPr>
              <a:t>	Năm là, góp phần xây dựng tổ chức Đoàn - Hội - Đội.</a:t>
            </a:r>
            <a:r>
              <a:rPr lang="en-US" sz="1350" i="1" smtClean="0">
                <a:latin typeface="Times New Roman" pitchFamily="18" charset="0"/>
                <a:cs typeface="Times New Roman" pitchFamily="18" charset="0"/>
              </a:rPr>
              <a:t> </a:t>
            </a:r>
            <a:r>
              <a:rPr lang="en-US" sz="1350" smtClean="0">
                <a:latin typeface="Times New Roman" pitchFamily="18" charset="0"/>
                <a:cs typeface="Times New Roman" pitchFamily="18" charset="0"/>
              </a:rPr>
              <a:t>Qua phong trào </a:t>
            </a:r>
            <a:r>
              <a:rPr lang="en-US" sz="1350" i="1" smtClean="0">
                <a:latin typeface="Times New Roman" pitchFamily="18" charset="0"/>
                <a:cs typeface="Times New Roman" pitchFamily="18" charset="0"/>
              </a:rPr>
              <a:t>“Thanh niên tình nguyện”</a:t>
            </a:r>
            <a:r>
              <a:rPr lang="en-US" sz="1350" smtClean="0">
                <a:latin typeface="Times New Roman" pitchFamily="18" charset="0"/>
                <a:cs typeface="Times New Roman" pitchFamily="18" charset="0"/>
              </a:rPr>
              <a:t> đã xuất hiện nhiều tập thể, cá nhân tiêu biểu. Có nhiều gương sáng để Đoàn, Hội chọn lựa, bồi dưỡng, cất nhắc thành cán bộ. </a:t>
            </a:r>
          </a:p>
          <a:p>
            <a:pPr algn="just" defTabSz="457200"/>
            <a:r>
              <a:rPr lang="en-US" sz="1350" smtClean="0">
                <a:latin typeface="Times New Roman" pitchFamily="18" charset="0"/>
                <a:cs typeface="Times New Roman" pitchFamily="18" charset="0"/>
              </a:rPr>
              <a:t>	Công tác truyền thông có vị trí quan trọng đã được các tổ chức Đoàn, Hội quan tâm, cung cấp các thông tin hấp dẫn để lôi cuốn lớp trẻ. </a:t>
            </a:r>
          </a:p>
          <a:p>
            <a:pPr algn="just" defTabSz="457200"/>
            <a:r>
              <a:rPr lang="en-US" sz="1350" smtClean="0">
                <a:latin typeface="Times New Roman" pitchFamily="18" charset="0"/>
                <a:cs typeface="Times New Roman" pitchFamily="18" charset="0"/>
              </a:rPr>
              <a:t>	</a:t>
            </a:r>
            <a:r>
              <a:rPr lang="en-US" sz="1350" b="1" smtClean="0">
                <a:latin typeface="Times New Roman" pitchFamily="18" charset="0"/>
                <a:cs typeface="Times New Roman" pitchFamily="18" charset="0"/>
              </a:rPr>
              <a:t>3. Những kiến nghị để phát huy hơn nữa phong trào </a:t>
            </a:r>
            <a:r>
              <a:rPr lang="en-US" sz="1350" b="1" i="1" smtClean="0">
                <a:latin typeface="Times New Roman" pitchFamily="18" charset="0"/>
                <a:cs typeface="Times New Roman" pitchFamily="18" charset="0"/>
              </a:rPr>
              <a:t>Thanh niên tình nguyện</a:t>
            </a:r>
            <a:r>
              <a:rPr lang="en-US" sz="1350" b="1" smtClean="0">
                <a:latin typeface="Times New Roman" pitchFamily="18" charset="0"/>
                <a:cs typeface="Times New Roman" pitchFamily="18" charset="0"/>
              </a:rPr>
              <a:t> trong thời gian tới</a:t>
            </a:r>
            <a:endParaRPr lang="en-US" sz="1350" smtClean="0">
              <a:latin typeface="Times New Roman" pitchFamily="18" charset="0"/>
              <a:cs typeface="Times New Roman" pitchFamily="18" charset="0"/>
            </a:endParaRPr>
          </a:p>
          <a:p>
            <a:pPr algn="just" defTabSz="457200"/>
            <a:r>
              <a:rPr lang="en-US" sz="1350" i="1" smtClean="0">
                <a:latin typeface="Times New Roman" pitchFamily="18" charset="0"/>
                <a:cs typeface="Times New Roman" pitchFamily="18" charset="0"/>
              </a:rPr>
              <a:t>	</a:t>
            </a:r>
            <a:r>
              <a:rPr lang="en-US" sz="1350" b="1" i="1" smtClean="0">
                <a:latin typeface="Times New Roman" pitchFamily="18" charset="0"/>
                <a:cs typeface="Times New Roman" pitchFamily="18" charset="0"/>
              </a:rPr>
              <a:t>Một là, cần sâu sát cơ sở, coi trọng thực tiễn để đề ra những nội dung thiết thực cho phong trào</a:t>
            </a:r>
            <a:endParaRPr lang="en-US" sz="1350"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Chúng ta nhớ lại, các phong trào thanh niên trước đây đều xuất phát từ thực tiễn cuộc sống. Ngày ấy, thanh niên, sinh viên có nguyện vọng được cống hiến, phong trào Ba sẵn sàng và Năm xung phong là đòi hỏi đích thực của tuổi trẻ và chính nó đã đáp ứng được nguyện vọng bức xúc của thanh niên. Khi nước nhà lâm nguy, ý chí quật cường, lòng tự tôn dân tộc, khí phách anh hùng của tuổi trẻ Việt Nam bùng dậy. Phong trào phát ra, thanh niên ào ào nhập vào nó như những con thuyền vượt qua thác ghềnh trên những dòng sông rồi vươn ra biển cả băng qua bão tố.</a:t>
            </a:r>
          </a:p>
          <a:p>
            <a:pPr algn="just" defTabSz="457200"/>
            <a:r>
              <a:rPr lang="en-US" sz="1350" smtClean="0">
                <a:latin typeface="Times New Roman" pitchFamily="18" charset="0"/>
                <a:cs typeface="Times New Roman" pitchFamily="18" charset="0"/>
              </a:rPr>
              <a:t>	Phong trào </a:t>
            </a:r>
            <a:r>
              <a:rPr lang="en-US" sz="1350" i="1" smtClean="0">
                <a:latin typeface="Times New Roman" pitchFamily="18" charset="0"/>
                <a:cs typeface="Times New Roman" pitchFamily="18" charset="0"/>
              </a:rPr>
              <a:t>“Thanh niên tình nguyện”</a:t>
            </a:r>
            <a:r>
              <a:rPr lang="en-US" sz="1350" smtClean="0">
                <a:latin typeface="Times New Roman" pitchFamily="18" charset="0"/>
                <a:cs typeface="Times New Roman" pitchFamily="18" charset="0"/>
              </a:rPr>
              <a:t> ngày nay cần học hỏi kinh nghiệm của những phong trào thanh niên trước đây. Đặc biệt, cán bộ Đoàn và Hội các cấp cần phát huy lòng nhiệt tình cách mạng, trí thông minh sáng tạo, đi sâu đi sát, tìm tòi, phát hiện và trân trong những sáng kiến từ cơ sở. Trên cơ sở đó tổng kết làm rõ những mặt mạnh, mặt yếu để có những bổ sung hợp lý nhằm phát triển phong trào có quy mô lớn hơn và hiệu quả cao hơn. </a:t>
            </a:r>
          </a:p>
          <a:p>
            <a:pPr algn="just" defTabSz="457200" fontAlgn="base"/>
            <a:r>
              <a:rPr lang="en-US" sz="1350" i="1" smtClean="0">
                <a:latin typeface="Times New Roman" pitchFamily="18" charset="0"/>
                <a:cs typeface="Times New Roman" pitchFamily="18" charset="0"/>
              </a:rPr>
              <a:t>	</a:t>
            </a:r>
            <a:r>
              <a:rPr lang="en-US" sz="1350" b="1" i="1" smtClean="0">
                <a:latin typeface="Times New Roman" pitchFamily="18" charset="0"/>
                <a:cs typeface="Times New Roman" pitchFamily="18" charset="0"/>
              </a:rPr>
              <a:t>Hai là, coi trọng công tác tuyên truyền và giáo dục, giúp cho tuổi trẻ ý thức được trách nhiệm của mình đối với Tổ quốc và cộng đồng xã hội</a:t>
            </a:r>
            <a:endParaRPr lang="en-US" sz="1350"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Bài học của các phong trào Thanh niên của Đoàn ta ở các thời kỳ trước đây là mang tầm vóc của đất nước, tầm vóc của lịch sử, nâng thanh niên lên ngang tầm của thời đại. Họ hiểu được họ đang sống vì cái gì và dưới ánh sáng của nó mà hiểu rõ ý nghĩa cuộc đời mình. Phong trào và con người thanh niên như thuyền với nước, thuyền lên thì nước lên. </a:t>
            </a:r>
          </a:p>
          <a:p>
            <a:pPr algn="just" defTabSz="457200"/>
            <a:r>
              <a:rPr lang="en-US" sz="1350" smtClean="0">
                <a:latin typeface="Times New Roman" pitchFamily="18" charset="0"/>
                <a:cs typeface="Times New Roman" pitchFamily="18" charset="0"/>
              </a:rPr>
              <a:t>	Ngày nay, Đảng, Nhà nước và cả xã hội quan tâm và ưu ái cho tuổi trẻ. Đây là thuận lợi rất cơ bản. Đoàn ta cần chủ động phối hợp với ngành giáo dục trong việc hình thành nhân cách của lớp trẻ từ trên ghế nhà trường. </a:t>
            </a:r>
            <a:r>
              <a:rPr lang="en-US" sz="1350" b="1" smtClean="0">
                <a:latin typeface="Times New Roman" pitchFamily="18" charset="0"/>
                <a:cs typeface="Times New Roman" pitchFamily="18" charset="0"/>
              </a:rPr>
              <a:t> </a:t>
            </a:r>
            <a:endParaRPr lang="en-US" sz="1350" smtClean="0">
              <a:latin typeface="Times New Roman" pitchFamily="18" charset="0"/>
              <a:cs typeface="Times New Roman" pitchFamily="18" charset="0"/>
            </a:endParaRPr>
          </a:p>
          <a:p>
            <a:pPr algn="just" defTabSz="457200"/>
            <a:r>
              <a:rPr lang="en-US" sz="1350" b="1" i="1" smtClean="0">
                <a:latin typeface="Times New Roman" pitchFamily="18" charset="0"/>
                <a:cs typeface="Times New Roman" pitchFamily="18" charset="0"/>
              </a:rPr>
              <a:t>	Ba là, học tập tấm gương của Bác Hồ và tấm gương tiêu biểu của tuổi trẻ qua các thời kỳ </a:t>
            </a:r>
            <a:endParaRPr lang="en-US" sz="1350" smtClean="0">
              <a:latin typeface="Times New Roman" pitchFamily="18" charset="0"/>
              <a:cs typeface="Times New Roman" pitchFamily="18" charset="0"/>
            </a:endParaRPr>
          </a:p>
          <a:p>
            <a:pPr algn="just" defTabSz="457200"/>
            <a:endParaRPr lang="en-US" sz="1350" smtClean="0">
              <a:latin typeface="Times New Roman" pitchFamily="18" charset="0"/>
              <a:cs typeface="Times New Roman" pitchFamily="18" charset="0"/>
            </a:endParaRPr>
          </a:p>
          <a:p>
            <a:pPr algn="just" defTabSz="457200"/>
            <a:endParaRPr lang="en-US" sz="1350" smtClean="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800" b="1" smtClean="0"/>
                <a:t> </a:t>
              </a:r>
              <a:r>
                <a:rPr lang="en-US" sz="1300" b="1" smtClean="0"/>
                <a:t>4</a:t>
              </a:r>
            </a:p>
            <a:p>
              <a:pPr algn="ctr"/>
              <a:r>
                <a:rPr lang="en-US" sz="800" b="1" smtClean="0"/>
                <a:t>THÁNG 12  </a:t>
              </a:r>
            </a:p>
            <a:p>
              <a:pPr algn="ctr"/>
              <a:r>
                <a:rPr lang="en-US" sz="800" b="1" smtClean="0"/>
                <a:t>2015</a:t>
              </a:r>
              <a:endParaRPr lang="en-US" sz="800" b="1"/>
            </a:p>
          </p:txBody>
        </p:sp>
      </p:grpSp>
    </p:spTree>
    <p:extLst>
      <p:ext uri="{BB962C8B-B14F-4D97-AF65-F5344CB8AC3E}">
        <p14:creationId xmlns:p14="http://schemas.microsoft.com/office/powerpoint/2010/main" val="2352979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457200"/>
            <a:ext cx="5829300" cy="10956846"/>
          </a:xfrm>
          <a:prstGeom prst="rect">
            <a:avLst/>
          </a:prstGeom>
          <a:noFill/>
          <a:ln>
            <a:noFill/>
          </a:ln>
        </p:spPr>
        <p:txBody>
          <a:bodyPr wrap="square" lIns="0" tIns="0" rIns="0" bIns="914400" rtlCol="0" anchor="t" anchorCtr="0">
            <a:spAutoFit/>
          </a:bodyPr>
          <a:lstStyle/>
          <a:p>
            <a:pPr algn="ctr" defTabSz="457200"/>
            <a:r>
              <a:rPr lang="en-US" sz="1400" b="1" smtClean="0">
                <a:latin typeface="Times New Roman" pitchFamily="18" charset="0"/>
                <a:cs typeface="Times New Roman" pitchFamily="18" charset="0"/>
              </a:rPr>
              <a:t>Từ phong trào “Ba sẵn sàng” đến phong trào “Thanh niên tình nguyện”</a:t>
            </a:r>
            <a:endParaRPr lang="en-US" sz="1400" smtClean="0">
              <a:latin typeface="Times New Roman" pitchFamily="18" charset="0"/>
              <a:cs typeface="Times New Roman" pitchFamily="18" charset="0"/>
            </a:endParaRPr>
          </a:p>
          <a:p>
            <a:pPr algn="just" defTabSz="457200"/>
            <a:endParaRPr lang="en-US" sz="800" b="1" i="1" smtClean="0">
              <a:latin typeface="Times New Roman" pitchFamily="18" charset="0"/>
              <a:cs typeface="Times New Roman" pitchFamily="18" charset="0"/>
            </a:endParaRPr>
          </a:p>
          <a:p>
            <a:pPr algn="just" defTabSz="457200" fontAlgn="base"/>
            <a:r>
              <a:rPr lang="en-US" sz="1400" smtClean="0">
                <a:latin typeface="Times New Roman" pitchFamily="18" charset="0"/>
                <a:cs typeface="Times New Roman" pitchFamily="18" charset="0"/>
              </a:rPr>
              <a:t>	</a:t>
            </a:r>
            <a:r>
              <a:rPr lang="en-US" sz="1350" smtClean="0">
                <a:latin typeface="Times New Roman" pitchFamily="18" charset="0"/>
                <a:cs typeface="Times New Roman" pitchFamily="18" charset="0"/>
              </a:rPr>
              <a:t>Cuộc đời của Bác Hồ là tấm gương sáng chói. Bác bôn ba năm châu bốn biển, làm đủ mọi nghề để kiếm sống và theo đuổi đến cùng vì sự nghiệp giải phóng dân tộc, giành độc lập cho đất nước, lo toan đào tạo thế hệ trẻ, vì dân giàu nước mạnh.</a:t>
            </a:r>
          </a:p>
          <a:p>
            <a:pPr algn="just" defTabSz="457200"/>
            <a:r>
              <a:rPr lang="en-US" sz="1350" smtClean="0">
                <a:latin typeface="Times New Roman" pitchFamily="18" charset="0"/>
                <a:cs typeface="Times New Roman" pitchFamily="18" charset="0"/>
              </a:rPr>
              <a:t>	Những hình ảnh tuyệt vời của các chiến sĩ trẻ trong Lực lượng vũ trang như Nguyễn Viết Xuân, Lê Mã Lương, Trịnh Tố Tâm, Phạm Tuân... Ở miền Nam có Nguyễn Thị Lý, Nguyễn Văn Trỗi, Kan Lịch...</a:t>
            </a:r>
          </a:p>
          <a:p>
            <a:pPr algn="just" defTabSz="457200"/>
            <a:r>
              <a:rPr lang="en-US" sz="1350" smtClean="0">
                <a:latin typeface="Times New Roman" pitchFamily="18" charset="0"/>
                <a:cs typeface="Times New Roman" pitchFamily="18" charset="0"/>
              </a:rPr>
              <a:t>	</a:t>
            </a:r>
            <a:r>
              <a:rPr lang="en-US" sz="1350" b="1" i="1" smtClean="0">
                <a:latin typeface="Times New Roman" pitchFamily="18" charset="0"/>
                <a:cs typeface="Times New Roman" pitchFamily="18" charset="0"/>
              </a:rPr>
              <a:t>Bốn là, chủ động khai thác lợi thế của Luật Thanh niên</a:t>
            </a:r>
            <a:endParaRPr lang="en-US" sz="1350"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Luật Thanh niên được Quốc hội nước Cộng hoà xã hội chủ nghĩa Việt Nam khoá XI, kỳ họp thứ 8 thông qua ngày 29 tháng 11 năm 2005. Như vậy là đã có hiệu lực gần 10 năm.</a:t>
            </a:r>
          </a:p>
          <a:p>
            <a:pPr algn="just" defTabSz="457200"/>
            <a:r>
              <a:rPr lang="en-US" sz="1350" smtClean="0">
                <a:latin typeface="Times New Roman" pitchFamily="18" charset="0"/>
                <a:cs typeface="Times New Roman" pitchFamily="18" charset="0"/>
              </a:rPr>
              <a:t>	Điều 6 của Luật quy định việc thành lập Uỷ ban quốc gia về thanh niên Việt Nam. </a:t>
            </a:r>
          </a:p>
          <a:p>
            <a:pPr algn="just" defTabSz="457200"/>
            <a:r>
              <a:rPr lang="en-US" sz="1350" smtClean="0">
                <a:latin typeface="Times New Roman" pitchFamily="18" charset="0"/>
                <a:cs typeface="Times New Roman" pitchFamily="18" charset="0"/>
              </a:rPr>
              <a:t>	Có thể nói, Luật Thanh niên là bảo bối cho công tác của Đoàn ta. Vì thế Đoàn ta cần chủ động phát huy lợi thế của Luật Thanh niên trong việc thúc đẩy phong trào Thanh niên tình nguyện. </a:t>
            </a:r>
          </a:p>
          <a:p>
            <a:pPr algn="just" defTabSz="457200"/>
            <a:r>
              <a:rPr lang="en-US" sz="1350" smtClean="0">
                <a:latin typeface="Times New Roman" pitchFamily="18" charset="0"/>
                <a:cs typeface="Times New Roman" pitchFamily="18" charset="0"/>
              </a:rPr>
              <a:t>	</a:t>
            </a:r>
            <a:r>
              <a:rPr lang="en-US" sz="1350" b="1" i="1" smtClean="0">
                <a:latin typeface="Times New Roman" pitchFamily="18" charset="0"/>
                <a:cs typeface="Times New Roman" pitchFamily="18" charset="0"/>
              </a:rPr>
              <a:t>Năm là, nâng cao vị thế của phong trào Thanh niên Việt Nam trên trường quốc tế</a:t>
            </a:r>
            <a:endParaRPr lang="en-US" sz="1350"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Trong vòng gần 10 năm trở lại đây, Luật Thanh niên đã tạo điều kiện cho Đoàn Thanh niên những cơ sở pháp lý trong các hoạt động quốc tế. </a:t>
            </a:r>
          </a:p>
          <a:p>
            <a:pPr algn="just" defTabSz="457200"/>
            <a:r>
              <a:rPr lang="en-US" sz="1350" smtClean="0">
                <a:latin typeface="Times New Roman" pitchFamily="18" charset="0"/>
                <a:cs typeface="Times New Roman" pitchFamily="18" charset="0"/>
              </a:rPr>
              <a:t>	Điều 7 của Luật Thanh niên quy định những nội dung </a:t>
            </a:r>
            <a:r>
              <a:rPr lang="en-US" sz="1350" i="1" smtClean="0">
                <a:latin typeface="Times New Roman" pitchFamily="18" charset="0"/>
                <a:cs typeface="Times New Roman" pitchFamily="18" charset="0"/>
              </a:rPr>
              <a:t>Hợp tác quốc tế</a:t>
            </a:r>
            <a:r>
              <a:rPr lang="en-US" sz="1350" smtClean="0">
                <a:latin typeface="Times New Roman" pitchFamily="18" charset="0"/>
                <a:cs typeface="Times New Roman" pitchFamily="18" charset="0"/>
              </a:rPr>
              <a:t> về công tác thanh niên.</a:t>
            </a:r>
          </a:p>
          <a:p>
            <a:pPr algn="just" defTabSz="457200"/>
            <a:r>
              <a:rPr lang="en-US" sz="1350" smtClean="0">
                <a:latin typeface="Times New Roman" pitchFamily="18" charset="0"/>
                <a:cs typeface="Times New Roman" pitchFamily="18" charset="0"/>
              </a:rPr>
              <a:t>	Trong các nội dung đó, Đoàn ta cần chủ động xây dựng và thực hiện các chương trình, dự án hợp tác quốc tế về công tác thanh niên.</a:t>
            </a:r>
          </a:p>
          <a:p>
            <a:pPr algn="just" defTabSz="457200"/>
            <a:r>
              <a:rPr lang="en-US" sz="1350" smtClean="0">
                <a:latin typeface="Times New Roman" pitchFamily="18" charset="0"/>
                <a:cs typeface="Times New Roman" pitchFamily="18" charset="0"/>
              </a:rPr>
              <a:t>	Việc tạo điều kiện cho Đoàn ta tham gia các tổ chức quốc tế, ký kết, gia nhập và thực hiện các điều ước quốc tế về công tác thanh niên; đòi hỏi phải nhanh chóng nâng trình độ pháp lý cho cán bộ Đoàn.</a:t>
            </a:r>
          </a:p>
          <a:p>
            <a:pPr algn="just" defTabSz="457200"/>
            <a:r>
              <a:rPr lang="en-US" sz="1350" smtClean="0">
                <a:latin typeface="Times New Roman" pitchFamily="18" charset="0"/>
                <a:cs typeface="Times New Roman" pitchFamily="18" charset="0"/>
              </a:rPr>
              <a:t>	</a:t>
            </a:r>
            <a:r>
              <a:rPr lang="en-US" sz="1350" b="1" i="1" smtClean="0">
                <a:latin typeface="Times New Roman" pitchFamily="18" charset="0"/>
                <a:cs typeface="Times New Roman" pitchFamily="18" charset="0"/>
              </a:rPr>
              <a:t>Sáu là, cần khai thác tối đa sự quan tâm của các cấp ủy đảng</a:t>
            </a:r>
            <a:endParaRPr lang="en-US" sz="1350"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Trong cách mạng giải phóng dân tộc, Bác Hồ và các đồng chí lãnh đạo của Đảng và Nhà nước hết lòng quan tâm và thương yêu lớp trẻ. Đấy là động lực, là nguồn động viên cổ vũ lớp lớp thanh niên hăng hái lên đường chiến đấu và thực hiện bất cứ nhiệm vụ nào được giao. </a:t>
            </a:r>
          </a:p>
          <a:p>
            <a:pPr algn="just" defTabSz="457200"/>
            <a:r>
              <a:rPr lang="en-US" sz="1350" smtClean="0">
                <a:latin typeface="Times New Roman" pitchFamily="18" charset="0"/>
                <a:cs typeface="Times New Roman" pitchFamily="18" charset="0"/>
              </a:rPr>
              <a:t>	Ngày nay, Đoàn ta càng được Đảng, Nhà nước quan tâm chăm sóc. Đảng đã có nhiều Nghị quyết về Thanh niên, đặc biệt Nghị quyết số 25-NQ/TW ngày 25/7/2008 của Ban Chấp hành Trung ương về tăng cường sự lãnh đạo của Đảng đối với công tác thanh niên thời kỳ đẩy mạnh công nghiệp hoá, hiện đại hoá. </a:t>
            </a:r>
          </a:p>
          <a:p>
            <a:pPr algn="just" defTabSz="457200"/>
            <a:r>
              <a:rPr lang="en-US" sz="1350" smtClean="0">
                <a:latin typeface="Times New Roman" pitchFamily="18" charset="0"/>
                <a:cs typeface="Times New Roman" pitchFamily="18" charset="0"/>
              </a:rPr>
              <a:t>	Kinh nghiệm cho thấy, cán bộ Đoàn, Hội là những người trẻ tuổi, thường hay ngại ngần gặp gỡ để thông tin đến các đồng chí lãnh đạo nên nhiều điều chưa hiểu hết thanh niên, thường có nhiều điều chê trách. Vì vậy đòi hỏi cán bộ Đoàn, Hội phải mạnh dạn gặp gỡ, trình bày để các đồng chí lãnh đạo thực sự hiểu và ủng hội thanh niên.</a:t>
            </a:r>
          </a:p>
          <a:p>
            <a:pPr algn="just" defTabSz="457200" fontAlgn="base"/>
            <a:endParaRPr lang="en-US" sz="1400" smtClean="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a:p>
            <a:pPr algn="just" defTabSz="457200"/>
            <a:endParaRPr lang="en-US" sz="140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800" b="1" smtClean="0"/>
                <a:t> </a:t>
              </a:r>
              <a:r>
                <a:rPr lang="en-US" sz="1300" b="1" smtClean="0"/>
                <a:t>5</a:t>
              </a:r>
            </a:p>
            <a:p>
              <a:pPr algn="ctr"/>
              <a:r>
                <a:rPr lang="en-US" sz="800" b="1" smtClean="0"/>
                <a:t>THÁNG 12  </a:t>
              </a:r>
            </a:p>
            <a:p>
              <a:pPr algn="ctr"/>
              <a:r>
                <a:rPr lang="en-US" sz="800" b="1" smtClean="0"/>
                <a:t>2015</a:t>
              </a:r>
              <a:endParaRPr lang="en-US" sz="800" b="1"/>
            </a:p>
          </p:txBody>
        </p:sp>
      </p:grpSp>
    </p:spTree>
    <p:extLst>
      <p:ext uri="{BB962C8B-B14F-4D97-AF65-F5344CB8AC3E}">
        <p14:creationId xmlns:p14="http://schemas.microsoft.com/office/powerpoint/2010/main" val="2352979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990600"/>
            <a:ext cx="5829300" cy="1846659"/>
          </a:xfrm>
          <a:prstGeom prst="rect">
            <a:avLst/>
          </a:prstGeom>
          <a:noFill/>
          <a:ln>
            <a:noFill/>
          </a:ln>
        </p:spPr>
        <p:txBody>
          <a:bodyPr wrap="square" lIns="0" tIns="0" rIns="0" bIns="914400" rtlCol="0" anchor="t" anchorCtr="0">
            <a:spAutoFit/>
          </a:bodyPr>
          <a:lstStyle/>
          <a:p>
            <a:pPr algn="ctr"/>
            <a:r>
              <a:rPr lang="en-US" sz="1400" b="1" smtClean="0">
                <a:latin typeface="Times New Roman" pitchFamily="18" charset="0"/>
                <a:cs typeface="Times New Roman" pitchFamily="18" charset="0"/>
              </a:rPr>
              <a:t>Kết quả chuyến thăm cấp Nhà nước tới Việt Nam của Tổng Bí thư Đảng Cộng sản Trung Quốc , Chủ tịch nước CHND Trung Hoa Tập Cận Bình</a:t>
            </a:r>
          </a:p>
          <a:p>
            <a:pPr algn="ctr"/>
            <a:r>
              <a:rPr lang="en-US" sz="1600" b="1" i="1" smtClean="0">
                <a:latin typeface="Times New Roman" pitchFamily="18" charset="0"/>
                <a:cs typeface="Times New Roman" pitchFamily="18" charset="0"/>
              </a:rPr>
              <a:t>         </a:t>
            </a:r>
            <a:r>
              <a:rPr lang="en-US" sz="1400" i="1" smtClean="0">
                <a:latin typeface="Times New Roman" pitchFamily="18" charset="0"/>
                <a:cs typeface="Times New Roman" pitchFamily="18" charset="0"/>
              </a:rPr>
              <a:t>                                        (Ban Tuyên giáo Trung ương)</a:t>
            </a:r>
          </a:p>
          <a:p>
            <a:pPr algn="ctr"/>
            <a:r>
              <a:rPr lang="en-US" sz="1600" b="1" smtClean="0">
                <a:latin typeface="Times New Roman" pitchFamily="18" charset="0"/>
                <a:cs typeface="Times New Roman" pitchFamily="18" charset="0"/>
              </a:rPr>
              <a:t> </a:t>
            </a:r>
            <a:endParaRPr lang="en-US" sz="1600">
              <a:latin typeface="Times New Roman" pitchFamily="18" charset="0"/>
              <a:cs typeface="Times New Roman" pitchFamily="18" charset="0"/>
            </a:endParaRPr>
          </a:p>
        </p:txBody>
      </p:sp>
      <p:sp>
        <p:nvSpPr>
          <p:cNvPr id="17" name="TextBox 16"/>
          <p:cNvSpPr txBox="1"/>
          <p:nvPr/>
        </p:nvSpPr>
        <p:spPr>
          <a:xfrm>
            <a:off x="533400" y="1447800"/>
            <a:ext cx="5829300" cy="8956298"/>
          </a:xfrm>
          <a:prstGeom prst="rect">
            <a:avLst/>
          </a:prstGeom>
          <a:noFill/>
          <a:ln>
            <a:noFill/>
          </a:ln>
        </p:spPr>
        <p:txBody>
          <a:bodyPr wrap="square" lIns="0" tIns="0" rIns="0" bIns="914400" rtlCol="0" anchor="t" anchorCtr="0">
            <a:spAutoFit/>
          </a:bodyPr>
          <a:lstStyle/>
          <a:p>
            <a:pPr algn="just" defTabSz="457200">
              <a:spcBef>
                <a:spcPts val="600"/>
              </a:spcBef>
            </a:pPr>
            <a:endParaRPr lang="vi-VN" sz="1350" smtClean="0">
              <a:latin typeface="Times New Roman" pitchFamily="18" charset="0"/>
              <a:cs typeface="Times New Roman" pitchFamily="18" charset="0"/>
            </a:endParaRPr>
          </a:p>
          <a:p>
            <a:pPr algn="just" defTabSz="457200"/>
            <a:endParaRPr lang="en-US" sz="900" b="1" smtClean="0">
              <a:latin typeface="Times New Roman" pitchFamily="18" charset="0"/>
              <a:cs typeface="Times New Roman" pitchFamily="18" charset="0"/>
            </a:endParaRPr>
          </a:p>
          <a:p>
            <a:pPr algn="just" defTabSz="457200"/>
            <a:r>
              <a:rPr lang="en-US" sz="1350" b="1" smtClean="0">
                <a:latin typeface="Times New Roman" pitchFamily="18" charset="0"/>
                <a:cs typeface="Times New Roman" pitchFamily="18" charset="0"/>
              </a:rPr>
              <a:t>I. MỤC ĐÍCH VÀ CÁC HOẠT ĐỘNG CHÍNH</a:t>
            </a:r>
          </a:p>
          <a:p>
            <a:pPr algn="just" defTabSz="457200"/>
            <a:r>
              <a:rPr lang="en-US" sz="1350" b="1" smtClean="0">
                <a:latin typeface="Times New Roman" pitchFamily="18" charset="0"/>
                <a:cs typeface="Times New Roman" pitchFamily="18" charset="0"/>
              </a:rPr>
              <a:t>1.</a:t>
            </a:r>
            <a:r>
              <a:rPr lang="en-US" sz="1350" smtClean="0">
                <a:latin typeface="Times New Roman" pitchFamily="18" charset="0"/>
                <a:cs typeface="Times New Roman" pitchFamily="18" charset="0"/>
              </a:rPr>
              <a:t> Nhận lời mời của Tổng Bí thư Nguyễn Phú Trọng và Chủ tịch nước Trương Tấn Sang, Tổng Bí thư Đảng Cộng sản Trung Quốc, Chủ tịch nước CHND Trung Hoa Tập Cận Bình thăm cấp nhà nước tới Việt Nam từ ngày 05 đến ngày 06 tháng 11 năm 2015. Đây là chuyến thăm Việt Nam đầu tiên của lãnh đạo cao nhất của Đảng và Nhà nước Trung Quốc trong 09 năm qua và cũng là chuyến thăm đầu tiên của lãnh đạo cao nhất Ban lãnh đạo thế hệ thứ 5 của Trung Quốc.</a:t>
            </a:r>
          </a:p>
          <a:p>
            <a:pPr algn="just" defTabSz="457200"/>
            <a:r>
              <a:rPr lang="en-US" sz="1350" b="1" smtClean="0">
                <a:latin typeface="Times New Roman" pitchFamily="18" charset="0"/>
                <a:cs typeface="Times New Roman" pitchFamily="18" charset="0"/>
              </a:rPr>
              <a:t>2. Mục đích của ta trong việc mời đồng chí Tập Cận Bình sang thăm</a:t>
            </a:r>
          </a:p>
          <a:p>
            <a:pPr algn="just" defTabSz="457200"/>
            <a:r>
              <a:rPr lang="en-US" sz="1350" smtClean="0">
                <a:latin typeface="Times New Roman" pitchFamily="18" charset="0"/>
                <a:cs typeface="Times New Roman" pitchFamily="18" charset="0"/>
              </a:rPr>
              <a:t>	- Duy 	trì quan hệ láng giềng hữu nghị, hợp tác toàn diện với Trung Quốc; duy trì môi trường hòa bình, ổn định để tập trung phát triển đất nước.</a:t>
            </a:r>
          </a:p>
          <a:p>
            <a:pPr algn="just" defTabSz="457200"/>
            <a:r>
              <a:rPr lang="en-US" sz="1350" smtClean="0">
                <a:latin typeface="Times New Roman" pitchFamily="18" charset="0"/>
                <a:cs typeface="Times New Roman" pitchFamily="18" charset="0"/>
              </a:rPr>
              <a:t>	- Chuyển đến lãnh đạo cao nhất của Đảng và Nhà nước Trung Quốc thông điệp về tầm quan trọng của quan hệ hai nước, trong đó nhấn mạnh: (i) Lịch sử quan hệ 65 năm qua cho thấy, nếu hai nước cùng đoàn kết, chung chí hướng, chung lợi ích thì quan hệ phát triển tốt đẹp; nếu hai nước kiểm soát tốt và giải quyết thỏa đáng các bất đồng thì quan hệ phát triển thuận lợi. Ngược lại, nếu không kiểm soát tốt, không xử lý thỏa đáng các tranh chấp, bất đồng thì quan hệ sẽ căng thẳng, thậm chí đối đầu và khi đó sẽ làm suy yếu mối quan hệ giữa hai Đảng, hai nước; (ii) Nhấn mạnh về vấn đề Biển Đông là vấn đề nhạy cảm. Đề nghị hai bên kiểm soát hiệu quả tình hình trên biển; tôn trọng lợi ích chính đáng của nhau; thực hiện nghiêm túc các nhận thức chung và thỏa thuận của lãnh đạo cấp cao hai Đảng, hai nước; duy trì nguyên trạng, không có hành động làm phức tạp, mở rộng tranh chấp, gây căng thẳng tình hình trên biển. Đề nghị Trung Quốc cùng đi đầu trong việc thực hiện DOC và sớm xây dựng hiệu quả COC; không theo đuổi mục tiêu quân sự hóa ở Biển Đông; (iii) Để Trung Quốc thấy rõ hợp tác thực chất giữa hai nước nhiều năm qua chưa tương xứng với nội hàm quan hệ và tiềm năng của hai bên.</a:t>
            </a:r>
          </a:p>
          <a:p>
            <a:pPr algn="just" defTabSz="457200"/>
            <a:r>
              <a:rPr lang="en-US" sz="1350" b="1" smtClean="0">
                <a:latin typeface="Times New Roman" pitchFamily="18" charset="0"/>
                <a:cs typeface="Times New Roman" pitchFamily="18" charset="0"/>
              </a:rPr>
              <a:t>3. Các hoạt động chính</a:t>
            </a:r>
          </a:p>
          <a:p>
            <a:pPr algn="just" defTabSz="457200"/>
            <a:r>
              <a:rPr lang="en-US" sz="1350" smtClean="0">
                <a:latin typeface="Times New Roman" pitchFamily="18" charset="0"/>
                <a:cs typeface="Times New Roman" pitchFamily="18" charset="0"/>
              </a:rPr>
              <a:t>	Ta thu xếp các cuộc hội đàm với Tổng Bí thư Nguyễn Phú Trọng và Chủ tịch nước Trương Tấn Sang; hội kiến với Thủ tướng Chính phủ Nguyễn Tấn Dũng, Chủ tịch Quốc hội Nguyễn Sinh Hùng; Tổng Bí thư, Chủ tịch Trung Quốc Tập Cận Bình cùng Tổng Bí thư Nguyễn Phú Trọng dự và phát biểu tại cuộc gặp gỡ hữu nghị Thanh niên Việt - Trung lần thứ 16; thăm và phát biểu trước Quốc hội Việt Nam (nhân dịp Quốc hội Việt Nam đang tiến hành kỳ họp thứ 10 khóa 13); đặt vòng hoa, vào lăng viếng Chủ tịch Hồ Chí Minh.</a:t>
            </a:r>
          </a:p>
          <a:p>
            <a:pPr algn="just"/>
            <a:r>
              <a:rPr lang="en-US" sz="1350" b="1" smtClean="0">
                <a:latin typeface="Times New Roman" pitchFamily="18" charset="0"/>
                <a:cs typeface="Times New Roman" pitchFamily="18" charset="0"/>
              </a:rPr>
              <a:t>II. KẾT QUẢ ĐẠT ĐƯỢC TRONG CHUYẾN THĂM</a:t>
            </a:r>
            <a:endParaRPr lang="en-US" sz="1350" smtClean="0">
              <a:latin typeface="Times New Roman" pitchFamily="18" charset="0"/>
              <a:cs typeface="Times New Roman" pitchFamily="18" charset="0"/>
            </a:endParaRPr>
          </a:p>
          <a:p>
            <a:pPr algn="just"/>
            <a:r>
              <a:rPr lang="en-US" sz="1350" b="1" smtClean="0">
                <a:latin typeface="Times New Roman" pitchFamily="18" charset="0"/>
                <a:cs typeface="Times New Roman" pitchFamily="18" charset="0"/>
              </a:rPr>
              <a:t>1. Về Chính trị</a:t>
            </a:r>
            <a:endParaRPr lang="en-US" sz="1350"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Hai bên khẳng định coi trọng việc củng cố quan hệ láng giềng hữu nghị, đưa quan</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6</a:t>
              </a:r>
            </a:p>
            <a:p>
              <a:pPr algn="ctr"/>
              <a:r>
                <a:rPr lang="en-US" sz="800" b="1" smtClean="0"/>
                <a:t>THÁNG 12  </a:t>
              </a:r>
            </a:p>
            <a:p>
              <a:pPr algn="ctr"/>
              <a:r>
                <a:rPr lang="en-US" sz="800" b="1" smtClean="0"/>
                <a:t>2015</a:t>
              </a:r>
              <a:endParaRPr lang="en-US" sz="800" b="1"/>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chemeClr val="bg1"/>
                  </a:solidFill>
                  <a:effectLst>
                    <a:glow rad="101600">
                      <a:srgbClr val="FF0000">
                        <a:alpha val="60000"/>
                      </a:srgbClr>
                    </a:glow>
                  </a:effectLst>
                  <a:latin typeface="Calibri" panose="020F0502020204030204" pitchFamily="34" charset="0"/>
                </a:rPr>
                <a:t>TƯ TƯỞNG</a:t>
              </a:r>
              <a:endParaRPr lang="en-US" sz="1500" b="1">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3429458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990600"/>
            <a:ext cx="5829300" cy="1538883"/>
          </a:xfrm>
          <a:prstGeom prst="rect">
            <a:avLst/>
          </a:prstGeom>
          <a:noFill/>
          <a:ln>
            <a:noFill/>
          </a:ln>
        </p:spPr>
        <p:txBody>
          <a:bodyPr wrap="square" lIns="0" tIns="0" rIns="0" bIns="914400" rtlCol="0" anchor="t" anchorCtr="0">
            <a:spAutoFit/>
          </a:bodyPr>
          <a:lstStyle/>
          <a:p>
            <a:pPr algn="ctr"/>
            <a:r>
              <a:rPr lang="en-US" sz="1400" b="1" smtClean="0">
                <a:latin typeface="Times New Roman" pitchFamily="18" charset="0"/>
                <a:cs typeface="Times New Roman" pitchFamily="18" charset="0"/>
              </a:rPr>
              <a:t>Kết quả chuyến thăm cấp Nhà nước tới Việt Nam của Tổng Bí thư Đảng Cộng sản Trung Quốc , Chủ tịch nước CHND Trung Hoa Tập Cận Bình</a:t>
            </a:r>
          </a:p>
          <a:p>
            <a:pPr algn="ctr"/>
            <a:endParaRPr lang="en-US" sz="1050">
              <a:latin typeface="Times New Roman" pitchFamily="18" charset="0"/>
              <a:cs typeface="Times New Roman" pitchFamily="18" charset="0"/>
            </a:endParaRPr>
          </a:p>
        </p:txBody>
      </p:sp>
      <p:sp>
        <p:nvSpPr>
          <p:cNvPr id="17" name="TextBox 16"/>
          <p:cNvSpPr txBox="1"/>
          <p:nvPr/>
        </p:nvSpPr>
        <p:spPr>
          <a:xfrm>
            <a:off x="533400" y="1295400"/>
            <a:ext cx="5829300" cy="9317935"/>
          </a:xfrm>
          <a:prstGeom prst="rect">
            <a:avLst/>
          </a:prstGeom>
          <a:noFill/>
          <a:ln>
            <a:noFill/>
          </a:ln>
        </p:spPr>
        <p:txBody>
          <a:bodyPr wrap="square" lIns="0" tIns="0" rIns="0" bIns="914400" rtlCol="0" anchor="t" anchorCtr="0">
            <a:spAutoFit/>
          </a:bodyPr>
          <a:lstStyle/>
          <a:p>
            <a:pPr algn="just" defTabSz="457200">
              <a:spcBef>
                <a:spcPts val="600"/>
              </a:spcBef>
            </a:pPr>
            <a:endParaRPr lang="vi-VN" sz="1350" smtClean="0">
              <a:latin typeface="Times New Roman" pitchFamily="18" charset="0"/>
              <a:cs typeface="Times New Roman" pitchFamily="18" charset="0"/>
            </a:endParaRPr>
          </a:p>
          <a:p>
            <a:pPr algn="just" defTabSz="457200"/>
            <a:r>
              <a:rPr lang="en-US" sz="1400" smtClean="0">
                <a:latin typeface="Times New Roman" pitchFamily="18" charset="0"/>
                <a:cs typeface="Times New Roman" pitchFamily="18" charset="0"/>
              </a:rPr>
              <a:t>hệ đối tác, hợp tác chiến lược toàn diện Việt - Trung đi vào chiều sâu; nêu đậm 2 nguyên nhân ảnh hưởng trực tiếp đến tin cậy chính trị giữa hai nước là vấn đề Biển Đông và vấn đề các dự án công trình kém chất lượng, chậm tiến độ của Trung Quốc ở Việt Nam.</a:t>
            </a:r>
          </a:p>
          <a:p>
            <a:pPr algn="just" defTabSz="457200"/>
            <a:r>
              <a:rPr lang="en-US" sz="1400" smtClean="0">
                <a:latin typeface="Times New Roman" pitchFamily="18" charset="0"/>
                <a:cs typeface="Times New Roman" pitchFamily="18" charset="0"/>
              </a:rPr>
              <a:t>	Tổng Bí thư, Chủ tịch Tập Cận Bình khẳng định coi trọng việc củng cố và phát triển quan hệ đối tác, hợp tác chiến lược toàn diện Trung - Việt; nhấn mạnh phát triển quan hệ với Việt Nam là sự lựa chọn chiến lược của Trung Quốc.</a:t>
            </a:r>
          </a:p>
          <a:p>
            <a:pPr algn="just" defTabSz="457200"/>
            <a:r>
              <a:rPr lang="en-US" sz="1400" b="1" smtClean="0">
                <a:latin typeface="Times New Roman" pitchFamily="18" charset="0"/>
                <a:cs typeface="Times New Roman" pitchFamily="18" charset="0"/>
              </a:rPr>
              <a:t>2. Về các lĩnh vực hợp tác, </a:t>
            </a:r>
            <a:r>
              <a:rPr lang="en-US" sz="1400" smtClean="0">
                <a:latin typeface="Times New Roman" pitchFamily="18" charset="0"/>
                <a:cs typeface="Times New Roman" pitchFamily="18" charset="0"/>
              </a:rPr>
              <a:t>hai bên nhất trí tăng cường hợp tác trên các lĩnh vực Ngoại giao, An ninh, Quốc phòng, Khoa học công nghệ, Giáo dục và giữa các địa phương có chung đường biên giới giữa hai nước.</a:t>
            </a:r>
          </a:p>
          <a:p>
            <a:pPr algn="just" defTabSz="457200"/>
            <a:r>
              <a:rPr lang="en-US" sz="1400" smtClean="0">
                <a:latin typeface="Times New Roman" pitchFamily="18" charset="0"/>
                <a:cs typeface="Times New Roman" pitchFamily="18" charset="0"/>
              </a:rPr>
              <a:t>	- Về an ninh, quốc phòng, hai bên nhất trí duy trì cơ chế đối thoại, hợp tác về an ninh, quốc phòng hiện có giữa hai nước.</a:t>
            </a:r>
          </a:p>
          <a:p>
            <a:pPr algn="just" defTabSz="457200"/>
            <a:r>
              <a:rPr lang="en-US" sz="1400" smtClean="0">
                <a:latin typeface="Times New Roman" pitchFamily="18" charset="0"/>
                <a:cs typeface="Times New Roman" pitchFamily="18" charset="0"/>
              </a:rPr>
              <a:t>	- Về thương mại, hai bên khẳng định áp dụng các biện pháp hữu hiệu thúc đẩy thương mại song phương phát triển cân bằng, bền vững trong quá trình thực hiện mục tiêu kim ngạch thương mại song phương đạt 100 tỷ USD vào năm 2017.</a:t>
            </a:r>
          </a:p>
          <a:p>
            <a:pPr algn="just" defTabSz="457200"/>
            <a:r>
              <a:rPr lang="en-US" sz="1400" smtClean="0">
                <a:latin typeface="Times New Roman" pitchFamily="18" charset="0"/>
                <a:cs typeface="Times New Roman" pitchFamily="18" charset="0"/>
              </a:rPr>
              <a:t>	- Về kết nối chiến lược phát triển giữa hai nước, ta nêu đậm vấn đề nhập siêu, một số tồn tại, vướng mắc trong các dự án hợp tác giữa hai bên; các dự án đầu tư của Trung Quốc vào Việt Nam chất lượng thấp, chậm tiến độ, gây bức xúc cho người dân; đề nghị Trung Quốc nhập khẩu các mặt hàng Việt Nam có ưu thế xuất khẩu (nông, lâm, thủy, hải sản trong đó có gạo).</a:t>
            </a:r>
          </a:p>
          <a:p>
            <a:pPr algn="just" defTabSz="457200"/>
            <a:r>
              <a:rPr lang="en-US" sz="1400" smtClean="0">
                <a:latin typeface="Times New Roman" pitchFamily="18" charset="0"/>
                <a:cs typeface="Times New Roman" pitchFamily="18" charset="0"/>
              </a:rPr>
              <a:t>	Trung Quốc khẳng định sẽ quan tâm hơn vấn đề nhập siêu của Việt Nam; sẵn sàng trao đổi, tìm cách tháo dỡ khó khăn, đẩy nhanh tiến độ và đảm bảo chất lượng các dự án Trung Quốc đang triển khai tại Việt Nam.</a:t>
            </a:r>
          </a:p>
          <a:p>
            <a:pPr algn="just" defTabSz="457200"/>
            <a:r>
              <a:rPr lang="en-US" sz="1400" b="1" smtClean="0">
                <a:latin typeface="Times New Roman" pitchFamily="18" charset="0"/>
                <a:cs typeface="Times New Roman" pitchFamily="18" charset="0"/>
              </a:rPr>
              <a:t>3. Về biên giới trên bộ, </a:t>
            </a:r>
            <a:r>
              <a:rPr lang="en-US" sz="1400" smtClean="0">
                <a:latin typeface="Times New Roman" pitchFamily="18" charset="0"/>
                <a:cs typeface="Times New Roman" pitchFamily="18" charset="0"/>
              </a:rPr>
              <a:t>hai bên nhất trí tăng cường giao lưu, hợp tác giữa các địa phương có chung đường biên giới; phối hợp chặt chẽ trong công tác quản lý biên giới, giữ gìn trật tự trị an, tạo điều kiện thuận lợi cho phát triển khu vực biên giới.</a:t>
            </a:r>
          </a:p>
          <a:p>
            <a:pPr algn="just" defTabSz="457200"/>
            <a:r>
              <a:rPr lang="en-US" sz="1400" b="1" smtClean="0">
                <a:latin typeface="Times New Roman" pitchFamily="18" charset="0"/>
                <a:cs typeface="Times New Roman" pitchFamily="18" charset="0"/>
              </a:rPr>
              <a:t>4. Về vấn đề trên biển</a:t>
            </a:r>
            <a:r>
              <a:rPr lang="en-US" sz="1400" smtClean="0">
                <a:latin typeface="Times New Roman" pitchFamily="18" charset="0"/>
                <a:cs typeface="Times New Roman" pitchFamily="18" charset="0"/>
              </a:rPr>
              <a:t>, ngoài các nội dung đề cập trong Tuyên bố chung, ta đề nghị hai bên phối hợp chặt chẽ kiểm soát hiệu quả tình hình trên biển; tôn trọng lợi ích chính đáng của nhau; không có hành động làm phức tạp, mở rộng tranh chấp, gây căng thẳng tình hình trên biển.</a:t>
            </a:r>
          </a:p>
          <a:p>
            <a:pPr algn="just" defTabSz="457200"/>
            <a:r>
              <a:rPr lang="en-US" sz="1400" smtClean="0">
                <a:latin typeface="Times New Roman" pitchFamily="18" charset="0"/>
                <a:cs typeface="Times New Roman" pitchFamily="18" charset="0"/>
              </a:rPr>
              <a:t>	Phát biểu của phía Trung Quốc về vấn đề Biển Đông tập trung nhấn mạnh hai bên cần tuân thủ nhận thức chung của lãnh đạo cấp cao, kiểm soát tốt và xử lý thỏa đáng bất đồng; duy trì hòa bình, ổn định trên biển; thông qua đàm phán, hiệp thương song phương tìm kiếm biện pháp giải quyết tranh chấp.</a:t>
            </a:r>
          </a:p>
          <a:p>
            <a:pPr algn="just" defTabSz="457200"/>
            <a:r>
              <a:rPr lang="en-US" sz="1400" smtClean="0">
                <a:latin typeface="Times New Roman" pitchFamily="18" charset="0"/>
                <a:cs typeface="Times New Roman" pitchFamily="18" charset="0"/>
              </a:rPr>
              <a:t>	Kết thúc chuyến thăm, hai bên đã ra Tuyên bố chung và ký kết 14 văn kiện hợp tác.</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smtClean="0"/>
                <a:t>7</a:t>
              </a:r>
            </a:p>
            <a:p>
              <a:pPr algn="ctr"/>
              <a:r>
                <a:rPr lang="en-US" sz="800" b="1" smtClean="0"/>
                <a:t>THÁNG 12  </a:t>
              </a:r>
            </a:p>
            <a:p>
              <a:pPr algn="ctr"/>
              <a:r>
                <a:rPr lang="en-US" sz="800" b="1" smtClean="0"/>
                <a:t>2015</a:t>
              </a:r>
              <a:endParaRPr lang="en-US" sz="800" b="1"/>
            </a:p>
          </p:txBody>
        </p:sp>
      </p:grpSp>
      <p:grpSp>
        <p:nvGrpSpPr>
          <p:cNvPr id="3"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solidFill>
                    <a:schemeClr val="bg1"/>
                  </a:solidFill>
                  <a:effectLst>
                    <a:glow rad="101600">
                      <a:srgbClr val="FF0000">
                        <a:alpha val="60000"/>
                      </a:srgbClr>
                    </a:glow>
                  </a:effectLst>
                  <a:latin typeface="Calibri" panose="020F0502020204030204" pitchFamily="34" charset="0"/>
                </a:rPr>
                <a:t>TƯ TƯỞNG</a:t>
              </a:r>
              <a:endParaRPr lang="en-US" sz="1500" b="1">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3429458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990600"/>
            <a:ext cx="5829300" cy="9379491"/>
          </a:xfrm>
          <a:prstGeom prst="rect">
            <a:avLst/>
          </a:prstGeom>
          <a:noFill/>
          <a:ln>
            <a:noFill/>
          </a:ln>
        </p:spPr>
        <p:txBody>
          <a:bodyPr wrap="square" lIns="0" tIns="0" rIns="0" bIns="914400" rtlCol="0" anchor="t" anchorCtr="0">
            <a:spAutoFit/>
          </a:bodyPr>
          <a:lstStyle/>
          <a:p>
            <a:pPr algn="ctr" defTabSz="457200"/>
            <a:r>
              <a:rPr lang="en-US" sz="1600" b="1" smtClean="0">
                <a:latin typeface="Times New Roman" pitchFamily="18" charset="0"/>
                <a:cs typeface="Times New Roman" pitchFamily="18" charset="0"/>
              </a:rPr>
              <a:t>Truyền thống vẻ vang của Quân đôi nhân dân Việt Nam anh hùng</a:t>
            </a:r>
          </a:p>
          <a:p>
            <a:pPr algn="just" defTabSz="457200"/>
            <a:endParaRPr lang="en-US" sz="1350" b="1" i="1" smtClean="0">
              <a:latin typeface="Times New Roman" pitchFamily="18" charset="0"/>
              <a:cs typeface="Times New Roman" pitchFamily="18" charset="0"/>
            </a:endParaRPr>
          </a:p>
          <a:p>
            <a:pPr algn="r"/>
            <a:r>
              <a:rPr lang="en-US" sz="1350" i="1" smtClean="0">
                <a:latin typeface="Times New Roman" pitchFamily="18" charset="0"/>
                <a:cs typeface="Times New Roman" pitchFamily="18" charset="0"/>
              </a:rPr>
              <a:t>(Ban Tuyên giáo Trung ương)</a:t>
            </a:r>
          </a:p>
          <a:p>
            <a:pPr algn="just"/>
            <a:endParaRPr lang="en-US" sz="300" b="1" i="1" smtClean="0">
              <a:latin typeface="Times New Roman" pitchFamily="18" charset="0"/>
              <a:cs typeface="Times New Roman" pitchFamily="18" charset="0"/>
            </a:endParaRPr>
          </a:p>
          <a:p>
            <a:pPr algn="just"/>
            <a:r>
              <a:rPr lang="en-US" sz="1350" b="1" i="1" smtClean="0">
                <a:latin typeface="Times New Roman" pitchFamily="18" charset="0"/>
                <a:cs typeface="Times New Roman" pitchFamily="18" charset="0"/>
              </a:rPr>
              <a:t>Dưới sự lãnh đạo của Đảng và Bác Hồ, sự nuôi dưỡng và đùm bọc của nhân dân, quân đội ta đã không ngừng phát huy bản chất tốt đẹp, vừa xây dựng, vừa chiến đấu và trưởng thành, xây đắp nên truyền thống rất vẻ vang, được Chủ tịch Hồ Chí Minh khen ngợi: “Quân đội ta trung với Đảng, hiếu với dân, sẵn sàng chiến đấu hy sinh vì độc lập, tự do của Tổ quốc, vì chủ nghĩa xã hội. Nhiệm vụ nào cũng hoàn thành, khó khăn nào cũng vượt qua, kẻ thù nào cũng đánh thắng”</a:t>
            </a:r>
          </a:p>
          <a:p>
            <a:pPr algn="just"/>
            <a:endParaRPr lang="en-US" sz="700"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Trải qua 70 năm vừa chiến đấu gian khổ, vừa xây dựng và trưởng thành dưới sự lãnh đạo của Đảng và Bác Hồ, được sự nuôi dưỡng và giúp đỡ của nhân dân, quân đội ta không ngừng phát huy bản chất cách mạng tốt đẹp, xây đắp nên truyền thống vẻ vang </a:t>
            </a:r>
            <a:r>
              <a:rPr lang="en-US" sz="1350" i="1" smtClean="0">
                <a:latin typeface="Times New Roman" pitchFamily="18" charset="0"/>
                <a:cs typeface="Times New Roman" pitchFamily="18" charset="0"/>
              </a:rPr>
              <a:t>“Trung với Đảng, hiếu với dân, sẵn sàng chiến đấu hy sinh vì độc lập tự do của Tổ quốc, vì chủ nghĩa xã hội, nhiệm vụ nào cũng hoàn thành, khó khăn nào cũng vượt qua, kẻ thù nào cũng đánh thắng”</a:t>
            </a:r>
            <a:r>
              <a:rPr lang="en-US" sz="1350" smtClean="0">
                <a:latin typeface="Times New Roman" pitchFamily="18" charset="0"/>
                <a:cs typeface="Times New Roman" pitchFamily="18" charset="0"/>
              </a:rPr>
              <a:t>. Truyền thống tốt đẹp của Quân đội nhân dân Việt Nam anh hùng đã kết tinh thành giá trị và biểu tượng </a:t>
            </a:r>
            <a:r>
              <a:rPr lang="en-US" sz="1350" i="1" smtClean="0">
                <a:latin typeface="Times New Roman" pitchFamily="18" charset="0"/>
                <a:cs typeface="Times New Roman" pitchFamily="18" charset="0"/>
              </a:rPr>
              <a:t>“Bộ đội Cụ Hồ”</a:t>
            </a:r>
            <a:r>
              <a:rPr lang="en-US" sz="1350" smtClean="0">
                <a:latin typeface="Times New Roman" pitchFamily="18" charset="0"/>
                <a:cs typeface="Times New Roman" pitchFamily="18" charset="0"/>
              </a:rPr>
              <a:t>, đó là:</a:t>
            </a:r>
          </a:p>
          <a:p>
            <a:pPr algn="just" defTabSz="457200"/>
            <a:r>
              <a:rPr lang="en-US" sz="1350" b="1" smtClean="0">
                <a:latin typeface="Times New Roman" pitchFamily="18" charset="0"/>
                <a:cs typeface="Times New Roman" pitchFamily="18" charset="0"/>
              </a:rPr>
              <a:t>1- Quân đội ta luôn luôn trung thành vô hạn với Tổ quốc Việt Nam xã hội chủ nghĩa, với Đảng, với nhân dân</a:t>
            </a:r>
            <a:endParaRPr lang="en-US" sz="1350"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Quân đội nhân dân Việt Nam là đội quân vũ trang cách mạng tin cậy của Đảng, Nhà nước và của nhân dân; quân đội ta luôn trung thành vô hạn với Tổ quốc, với Đảng, với nhân dân, chiến đấu vì mục tiêu lý tưởng cao cả của Đảng, của dân tộc là giành độc lập, tự do cho Tổ quốc và xây dựng thành công chủ nghĩa xã hội trên đất nước Việt Nam. Vì vậy, kiên định mục tiêu, con đường độc lập dân tộc gắn liền với chủ nghĩa xã hội, tuyệt đối tin tưởng vào sự lãnh đạo của Đảng, quân đội ta quyết tâm thực hiện thắng lợi đường lối, chủ trương của Đảng và Nhà nước, gắn bó mật thiết với nhân dân.</a:t>
            </a:r>
          </a:p>
          <a:p>
            <a:pPr algn="just" defTabSz="457200"/>
            <a:r>
              <a:rPr lang="en-US" sz="1350" smtClean="0">
                <a:latin typeface="Times New Roman" pitchFamily="18" charset="0"/>
                <a:cs typeface="Times New Roman" pitchFamily="18" charset="0"/>
              </a:rPr>
              <a:t>	Quân đội ta lấy mục tiêu cách mạng do Đảng đề ra làm lý tưởng và mục tiêu phấn đấu của mình. Kiên quyết đấu tranh bảo vệ đường lối quan điểm của Đảng, bảo vệ thành quả cách mạng của nhân dân; quân đội ta luôn luôn kiên định chủ nghĩa Mác - Lênin, tư tưởng Hồ Chí Minh làm nền tảng tư tưởng và kim chỉ nam cho mọi hành động của mình. Nhờ vậy, quân đội ta có được nền tảng chính trị, tư tưởng vững chắc làm cơ sở xây dựng sức mạnh về mọi mặt, chiến thắng mọi kẻ thù xâm lược và đập tan mọi âm mưu, hành động phá hoại của kẻ thù, bảo vệ chế độ xã hội chủ nghĩa, bảo vệ vững chắc Tổ quốc, thực hiện thắng lợi sự nghiệp cách mạng do Đảng lãnh đạo.</a:t>
            </a:r>
          </a:p>
          <a:p>
            <a:pPr algn="just" defTabSz="457200"/>
            <a:r>
              <a:rPr lang="en-US" sz="1350" b="1" smtClean="0">
                <a:latin typeface="Times New Roman" pitchFamily="18" charset="0"/>
                <a:cs typeface="Times New Roman" pitchFamily="18" charset="0"/>
              </a:rPr>
              <a:t>2- Quân đội ta là quân đội của nhân dân, do nhân dân, vì nhân dân, gắn bó máu thịt với nhân dân</a:t>
            </a:r>
            <a:endParaRPr lang="en-US" sz="1350"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Quân đội ta từ nhân dân mà ra, vì nhân dân mà chiến đấu đã trở thành mục</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a:t>8</a:t>
              </a:r>
              <a:endParaRPr lang="en-US" sz="1300" b="1" smtClean="0"/>
            </a:p>
            <a:p>
              <a:pPr algn="ctr"/>
              <a:r>
                <a:rPr lang="en-US" sz="800" b="1" smtClean="0"/>
                <a:t>THÁNG 12  </a:t>
              </a:r>
            </a:p>
            <a:p>
              <a:pPr algn="ctr"/>
              <a:r>
                <a:rPr lang="en-US" sz="800" b="1" smtClean="0"/>
                <a:t>2015</a:t>
              </a:r>
              <a:endParaRPr lang="en-US" sz="800" b="1"/>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3039094"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smtClean="0">
                  <a:solidFill>
                    <a:schemeClr val="bg1"/>
                  </a:solidFill>
                  <a:effectLst>
                    <a:glow rad="101600">
                      <a:srgbClr val="FF0000">
                        <a:alpha val="60000"/>
                      </a:srgbClr>
                    </a:glow>
                  </a:effectLst>
                  <a:latin typeface="Calibri" panose="020F0502020204030204" pitchFamily="34" charset="0"/>
                </a:rPr>
                <a:t>TRUYỀN THỐNG</a:t>
              </a:r>
              <a:endParaRPr lang="en-US" sz="1400" b="1">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3721256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066800"/>
            <a:ext cx="5829300" cy="9064020"/>
          </a:xfrm>
          <a:prstGeom prst="rect">
            <a:avLst/>
          </a:prstGeom>
          <a:noFill/>
          <a:ln>
            <a:noFill/>
          </a:ln>
        </p:spPr>
        <p:txBody>
          <a:bodyPr wrap="square" lIns="0" tIns="0" rIns="0" bIns="914400" rtlCol="0" anchor="t" anchorCtr="0">
            <a:spAutoFit/>
          </a:bodyPr>
          <a:lstStyle/>
          <a:p>
            <a:pPr algn="just" defTabSz="457200"/>
            <a:r>
              <a:rPr lang="en-US" sz="1600" b="1" smtClean="0">
                <a:latin typeface="Times New Roman" pitchFamily="18" charset="0"/>
                <a:cs typeface="Times New Roman" pitchFamily="18" charset="0"/>
              </a:rPr>
              <a:t>Truyền thống vẻ vang của Quân đôi nhân dân Việt Nam anh hùng</a:t>
            </a:r>
          </a:p>
          <a:p>
            <a:pPr algn="just" defTabSz="457200"/>
            <a:endParaRPr lang="en-US" sz="1350" b="1" i="1"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tiêu và phương châm hành động của cán bộ và chiến sĩ trong quân đội. Đó là biểu hiện của sự giác ngộ về mục tiêu và lý tưởng chiến đấu, trách nhiệm chính trị của quân đội đối với nhân dân. Biểu hiện lòng biết ơn sâu sắc, công lao to lớn của nhân dân đối với quân đội. Cán bộ và chiến sĩ luôn sẵn sàng chịu đựng gian khổ, khắc phục khó khăn, chiến đấu và hy sinh vì độc lập, tự do của Tổ quốc, vì chủ nghĩa xã hội, bảo vệ vững chắc Tổ quốc Việt Nam xã hội chủ nghĩa chính là bảo vệ lợi ích của nhân dân.</a:t>
            </a:r>
          </a:p>
          <a:p>
            <a:pPr algn="just" defTabSz="457200"/>
            <a:r>
              <a:rPr lang="en-US" sz="1350" smtClean="0">
                <a:latin typeface="Times New Roman" pitchFamily="18" charset="0"/>
                <a:cs typeface="Times New Roman" pitchFamily="18" charset="0"/>
              </a:rPr>
              <a:t>	Quân đội ta biết dựa vào nhân dân mà chiến đấu, mà xây dựng và trưởng thành nên đã vượt qua mọi khó khăn và lập nhiều chiến công to lớn. Cán bộ và chiến sĩ quân đội ta luôn luôn coi việc tôn trọng và bảo vệ lợi ích của nhân dân, tích cực lao động sản xuất, tham gia xây dựng kinh tế để góp phần nâng cao dần đời sống của nhân dân là biểu hiện sinh động bản chất cách mạng của quân đội ta, quân đội của nhân dân lao động, đó cũng là trách nhiệm và nghĩa vụ của quân đội ta.</a:t>
            </a:r>
          </a:p>
          <a:p>
            <a:pPr algn="just" defTabSz="457200"/>
            <a:r>
              <a:rPr lang="en-US" sz="1350" b="1" smtClean="0">
                <a:latin typeface="Times New Roman" pitchFamily="18" charset="0"/>
                <a:cs typeface="Times New Roman" pitchFamily="18" charset="0"/>
              </a:rPr>
              <a:t>3- Quân đội ta vừa có tinh thần quyết chiến, quyết thắng, vừa biết đánh và biết thắng</a:t>
            </a:r>
            <a:endParaRPr lang="en-US" sz="1350" smtClean="0">
              <a:latin typeface="Times New Roman" pitchFamily="18" charset="0"/>
              <a:cs typeface="Times New Roman" pitchFamily="18" charset="0"/>
            </a:endParaRPr>
          </a:p>
          <a:p>
            <a:pPr algn="just" defTabSz="457200"/>
            <a:r>
              <a:rPr lang="en-US" sz="1350" smtClean="0">
                <a:latin typeface="Times New Roman" pitchFamily="18" charset="0"/>
                <a:cs typeface="Times New Roman" pitchFamily="18" charset="0"/>
              </a:rPr>
              <a:t>	Truyền thống quyết chiến, quyết thắng, biết đánh và biết thắng, kiên cường, dũng cảm, mưu trí và sáng tạo của quân đội ta bắt nguồn từ bản chất cách mạng của Đảng ta, niềm tin tuyệt đối vào sự tất thắng của cách mạng và tiền đồ của dân tộc, vào sức mạnh vô địch của nhân dân ta, là kế thừa tài thao lược, mưu trí sáng tạo và phát huy truyền thống quật cường, bất khuất chống ngoại xâm của dân tộc, là sự kết tinh chủ nghĩa yêu nước chân chính với chủ nghĩa quốc tế của giai cấp công nhân.</a:t>
            </a:r>
          </a:p>
          <a:p>
            <a:pPr algn="just" defTabSz="457200"/>
            <a:r>
              <a:rPr lang="en-US" sz="1350" smtClean="0">
                <a:latin typeface="Times New Roman" pitchFamily="18" charset="0"/>
                <a:cs typeface="Times New Roman" pitchFamily="18" charset="0"/>
              </a:rPr>
              <a:t>	Quán 	triệt đường lối, quan điểm, tư tưởng quân sự của Đảng, phát huy sức mạnh tổng hợp của nhân dân, quân đội ta luôn luôn đánh địch trên thế chủ động, tiến công và làm chủ. Quân đội ta đã thực hiện tốt phương châm </a:t>
            </a:r>
            <a:r>
              <a:rPr lang="en-US" sz="1350" i="1" smtClean="0">
                <a:latin typeface="Times New Roman" pitchFamily="18" charset="0"/>
                <a:cs typeface="Times New Roman" pitchFamily="18" charset="0"/>
              </a:rPr>
              <a:t>“vừa chiến đấu, vừa xây dựng”</a:t>
            </a:r>
            <a:r>
              <a:rPr lang="en-US" sz="1350" smtClean="0">
                <a:latin typeface="Times New Roman" pitchFamily="18" charset="0"/>
                <a:cs typeface="Times New Roman" pitchFamily="18" charset="0"/>
              </a:rPr>
              <a:t>, càng đánh càng mạnh, càng trưởng thành, càng thắng lợi.</a:t>
            </a:r>
          </a:p>
          <a:p>
            <a:pPr algn="just" defTabSz="457200"/>
            <a:r>
              <a:rPr lang="en-US" sz="1350" smtClean="0">
                <a:latin typeface="Times New Roman" pitchFamily="18" charset="0"/>
                <a:cs typeface="Times New Roman" pitchFamily="18" charset="0"/>
              </a:rPr>
              <a:t>	Tinh thần quyết chiến, quyết thắng của quân đội ta được thể hiện cả trong việc hăng say học tập để không ngừng nâng cao trình độ giác ngộ cách mạng, phát triển khoa học, nghệ thuật quân sự Việt Nam, nắm vững khoa học, kỹ thuật quân sự hiện đại; phát huy tinh thần sáng tạo trong nghiên cứu khoa học, phát minh, sáng chế, cải tiến kỹ thuật nhằm phát huy mọi thế mạnh của ta.</a:t>
            </a:r>
          </a:p>
          <a:p>
            <a:pPr algn="just" defTabSz="457200"/>
            <a:r>
              <a:rPr lang="en-US" sz="1350" smtClean="0">
                <a:latin typeface="Times New Roman" pitchFamily="18" charset="0"/>
                <a:cs typeface="Times New Roman" pitchFamily="18" charset="0"/>
              </a:rPr>
              <a:t>	Tinh thần quyết chiến, quyết thắng, biết đánh và biết thắng còn được thể hiện cả trong huấn luyện, sẵn sàng chiến đấu bảo vệ Tổ quốc. Trong công tác hàng ngày, khi tuyên truyền, vận động nhân dân thực hiện đường lối chính sách của Đảng và Nhà nước, làm bất cứ nhiệm vụ gì, trong hoàn cảnh nào, cán bộ và  chiến sĩ đều dũng cảm, mưu trí, sáng tạo, cần cù, kiên trì, bền bỉ, đem hết tinh  thần, nghị lực, trí tuệ và tài năng, ý chí khắc phục mọi khó khăn, kiên quyết hoàn thành nhiệm vụ.</a:t>
            </a:r>
          </a:p>
          <a:p>
            <a:pPr algn="just" defTabSz="457200"/>
            <a:endParaRPr lang="en-US" sz="135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a:solidFill>
                <a:prstClr val="black"/>
              </a:solidFill>
            </a:endParaRPr>
          </a:p>
        </p:txBody>
      </p:sp>
      <p:grpSp>
        <p:nvGrpSpPr>
          <p:cNvPr id="2"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a:t>9</a:t>
              </a:r>
              <a:endParaRPr lang="en-US" sz="1300" b="1" smtClean="0"/>
            </a:p>
            <a:p>
              <a:pPr algn="ctr"/>
              <a:r>
                <a:rPr lang="en-US" sz="800" b="1" smtClean="0"/>
                <a:t>THÁNG 12  </a:t>
              </a:r>
            </a:p>
            <a:p>
              <a:pPr algn="ctr"/>
              <a:r>
                <a:rPr lang="en-US" sz="800" b="1" smtClean="0"/>
                <a:t>2015</a:t>
              </a:r>
              <a:endParaRPr lang="en-US" sz="800" b="1"/>
            </a:p>
          </p:txBody>
        </p:sp>
      </p:grpSp>
      <p:grpSp>
        <p:nvGrpSpPr>
          <p:cNvPr id="3"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3039094"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smtClean="0">
                  <a:solidFill>
                    <a:schemeClr val="bg1"/>
                  </a:solidFill>
                  <a:effectLst>
                    <a:glow rad="101600">
                      <a:srgbClr val="FF0000">
                        <a:alpha val="60000"/>
                      </a:srgbClr>
                    </a:glow>
                  </a:effectLst>
                  <a:latin typeface="Calibri" panose="020F0502020204030204" pitchFamily="34" charset="0"/>
                </a:rPr>
                <a:t>TRUYỀN THỐNG</a:t>
              </a:r>
              <a:endParaRPr lang="en-US" sz="1400" b="1">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3721256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chemeClr val="tx1"/>
          </a:solidFill>
        </a:ln>
      </a:spPr>
      <a:bodyPr wrap="square" lIns="0" tIns="0" rIns="0" bIns="731520" rtlCol="0" anchor="t" anchorCtr="0">
        <a:spAutoFit/>
      </a:bodyPr>
      <a:lstStyle>
        <a:defPPr algn="ctr">
          <a:defRPr sz="1600" b="1" dirty="0" err="1" smtClean="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6564</TotalTime>
  <Words>1340</Words>
  <Application>Microsoft Office PowerPoint</Application>
  <PresentationFormat>A4 Paper (210x297 mm)</PresentationFormat>
  <Paragraphs>445</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Truong Khai Minh</dc:creator>
  <cp:lastModifiedBy>User</cp:lastModifiedBy>
  <cp:revision>447</cp:revision>
  <cp:lastPrinted>2015-12-16T00:58:20Z</cp:lastPrinted>
  <dcterms:created xsi:type="dcterms:W3CDTF">2015-04-24T21:48:46Z</dcterms:created>
  <dcterms:modified xsi:type="dcterms:W3CDTF">2015-12-21T03:06:58Z</dcterms:modified>
</cp:coreProperties>
</file>