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1" r:id="rId3"/>
    <p:sldId id="376" r:id="rId4"/>
    <p:sldId id="377" r:id="rId5"/>
    <p:sldId id="378" r:id="rId6"/>
    <p:sldId id="381" r:id="rId7"/>
    <p:sldId id="397" r:id="rId8"/>
    <p:sldId id="382" r:id="rId9"/>
    <p:sldId id="375" r:id="rId10"/>
    <p:sldId id="388" r:id="rId11"/>
    <p:sldId id="389" r:id="rId12"/>
    <p:sldId id="390" r:id="rId13"/>
    <p:sldId id="391" r:id="rId14"/>
    <p:sldId id="395" r:id="rId15"/>
    <p:sldId id="396" r:id="rId16"/>
    <p:sldId id="374" r:id="rId17"/>
    <p:sldId id="295" r:id="rId18"/>
    <p:sldId id="393" r:id="rId19"/>
    <p:sldId id="394" r:id="rId20"/>
  </p:sldIdLst>
  <p:sldSz cx="6858000" cy="9906000" type="A4"/>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79" autoAdjust="0"/>
  </p:normalViewPr>
  <p:slideViewPr>
    <p:cSldViewPr>
      <p:cViewPr>
        <p:scale>
          <a:sx n="75" d="100"/>
          <a:sy n="75" d="100"/>
        </p:scale>
        <p:origin x="-2424" y="978"/>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55312-D01C-4985-A410-A42437494764}"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US"/>
        </a:p>
      </dgm:t>
    </dgm:pt>
    <dgm:pt modelId="{C708BB64-8F91-4C8C-B745-FB2A69FB8DF2}">
      <dgm:prSet phldrT="[Text]"/>
      <dgm:spPr/>
      <dgm:t>
        <a:bodyPr/>
        <a:lstStyle/>
        <a:p>
          <a:r>
            <a:rPr lang="en-US" smtClean="0">
              <a:latin typeface="Times New Roman" pitchFamily="18" charset="0"/>
              <a:cs typeface="Times New Roman" pitchFamily="18" charset="0"/>
            </a:rPr>
            <a:t>1</a:t>
          </a:r>
          <a:endParaRPr lang="en-US">
            <a:latin typeface="Times New Roman" pitchFamily="18" charset="0"/>
            <a:cs typeface="Times New Roman" pitchFamily="18" charset="0"/>
          </a:endParaRPr>
        </a:p>
      </dgm:t>
    </dgm:pt>
    <dgm:pt modelId="{74357540-DFB9-4D43-8910-301738D9868A}" type="parTrans" cxnId="{AFD65917-6A1F-43C3-A116-3AEB34C0B174}">
      <dgm:prSet/>
      <dgm:spPr/>
      <dgm:t>
        <a:bodyPr/>
        <a:lstStyle/>
        <a:p>
          <a:endParaRPr lang="en-US">
            <a:latin typeface="Times New Roman" pitchFamily="18" charset="0"/>
            <a:cs typeface="Times New Roman" pitchFamily="18" charset="0"/>
          </a:endParaRPr>
        </a:p>
      </dgm:t>
    </dgm:pt>
    <dgm:pt modelId="{9C33B308-1DE1-494D-B640-32930F1333E7}" type="sibTrans" cxnId="{AFD65917-6A1F-43C3-A116-3AEB34C0B174}">
      <dgm:prSet/>
      <dgm:spPr/>
      <dgm:t>
        <a:bodyPr/>
        <a:lstStyle/>
        <a:p>
          <a:endParaRPr lang="en-US">
            <a:latin typeface="Times New Roman" pitchFamily="18" charset="0"/>
            <a:cs typeface="Times New Roman" pitchFamily="18" charset="0"/>
          </a:endParaRPr>
        </a:p>
      </dgm:t>
    </dgm:pt>
    <dgm:pt modelId="{D3DB93EF-BA73-462F-BB07-ECA0AA89A5E6}">
      <dgm:prSet phldrT="[Text]" custT="1"/>
      <dgm:spPr/>
      <dgm:t>
        <a:bodyPr/>
        <a:lstStyle/>
        <a:p>
          <a:pPr algn="just"/>
          <a:r>
            <a:rPr lang="en-US" sz="1350" dirty="0" err="1" smtClean="0">
              <a:latin typeface="Times New Roman" pitchFamily="18" charset="0"/>
              <a:cs typeface="Times New Roman" pitchFamily="18" charset="0"/>
            </a:rPr>
            <a:t>Khởi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công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xây</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dựng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Trường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đẹp</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cho</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em</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tại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xã</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Canh</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Hiển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huyện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Vân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Canh</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ngày</a:t>
          </a:r>
          <a:r>
            <a:rPr lang="en-US" sz="1350" dirty="0" smtClean="0">
              <a:latin typeface="Times New Roman" pitchFamily="18" charset="0"/>
              <a:cs typeface="Times New Roman" pitchFamily="18" charset="0"/>
            </a:rPr>
            <a:t> 05/4/2016)</a:t>
          </a:r>
          <a:endParaRPr lang="en-US" sz="1350" baseline="0" dirty="0">
            <a:latin typeface="Times New Roman" pitchFamily="18" charset="0"/>
            <a:cs typeface="Times New Roman" pitchFamily="18" charset="0"/>
          </a:endParaRPr>
        </a:p>
      </dgm:t>
    </dgm:pt>
    <dgm:pt modelId="{BBB8BB42-0476-45F5-8992-4BB204C7F9E9}" type="parTrans" cxnId="{9F2CA061-35AA-40C6-8B07-D1742879AE63}">
      <dgm:prSet/>
      <dgm:spPr/>
      <dgm:t>
        <a:bodyPr/>
        <a:lstStyle/>
        <a:p>
          <a:endParaRPr lang="en-US">
            <a:latin typeface="Times New Roman" pitchFamily="18" charset="0"/>
            <a:cs typeface="Times New Roman" pitchFamily="18" charset="0"/>
          </a:endParaRPr>
        </a:p>
      </dgm:t>
    </dgm:pt>
    <dgm:pt modelId="{ACE6ADEA-8BAC-40C3-BDDE-88539F83C75A}" type="sibTrans" cxnId="{9F2CA061-35AA-40C6-8B07-D1742879AE63}">
      <dgm:prSet/>
      <dgm:spPr/>
      <dgm:t>
        <a:bodyPr/>
        <a:lstStyle/>
        <a:p>
          <a:endParaRPr lang="en-US">
            <a:latin typeface="Times New Roman" pitchFamily="18" charset="0"/>
            <a:cs typeface="Times New Roman" pitchFamily="18" charset="0"/>
          </a:endParaRPr>
        </a:p>
      </dgm:t>
    </dgm:pt>
    <dgm:pt modelId="{E3AFFA4A-4031-486B-AA8D-9B58A6D4B572}">
      <dgm:prSet phldrT="[Text]"/>
      <dgm:spPr/>
      <dgm:t>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dgm:t>
    </dgm:pt>
    <dgm:pt modelId="{48DB152C-43C2-418E-BF76-D2DF0160C636}" type="parTrans" cxnId="{EBBB814B-02DE-42F3-BE47-4B4EC3CED52B}">
      <dgm:prSet/>
      <dgm:spPr/>
      <dgm:t>
        <a:bodyPr/>
        <a:lstStyle/>
        <a:p>
          <a:endParaRPr lang="en-US">
            <a:latin typeface="Times New Roman" pitchFamily="18" charset="0"/>
            <a:cs typeface="Times New Roman" pitchFamily="18" charset="0"/>
          </a:endParaRPr>
        </a:p>
      </dgm:t>
    </dgm:pt>
    <dgm:pt modelId="{A2257F4B-C849-4428-BA59-A584104EE42A}" type="sibTrans" cxnId="{EBBB814B-02DE-42F3-BE47-4B4EC3CED52B}">
      <dgm:prSet/>
      <dgm:spPr/>
      <dgm:t>
        <a:bodyPr/>
        <a:lstStyle/>
        <a:p>
          <a:endParaRPr lang="en-US">
            <a:latin typeface="Times New Roman" pitchFamily="18" charset="0"/>
            <a:cs typeface="Times New Roman" pitchFamily="18" charset="0"/>
          </a:endParaRPr>
        </a:p>
      </dgm:t>
    </dgm:pt>
    <dgm:pt modelId="{864C0DF3-9903-4F0F-B417-5E2DEAC785F7}">
      <dgm:prSet/>
      <dgm:spPr/>
      <dgm:t>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dgm:t>
    </dgm:pt>
    <dgm:pt modelId="{001B9505-A1C9-4C7A-A1BC-95BC8AE7C010}" type="parTrans" cxnId="{A3409381-5319-4341-AEFD-9237B765CA23}">
      <dgm:prSet/>
      <dgm:spPr/>
      <dgm:t>
        <a:bodyPr/>
        <a:lstStyle/>
        <a:p>
          <a:endParaRPr lang="en-US">
            <a:latin typeface="Times New Roman" pitchFamily="18" charset="0"/>
            <a:cs typeface="Times New Roman" pitchFamily="18" charset="0"/>
          </a:endParaRPr>
        </a:p>
      </dgm:t>
    </dgm:pt>
    <dgm:pt modelId="{577FB001-7F79-4240-B556-A45E694D2A24}" type="sibTrans" cxnId="{A3409381-5319-4341-AEFD-9237B765CA23}">
      <dgm:prSet/>
      <dgm:spPr/>
      <dgm:t>
        <a:bodyPr/>
        <a:lstStyle/>
        <a:p>
          <a:endParaRPr lang="en-US">
            <a:latin typeface="Times New Roman" pitchFamily="18" charset="0"/>
            <a:cs typeface="Times New Roman" pitchFamily="18" charset="0"/>
          </a:endParaRPr>
        </a:p>
      </dgm:t>
    </dgm:pt>
    <dgm:pt modelId="{76728A62-C9DD-4EB9-8985-2718A42D568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err="1" smtClean="0">
              <a:latin typeface="Times New Roman" pitchFamily="18" charset="0"/>
              <a:cs typeface="Times New Roman" pitchFamily="18" charset="0"/>
            </a:rPr>
            <a:t>Phối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hợp</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tổ</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chức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các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hoạt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động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tuyên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truyền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về</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nhận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biết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và</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khắc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phục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hậu</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quả</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bom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mìn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vật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liệu</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nổ</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còn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sót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lại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sau</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chiến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tranh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từ</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ngày</a:t>
          </a:r>
          <a:r>
            <a:rPr lang="en-US" sz="1400" dirty="0" smtClean="0">
              <a:latin typeface="Times New Roman" pitchFamily="18" charset="0"/>
              <a:cs typeface="Times New Roman" pitchFamily="18" charset="0"/>
            </a:rPr>
            <a:t> 8/4 </a:t>
          </a:r>
          <a:r>
            <a:rPr lang="en-US" sz="1400" dirty="0" err="1" smtClean="0">
              <a:latin typeface="Times New Roman" pitchFamily="18" charset="0"/>
              <a:cs typeface="Times New Roman" pitchFamily="18" charset="0"/>
            </a:rPr>
            <a:t>đến</a:t>
          </a:r>
          <a:r>
            <a:rPr lang="en-US" sz="1400" dirty="0" smtClean="0">
              <a:latin typeface="Times New Roman" pitchFamily="18" charset="0"/>
              <a:cs typeface="Times New Roman" pitchFamily="18" charset="0"/>
            </a:rPr>
            <a:t> 28/4/2016)</a:t>
          </a:r>
        </a:p>
      </dgm:t>
    </dgm:pt>
    <dgm:pt modelId="{F61FD99B-1170-4DCB-AEA8-4057C49CEA83}" type="parTrans" cxnId="{F4DBA0BF-35E0-4B86-8F5E-2CE6E9B75D18}">
      <dgm:prSet/>
      <dgm:spPr/>
      <dgm:t>
        <a:bodyPr/>
        <a:lstStyle/>
        <a:p>
          <a:endParaRPr lang="en-US">
            <a:latin typeface="Times New Roman" pitchFamily="18" charset="0"/>
            <a:cs typeface="Times New Roman" pitchFamily="18" charset="0"/>
          </a:endParaRPr>
        </a:p>
      </dgm:t>
    </dgm:pt>
    <dgm:pt modelId="{34FFDC84-4695-418A-A815-F45E94CBCB95}" type="sibTrans" cxnId="{F4DBA0BF-35E0-4B86-8F5E-2CE6E9B75D18}">
      <dgm:prSet/>
      <dgm:spPr/>
      <dgm:t>
        <a:bodyPr/>
        <a:lstStyle/>
        <a:p>
          <a:endParaRPr lang="en-US">
            <a:latin typeface="Times New Roman" pitchFamily="18" charset="0"/>
            <a:cs typeface="Times New Roman" pitchFamily="18" charset="0"/>
          </a:endParaRPr>
        </a:p>
      </dgm:t>
    </dgm:pt>
    <dgm:pt modelId="{DDBD54AD-ACC0-4DA7-AD50-3CE545FC8FBF}">
      <dgm:prSet/>
      <dgm:spPr/>
      <dgm:t>
        <a:bodyPr/>
        <a:lstStyle/>
        <a:p>
          <a:r>
            <a:rPr lang="en-US" dirty="0" smtClean="0">
              <a:latin typeface="Times New Roman" pitchFamily="18" charset="0"/>
              <a:cs typeface="Times New Roman" pitchFamily="18" charset="0"/>
            </a:rPr>
            <a:t>5</a:t>
          </a:r>
          <a:endParaRPr lang="en-US" dirty="0">
            <a:latin typeface="Times New Roman" pitchFamily="18" charset="0"/>
            <a:cs typeface="Times New Roman" pitchFamily="18" charset="0"/>
          </a:endParaRPr>
        </a:p>
      </dgm:t>
    </dgm:pt>
    <dgm:pt modelId="{8416A49F-D69B-4405-AB7E-0068A9B74F16}" type="parTrans" cxnId="{43991BA7-F0A0-43AA-BD60-4B3664F839B1}">
      <dgm:prSet/>
      <dgm:spPr/>
      <dgm:t>
        <a:bodyPr/>
        <a:lstStyle/>
        <a:p>
          <a:endParaRPr lang="en-US">
            <a:latin typeface="Times New Roman" pitchFamily="18" charset="0"/>
            <a:cs typeface="Times New Roman" pitchFamily="18" charset="0"/>
          </a:endParaRPr>
        </a:p>
      </dgm:t>
    </dgm:pt>
    <dgm:pt modelId="{B35306FD-EE37-4F07-A308-41AE5E6CBBB9}" type="sibTrans" cxnId="{43991BA7-F0A0-43AA-BD60-4B3664F839B1}">
      <dgm:prSet/>
      <dgm:spPr/>
      <dgm:t>
        <a:bodyPr/>
        <a:lstStyle/>
        <a:p>
          <a:endParaRPr lang="en-US">
            <a:latin typeface="Times New Roman" pitchFamily="18" charset="0"/>
            <a:cs typeface="Times New Roman" pitchFamily="18" charset="0"/>
          </a:endParaRPr>
        </a:p>
      </dgm:t>
    </dgm:pt>
    <dgm:pt modelId="{4CEC10D2-436F-4041-AEB8-F7B913EC7CA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err="1" smtClean="0">
              <a:latin typeface="Times New Roman" pitchFamily="18" charset="0"/>
              <a:cs typeface="Times New Roman" pitchFamily="18" charset="0"/>
            </a:rPr>
            <a:t>Vòng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chung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kết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cuộc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Chinh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phục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vũ</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môn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cấp</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tỉnh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lần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thứ</a:t>
          </a:r>
          <a:r>
            <a:rPr lang="en-US" sz="1400" dirty="0" smtClean="0">
              <a:latin typeface="Times New Roman" pitchFamily="18" charset="0"/>
              <a:cs typeface="Times New Roman" pitchFamily="18" charset="0"/>
            </a:rPr>
            <a:t> II, </a:t>
          </a:r>
          <a:r>
            <a:rPr lang="en-US" sz="1400" dirty="0" err="1" smtClean="0">
              <a:latin typeface="Times New Roman" pitchFamily="18" charset="0"/>
              <a:cs typeface="Times New Roman" pitchFamily="18" charset="0"/>
            </a:rPr>
            <a:t>năm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học</a:t>
          </a:r>
          <a:r>
            <a:rPr lang="en-US" sz="1400" dirty="0" smtClean="0">
              <a:latin typeface="Times New Roman" pitchFamily="18" charset="0"/>
              <a:cs typeface="Times New Roman" pitchFamily="18" charset="0"/>
            </a:rPr>
            <a:t> 2015 - 2016 (</a:t>
          </a:r>
          <a:r>
            <a:rPr lang="en-US" sz="1400" dirty="0" err="1" smtClean="0">
              <a:latin typeface="Times New Roman" pitchFamily="18" charset="0"/>
              <a:cs typeface="Times New Roman" pitchFamily="18" charset="0"/>
            </a:rPr>
            <a:t>ngày</a:t>
          </a:r>
          <a:r>
            <a:rPr lang="en-US" sz="1400" dirty="0" smtClean="0">
              <a:latin typeface="Times New Roman" pitchFamily="18" charset="0"/>
              <a:cs typeface="Times New Roman" pitchFamily="18" charset="0"/>
            </a:rPr>
            <a:t> 08/4/2015)</a:t>
          </a:r>
          <a:endParaRPr lang="en-US" sz="1400" i="1" dirty="0" smtClean="0">
            <a:latin typeface="Times New Roman" pitchFamily="18" charset="0"/>
            <a:cs typeface="Times New Roman" pitchFamily="18" charset="0"/>
          </a:endParaRPr>
        </a:p>
      </dgm:t>
    </dgm:pt>
    <dgm:pt modelId="{452AFD38-196F-4BB3-AFC0-054E70CAD153}" type="parTrans" cxnId="{9FC009D2-A910-49A5-8735-A95D4667E853}">
      <dgm:prSet/>
      <dgm:spPr/>
      <dgm:t>
        <a:bodyPr/>
        <a:lstStyle/>
        <a:p>
          <a:endParaRPr lang="en-US">
            <a:latin typeface="Times New Roman" pitchFamily="18" charset="0"/>
            <a:cs typeface="Times New Roman" pitchFamily="18" charset="0"/>
          </a:endParaRPr>
        </a:p>
      </dgm:t>
    </dgm:pt>
    <dgm:pt modelId="{FE011B18-3497-40D5-9AB0-489F0CEAD121}" type="sibTrans" cxnId="{9FC009D2-A910-49A5-8735-A95D4667E853}">
      <dgm:prSet/>
      <dgm:spPr/>
      <dgm:t>
        <a:bodyPr/>
        <a:lstStyle/>
        <a:p>
          <a:endParaRPr lang="en-US">
            <a:latin typeface="Times New Roman" pitchFamily="18" charset="0"/>
            <a:cs typeface="Times New Roman" pitchFamily="18" charset="0"/>
          </a:endParaRPr>
        </a:p>
      </dgm:t>
    </dgm:pt>
    <dgm:pt modelId="{4FB3D0C2-CD68-4CBD-9614-EAA0629C07D6}">
      <dgm:prSet/>
      <dgm:spPr/>
      <dgm:t>
        <a:bodyPr/>
        <a:lstStyle/>
        <a:p>
          <a:r>
            <a:rPr lang="en-US" dirty="0" smtClean="0">
              <a:latin typeface="Times New Roman" pitchFamily="18" charset="0"/>
              <a:cs typeface="Times New Roman" pitchFamily="18" charset="0"/>
            </a:rPr>
            <a:t>6</a:t>
          </a:r>
          <a:endParaRPr lang="en-US" dirty="0">
            <a:latin typeface="Times New Roman" pitchFamily="18" charset="0"/>
            <a:cs typeface="Times New Roman" pitchFamily="18" charset="0"/>
          </a:endParaRPr>
        </a:p>
      </dgm:t>
    </dgm:pt>
    <dgm:pt modelId="{C6650CF8-7919-48A1-ABC8-74928BD0BAE7}" type="parTrans" cxnId="{C9401F72-B914-4622-989A-1B8157F8242F}">
      <dgm:prSet/>
      <dgm:spPr/>
      <dgm:t>
        <a:bodyPr/>
        <a:lstStyle/>
        <a:p>
          <a:endParaRPr lang="en-US">
            <a:latin typeface="Times New Roman" pitchFamily="18" charset="0"/>
            <a:cs typeface="Times New Roman" pitchFamily="18" charset="0"/>
          </a:endParaRPr>
        </a:p>
      </dgm:t>
    </dgm:pt>
    <dgm:pt modelId="{687408D5-6216-4E3D-AB09-FEF74796C3BE}" type="sibTrans" cxnId="{C9401F72-B914-4622-989A-1B8157F8242F}">
      <dgm:prSet/>
      <dgm:spPr/>
      <dgm:t>
        <a:bodyPr/>
        <a:lstStyle/>
        <a:p>
          <a:endParaRPr lang="en-US">
            <a:latin typeface="Times New Roman" pitchFamily="18" charset="0"/>
            <a:cs typeface="Times New Roman" pitchFamily="18" charset="0"/>
          </a:endParaRPr>
        </a:p>
      </dgm:t>
    </dgm:pt>
    <dgm:pt modelId="{090287A8-43F3-4938-A067-C6ACD589366F}">
      <dgm:prSet/>
      <dgm:spPr/>
      <dgm:t>
        <a:bodyPr/>
        <a:lstStyle/>
        <a:p>
          <a:r>
            <a:rPr lang="en-US" dirty="0" smtClean="0">
              <a:latin typeface="Times New Roman" pitchFamily="18" charset="0"/>
              <a:cs typeface="Times New Roman" pitchFamily="18" charset="0"/>
            </a:rPr>
            <a:t>7</a:t>
          </a:r>
          <a:endParaRPr lang="en-US" dirty="0">
            <a:latin typeface="Times New Roman" pitchFamily="18" charset="0"/>
            <a:cs typeface="Times New Roman" pitchFamily="18" charset="0"/>
          </a:endParaRPr>
        </a:p>
      </dgm:t>
    </dgm:pt>
    <dgm:pt modelId="{E0234E2B-4507-45D0-964C-8D663DE2EF1E}" type="parTrans" cxnId="{2EE5BEA3-2E62-47BC-8F87-C9BABE9D12E6}">
      <dgm:prSet/>
      <dgm:spPr/>
      <dgm:t>
        <a:bodyPr/>
        <a:lstStyle/>
        <a:p>
          <a:endParaRPr lang="en-US">
            <a:latin typeface="Times New Roman" pitchFamily="18" charset="0"/>
            <a:cs typeface="Times New Roman" pitchFamily="18" charset="0"/>
          </a:endParaRPr>
        </a:p>
      </dgm:t>
    </dgm:pt>
    <dgm:pt modelId="{849E22F2-1CA9-4C80-A3D6-8D9AA6844BCC}" type="sibTrans" cxnId="{2EE5BEA3-2E62-47BC-8F87-C9BABE9D12E6}">
      <dgm:prSet/>
      <dgm:spPr/>
      <dgm:t>
        <a:bodyPr/>
        <a:lstStyle/>
        <a:p>
          <a:endParaRPr lang="en-US">
            <a:latin typeface="Times New Roman" pitchFamily="18" charset="0"/>
            <a:cs typeface="Times New Roman" pitchFamily="18" charset="0"/>
          </a:endParaRPr>
        </a:p>
      </dgm:t>
    </dgm:pt>
    <dgm:pt modelId="{8943FBC7-FE1E-4119-9791-7E6DED194968}">
      <dgm:prSet custT="1"/>
      <dgm:spPr/>
      <dgm:t>
        <a:bodyPr/>
        <a:lstStyle/>
        <a:p>
          <a:pPr algn="just"/>
          <a:r>
            <a:rPr lang="en-US" sz="1350" dirty="0" err="1" smtClean="0">
              <a:latin typeface="Times New Roman" pitchFamily="18" charset="0"/>
              <a:cs typeface="Times New Roman" pitchFamily="18" charset="0"/>
            </a:rPr>
            <a:t>Tổ</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chức</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Ngày</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hội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Học</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sinh</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sinh</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viên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Toán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học</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với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biển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đảo</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Tổ</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quốc</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năm</a:t>
          </a:r>
          <a:r>
            <a:rPr lang="en-US" sz="1350" dirty="0" smtClean="0">
              <a:latin typeface="Times New Roman" pitchFamily="18" charset="0"/>
              <a:cs typeface="Times New Roman" pitchFamily="18" charset="0"/>
            </a:rPr>
            <a:t> 2016 (</a:t>
          </a:r>
          <a:r>
            <a:rPr lang="en-US" sz="1350" dirty="0" err="1" smtClean="0">
              <a:latin typeface="Times New Roman" pitchFamily="18" charset="0"/>
              <a:cs typeface="Times New Roman" pitchFamily="18" charset="0"/>
            </a:rPr>
            <a:t>ngày</a:t>
          </a:r>
          <a:r>
            <a:rPr lang="en-US" sz="1350" dirty="0" smtClean="0">
              <a:latin typeface="Times New Roman" pitchFamily="18" charset="0"/>
              <a:cs typeface="Times New Roman" pitchFamily="18" charset="0"/>
            </a:rPr>
            <a:t> 14/4/2016)</a:t>
          </a:r>
          <a:endParaRPr lang="en-US" sz="1350" dirty="0">
            <a:latin typeface="Times New Roman" pitchFamily="18" charset="0"/>
            <a:cs typeface="Times New Roman" pitchFamily="18" charset="0"/>
          </a:endParaRPr>
        </a:p>
      </dgm:t>
    </dgm:pt>
    <dgm:pt modelId="{4164B2DA-DCD2-41A7-BC17-F00431081B42}" type="parTrans" cxnId="{4908D6B0-3061-4F03-A92B-63D787BA5366}">
      <dgm:prSet/>
      <dgm:spPr/>
      <dgm:t>
        <a:bodyPr/>
        <a:lstStyle/>
        <a:p>
          <a:endParaRPr lang="en-US">
            <a:latin typeface="Times New Roman" pitchFamily="18" charset="0"/>
            <a:cs typeface="Times New Roman" pitchFamily="18" charset="0"/>
          </a:endParaRPr>
        </a:p>
      </dgm:t>
    </dgm:pt>
    <dgm:pt modelId="{302A18E4-9C99-434D-8209-9EDAF7A9C35E}" type="sibTrans" cxnId="{4908D6B0-3061-4F03-A92B-63D787BA5366}">
      <dgm:prSet/>
      <dgm:spPr/>
      <dgm:t>
        <a:bodyPr/>
        <a:lstStyle/>
        <a:p>
          <a:endParaRPr lang="en-US">
            <a:latin typeface="Times New Roman" pitchFamily="18" charset="0"/>
            <a:cs typeface="Times New Roman" pitchFamily="18" charset="0"/>
          </a:endParaRPr>
        </a:p>
      </dgm:t>
    </dgm:pt>
    <dgm:pt modelId="{4346B6E4-D76A-48AA-9528-6BBA25EEA664}">
      <dgm:prSet/>
      <dgm:spPr/>
      <dgm:t>
        <a:bodyPr/>
        <a:lstStyle/>
        <a:p>
          <a:r>
            <a:rPr lang="en-US" dirty="0" smtClean="0">
              <a:latin typeface="Times New Roman" pitchFamily="18" charset="0"/>
              <a:cs typeface="Times New Roman" pitchFamily="18" charset="0"/>
            </a:rPr>
            <a:t>8</a:t>
          </a:r>
          <a:endParaRPr lang="en-US" dirty="0">
            <a:latin typeface="Times New Roman" pitchFamily="18" charset="0"/>
            <a:cs typeface="Times New Roman" pitchFamily="18" charset="0"/>
          </a:endParaRPr>
        </a:p>
      </dgm:t>
    </dgm:pt>
    <dgm:pt modelId="{5DFD5278-FECC-4ED5-A1BF-DC201BC00921}" type="parTrans" cxnId="{A11431A3-A905-4574-9D1C-DA9E7147A34F}">
      <dgm:prSet/>
      <dgm:spPr/>
      <dgm:t>
        <a:bodyPr/>
        <a:lstStyle/>
        <a:p>
          <a:endParaRPr lang="en-US">
            <a:latin typeface="Times New Roman" pitchFamily="18" charset="0"/>
            <a:cs typeface="Times New Roman" pitchFamily="18" charset="0"/>
          </a:endParaRPr>
        </a:p>
      </dgm:t>
    </dgm:pt>
    <dgm:pt modelId="{E65B0748-7C17-4480-ADC7-6A2E2A616A25}" type="sibTrans" cxnId="{A11431A3-A905-4574-9D1C-DA9E7147A34F}">
      <dgm:prSet/>
      <dgm:spPr/>
      <dgm:t>
        <a:bodyPr/>
        <a:lstStyle/>
        <a:p>
          <a:endParaRPr lang="en-US">
            <a:latin typeface="Times New Roman" pitchFamily="18" charset="0"/>
            <a:cs typeface="Times New Roman" pitchFamily="18" charset="0"/>
          </a:endParaRPr>
        </a:p>
      </dgm:t>
    </dgm:pt>
    <dgm:pt modelId="{BAB5B290-A5DD-4E5D-BC27-54ABFEE8E833}">
      <dgm:prSet custT="1"/>
      <dgm:spPr/>
      <dgm:t>
        <a:bodyPr/>
        <a:lstStyle/>
        <a:p>
          <a:pPr algn="just"/>
          <a:r>
            <a:rPr lang="en-US" sz="1400" dirty="0" err="1" smtClean="0">
              <a:latin typeface="Times New Roman" pitchFamily="18" charset="0"/>
              <a:cs typeface="Times New Roman" pitchFamily="18" charset="0"/>
            </a:rPr>
            <a:t>Tổ</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chức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giải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bóng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đá</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nhi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đồng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tỉnh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Bình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Định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năm</a:t>
          </a:r>
          <a:r>
            <a:rPr lang="en-US" sz="1400" dirty="0" smtClean="0">
              <a:latin typeface="Times New Roman" pitchFamily="18" charset="0"/>
              <a:cs typeface="Times New Roman" pitchFamily="18" charset="0"/>
            </a:rPr>
            <a:t> 2016 (</a:t>
          </a:r>
          <a:r>
            <a:rPr lang="en-US" sz="1400" dirty="0" err="1" smtClean="0">
              <a:latin typeface="Times New Roman" pitchFamily="18" charset="0"/>
              <a:cs typeface="Times New Roman" pitchFamily="18" charset="0"/>
            </a:rPr>
            <a:t>từ</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ngày</a:t>
          </a:r>
          <a:r>
            <a:rPr lang="en-US" sz="1400" dirty="0" smtClean="0">
              <a:latin typeface="Times New Roman" pitchFamily="18" charset="0"/>
              <a:cs typeface="Times New Roman" pitchFamily="18" charset="0"/>
            </a:rPr>
            <a:t> 21/4 </a:t>
          </a:r>
          <a:r>
            <a:rPr lang="en-US" sz="1400" dirty="0" err="1" smtClean="0">
              <a:latin typeface="Times New Roman" pitchFamily="18" charset="0"/>
              <a:cs typeface="Times New Roman" pitchFamily="18" charset="0"/>
            </a:rPr>
            <a:t>đến</a:t>
          </a:r>
          <a:r>
            <a:rPr lang="en-US" sz="1400" dirty="0" smtClean="0">
              <a:latin typeface="Times New Roman" pitchFamily="18" charset="0"/>
              <a:cs typeface="Times New Roman" pitchFamily="18" charset="0"/>
            </a:rPr>
            <a:t> 24/4/2016)</a:t>
          </a:r>
          <a:endParaRPr lang="en-US" sz="1400" dirty="0">
            <a:latin typeface="Times New Roman" pitchFamily="18" charset="0"/>
            <a:cs typeface="Times New Roman" pitchFamily="18" charset="0"/>
          </a:endParaRPr>
        </a:p>
      </dgm:t>
    </dgm:pt>
    <dgm:pt modelId="{03289859-1404-43F7-B2AE-2CCF0BC50F44}" type="sibTrans" cxnId="{932B4554-0F20-449D-8695-0C5F32352DDB}">
      <dgm:prSet/>
      <dgm:spPr/>
      <dgm:t>
        <a:bodyPr/>
        <a:lstStyle/>
        <a:p>
          <a:endParaRPr lang="en-US">
            <a:latin typeface="Times New Roman" pitchFamily="18" charset="0"/>
            <a:cs typeface="Times New Roman" pitchFamily="18" charset="0"/>
          </a:endParaRPr>
        </a:p>
      </dgm:t>
    </dgm:pt>
    <dgm:pt modelId="{C6766C77-78E3-4986-AA11-C3BB55BE598D}" type="parTrans" cxnId="{932B4554-0F20-449D-8695-0C5F32352DDB}">
      <dgm:prSet/>
      <dgm:spPr/>
      <dgm:t>
        <a:bodyPr/>
        <a:lstStyle/>
        <a:p>
          <a:endParaRPr lang="en-US">
            <a:latin typeface="Times New Roman" pitchFamily="18" charset="0"/>
            <a:cs typeface="Times New Roman" pitchFamily="18" charset="0"/>
          </a:endParaRPr>
        </a:p>
      </dgm:t>
    </dgm:pt>
    <dgm:pt modelId="{48B6CC73-E98B-4ABA-B1FB-6602F1807986}">
      <dgm:prSet phldrT="[Text]" custT="1"/>
      <dgm:spPr/>
      <dgm:t>
        <a:bodyPr/>
        <a:lstStyle/>
        <a:p>
          <a:pPr algn="just"/>
          <a:r>
            <a:rPr lang="en-US" sz="1400" dirty="0" err="1" smtClean="0">
              <a:latin typeface="Times New Roman" pitchFamily="18" charset="0"/>
              <a:cs typeface="Times New Roman" pitchFamily="18" charset="0"/>
            </a:rPr>
            <a:t>Hội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Sinh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viên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tổ</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chức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Hội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Thủ</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lĩnh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sinh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viên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tỉnh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Bình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Định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năm</a:t>
          </a:r>
          <a:r>
            <a:rPr lang="en-US" sz="1400" dirty="0" smtClean="0">
              <a:latin typeface="Times New Roman" pitchFamily="18" charset="0"/>
              <a:cs typeface="Times New Roman" pitchFamily="18" charset="0"/>
            </a:rPr>
            <a:t> 2016 (</a:t>
          </a:r>
          <a:r>
            <a:rPr lang="en-US" sz="1400" dirty="0" err="1" smtClean="0">
              <a:latin typeface="Times New Roman" pitchFamily="18" charset="0"/>
              <a:cs typeface="Times New Roman" pitchFamily="18" charset="0"/>
            </a:rPr>
            <a:t>từ</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ngày</a:t>
          </a:r>
          <a:r>
            <a:rPr lang="en-US" sz="1400" dirty="0" smtClean="0">
              <a:latin typeface="Times New Roman" pitchFamily="18" charset="0"/>
              <a:cs typeface="Times New Roman" pitchFamily="18" charset="0"/>
            </a:rPr>
            <a:t> 6/4 </a:t>
          </a:r>
          <a:r>
            <a:rPr lang="en-US" sz="1400" dirty="0" err="1" smtClean="0">
              <a:latin typeface="Times New Roman" pitchFamily="18" charset="0"/>
              <a:cs typeface="Times New Roman" pitchFamily="18" charset="0"/>
            </a:rPr>
            <a:t>đến</a:t>
          </a:r>
          <a:r>
            <a:rPr lang="en-US" sz="1400" dirty="0" smtClean="0">
              <a:latin typeface="Times New Roman" pitchFamily="18" charset="0"/>
              <a:cs typeface="Times New Roman" pitchFamily="18" charset="0"/>
            </a:rPr>
            <a:t> 10/4/2016)</a:t>
          </a:r>
          <a:endParaRPr lang="en-US" sz="1400" i="1" dirty="0">
            <a:latin typeface="Times New Roman" pitchFamily="18" charset="0"/>
            <a:cs typeface="Times New Roman" pitchFamily="18" charset="0"/>
          </a:endParaRPr>
        </a:p>
      </dgm:t>
    </dgm:pt>
    <dgm:pt modelId="{DF021828-747B-4EB3-AADF-5CA76B6572FE}">
      <dgm:prSet phldrT="[Text]"/>
      <dgm:spPr/>
      <dgm:t>
        <a:bodyPr/>
        <a:lstStyle/>
        <a:p>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dgm:t>
    </dgm:pt>
    <dgm:pt modelId="{3A71C14C-E47A-4D20-AC9A-844F5C269CDC}" type="sibTrans" cxnId="{02A7220F-D976-4A02-8D9E-2BAA1B1DF412}">
      <dgm:prSet/>
      <dgm:spPr/>
      <dgm:t>
        <a:bodyPr/>
        <a:lstStyle/>
        <a:p>
          <a:endParaRPr lang="en-US">
            <a:latin typeface="Times New Roman" pitchFamily="18" charset="0"/>
            <a:cs typeface="Times New Roman" pitchFamily="18" charset="0"/>
          </a:endParaRPr>
        </a:p>
      </dgm:t>
    </dgm:pt>
    <dgm:pt modelId="{34767137-BAC7-471A-970B-4653CBCAE7C6}" type="parTrans" cxnId="{02A7220F-D976-4A02-8D9E-2BAA1B1DF412}">
      <dgm:prSet/>
      <dgm:spPr/>
      <dgm:t>
        <a:bodyPr/>
        <a:lstStyle/>
        <a:p>
          <a:endParaRPr lang="en-US">
            <a:latin typeface="Times New Roman" pitchFamily="18" charset="0"/>
            <a:cs typeface="Times New Roman" pitchFamily="18" charset="0"/>
          </a:endParaRPr>
        </a:p>
      </dgm:t>
    </dgm:pt>
    <dgm:pt modelId="{BFBAF0FC-AEBD-43F5-A309-96DC0078F002}" type="sibTrans" cxnId="{79589A9B-2D63-4288-9948-1C68619C87FA}">
      <dgm:prSet/>
      <dgm:spPr/>
      <dgm:t>
        <a:bodyPr/>
        <a:lstStyle/>
        <a:p>
          <a:endParaRPr lang="en-US">
            <a:latin typeface="Times New Roman" pitchFamily="18" charset="0"/>
            <a:cs typeface="Times New Roman" pitchFamily="18" charset="0"/>
          </a:endParaRPr>
        </a:p>
      </dgm:t>
    </dgm:pt>
    <dgm:pt modelId="{6624BDD1-CF6A-4BD2-B77E-5C40C5E0B695}" type="parTrans" cxnId="{79589A9B-2D63-4288-9948-1C68619C87FA}">
      <dgm:prSet/>
      <dgm:spPr/>
      <dgm:t>
        <a:bodyPr/>
        <a:lstStyle/>
        <a:p>
          <a:endParaRPr lang="en-US">
            <a:latin typeface="Times New Roman" pitchFamily="18" charset="0"/>
            <a:cs typeface="Times New Roman" pitchFamily="18" charset="0"/>
          </a:endParaRPr>
        </a:p>
      </dgm:t>
    </dgm:pt>
    <dgm:pt modelId="{0D048BA5-274C-4A4B-A8B7-F641E41C3C81}">
      <dgm:prSet custT="1"/>
      <dgm:spPr/>
      <dgm:t>
        <a:bodyPr/>
        <a:lstStyle/>
        <a:p>
          <a:pPr algn="just">
            <a:spcAft>
              <a:spcPts val="0"/>
            </a:spcAft>
          </a:pPr>
          <a:r>
            <a:rPr lang="en-US" sz="1400" dirty="0" err="1" smtClean="0">
              <a:latin typeface="Times New Roman" pitchFamily="18" charset="0"/>
              <a:cs typeface="Times New Roman" pitchFamily="18" charset="0"/>
            </a:rPr>
            <a:t>Hội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nghị</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giao</a:t>
          </a:r>
          <a:r>
            <a:rPr lang="en-US" sz="1400" dirty="0" smtClean="0">
              <a:latin typeface="Times New Roman" pitchFamily="18" charset="0"/>
              <a:cs typeface="Times New Roman" pitchFamily="18" charset="0"/>
            </a:rPr>
            <a:t> ban </a:t>
          </a:r>
          <a:r>
            <a:rPr lang="en-US" sz="1400" dirty="0" err="1" smtClean="0">
              <a:latin typeface="Times New Roman" pitchFamily="18" charset="0"/>
              <a:cs typeface="Times New Roman" pitchFamily="18" charset="0"/>
            </a:rPr>
            <a:t>công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tác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Đoàn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Hội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Đội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các</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cụm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đua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ngày</a:t>
          </a:r>
          <a:r>
            <a:rPr lang="en-US" sz="1400" dirty="0" smtClean="0">
              <a:latin typeface="Times New Roman" pitchFamily="18" charset="0"/>
              <a:cs typeface="Times New Roman" pitchFamily="18" charset="0"/>
            </a:rPr>
            <a:t> 11/4/2016)</a:t>
          </a:r>
          <a:endParaRPr lang="en-US" sz="1400" i="1" dirty="0">
            <a:latin typeface="Times New Roman" pitchFamily="18" charset="0"/>
            <a:cs typeface="Times New Roman" pitchFamily="18" charset="0"/>
          </a:endParaRPr>
        </a:p>
      </dgm:t>
    </dgm:pt>
    <dgm:pt modelId="{792A1E3E-E91E-4652-9356-ED7E118596D2}" type="sibTrans" cxnId="{246BA0A6-D2D9-49A1-B08F-C874E0663EC5}">
      <dgm:prSet/>
      <dgm:spPr/>
      <dgm:t>
        <a:bodyPr/>
        <a:lstStyle/>
        <a:p>
          <a:endParaRPr lang="en-US">
            <a:latin typeface="Times New Roman" pitchFamily="18" charset="0"/>
            <a:cs typeface="Times New Roman" pitchFamily="18" charset="0"/>
          </a:endParaRPr>
        </a:p>
      </dgm:t>
    </dgm:pt>
    <dgm:pt modelId="{158F4275-D328-46FD-8632-80AFE0BA9515}" type="parTrans" cxnId="{246BA0A6-D2D9-49A1-B08F-C874E0663EC5}">
      <dgm:prSet/>
      <dgm:spPr/>
      <dgm:t>
        <a:bodyPr/>
        <a:lstStyle/>
        <a:p>
          <a:endParaRPr lang="en-US">
            <a:latin typeface="Times New Roman" pitchFamily="18" charset="0"/>
            <a:cs typeface="Times New Roman" pitchFamily="18" charset="0"/>
          </a:endParaRPr>
        </a:p>
      </dgm:t>
    </dgm:pt>
    <dgm:pt modelId="{EC3CE191-7263-440E-9D67-0FFEAAE41044}">
      <dgm:prSet phldrT="[Text]" custT="1"/>
      <dgm:spPr/>
      <dgm:t>
        <a:bodyPr/>
        <a:lstStyle/>
        <a:p>
          <a:pPr algn="just"/>
          <a:r>
            <a:rPr lang="en-US" sz="1350" dirty="0" err="1" smtClean="0">
              <a:latin typeface="Times New Roman" pitchFamily="18" charset="0"/>
              <a:cs typeface="Times New Roman" pitchFamily="18" charset="0"/>
            </a:rPr>
            <a:t>Hội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đồng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Đội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tỉnh</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khởi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công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xây</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dựng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nhà</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Khăn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quàng</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đỏ</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tại</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xã</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Nhơn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Lý</a:t>
          </a:r>
          <a:r>
            <a:rPr lang="en-US" sz="1350" dirty="0" smtClean="0">
              <a:latin typeface="Times New Roman" pitchFamily="18" charset="0"/>
              <a:cs typeface="Times New Roman" pitchFamily="18" charset="0"/>
            </a:rPr>
            <a:t>, Tp. </a:t>
          </a:r>
          <a:r>
            <a:rPr lang="en-US" sz="1350" dirty="0" err="1" smtClean="0">
              <a:latin typeface="Times New Roman" pitchFamily="18" charset="0"/>
              <a:cs typeface="Times New Roman" pitchFamily="18" charset="0"/>
            </a:rPr>
            <a:t>Quy</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Nhơn</a:t>
          </a:r>
          <a:r>
            <a:rPr lang="en-US" sz="1350" dirty="0" smtClean="0">
              <a:latin typeface="Times New Roman" pitchFamily="18" charset="0"/>
              <a:cs typeface="Times New Roman" pitchFamily="18" charset="0"/>
            </a:rPr>
            <a:t> (</a:t>
          </a:r>
          <a:r>
            <a:rPr lang="en-US" sz="1350" dirty="0" err="1" smtClean="0">
              <a:latin typeface="Times New Roman" pitchFamily="18" charset="0"/>
              <a:cs typeface="Times New Roman" pitchFamily="18" charset="0"/>
            </a:rPr>
            <a:t>ngày</a:t>
          </a:r>
          <a:r>
            <a:rPr lang="en-US" sz="1350" dirty="0" smtClean="0">
              <a:latin typeface="Times New Roman" pitchFamily="18" charset="0"/>
              <a:cs typeface="Times New Roman" pitchFamily="18" charset="0"/>
            </a:rPr>
            <a:t> 06/4/2016)</a:t>
          </a:r>
          <a:endParaRPr lang="en-US" sz="1350" b="1" i="1" dirty="0">
            <a:latin typeface="Times New Roman" pitchFamily="18" charset="0"/>
            <a:cs typeface="Times New Roman" pitchFamily="18" charset="0"/>
          </a:endParaRPr>
        </a:p>
      </dgm:t>
    </dgm:pt>
    <dgm:pt modelId="{B1D99001-389C-4695-A151-A0DC2D91D583}" type="sibTrans" cxnId="{76553974-D5C3-4E7A-9212-677BBAABD25A}">
      <dgm:prSet/>
      <dgm:spPr/>
      <dgm:t>
        <a:bodyPr/>
        <a:lstStyle/>
        <a:p>
          <a:endParaRPr lang="en-US">
            <a:latin typeface="Times New Roman" pitchFamily="18" charset="0"/>
            <a:cs typeface="Times New Roman" pitchFamily="18" charset="0"/>
          </a:endParaRPr>
        </a:p>
      </dgm:t>
    </dgm:pt>
    <dgm:pt modelId="{4BE7B77D-E659-4ED2-B16B-32271D3A1E4A}" type="parTrans" cxnId="{76553974-D5C3-4E7A-9212-677BBAABD25A}">
      <dgm:prSet/>
      <dgm:spPr/>
      <dgm:t>
        <a:bodyPr/>
        <a:lstStyle/>
        <a:p>
          <a:endParaRPr lang="en-US">
            <a:latin typeface="Times New Roman" pitchFamily="18" charset="0"/>
            <a:cs typeface="Times New Roman" pitchFamily="18" charset="0"/>
          </a:endParaRPr>
        </a:p>
      </dgm:t>
    </dgm:pt>
    <dgm:pt modelId="{B1226329-9CB1-451C-84CB-1FB764126B11}" type="pres">
      <dgm:prSet presAssocID="{22855312-D01C-4985-A410-A42437494764}" presName="linearFlow" presStyleCnt="0">
        <dgm:presLayoutVars>
          <dgm:dir/>
          <dgm:animLvl val="lvl"/>
          <dgm:resizeHandles val="exact"/>
        </dgm:presLayoutVars>
      </dgm:prSet>
      <dgm:spPr/>
      <dgm:t>
        <a:bodyPr/>
        <a:lstStyle/>
        <a:p>
          <a:endParaRPr lang="en-US"/>
        </a:p>
      </dgm:t>
    </dgm:pt>
    <dgm:pt modelId="{E573FC40-4E5C-4602-AD27-FFCA66C0F84B}" type="pres">
      <dgm:prSet presAssocID="{C708BB64-8F91-4C8C-B745-FB2A69FB8DF2}" presName="composite" presStyleCnt="0"/>
      <dgm:spPr/>
    </dgm:pt>
    <dgm:pt modelId="{37743962-174D-4DB1-BC81-E7ED70FBF8E7}" type="pres">
      <dgm:prSet presAssocID="{C708BB64-8F91-4C8C-B745-FB2A69FB8DF2}" presName="parentText" presStyleLbl="alignNode1" presStyleIdx="0" presStyleCnt="8" custLinFactNeighborY="-13624">
        <dgm:presLayoutVars>
          <dgm:chMax val="1"/>
          <dgm:bulletEnabled val="1"/>
        </dgm:presLayoutVars>
      </dgm:prSet>
      <dgm:spPr/>
      <dgm:t>
        <a:bodyPr/>
        <a:lstStyle/>
        <a:p>
          <a:endParaRPr lang="en-US"/>
        </a:p>
      </dgm:t>
    </dgm:pt>
    <dgm:pt modelId="{04A787C1-0E5C-4A0D-A645-B18ED9B9F62D}" type="pres">
      <dgm:prSet presAssocID="{C708BB64-8F91-4C8C-B745-FB2A69FB8DF2}" presName="descendantText" presStyleLbl="alignAcc1" presStyleIdx="0" presStyleCnt="8" custScaleY="131058" custLinFactNeighborY="-14466">
        <dgm:presLayoutVars>
          <dgm:bulletEnabled val="1"/>
        </dgm:presLayoutVars>
      </dgm:prSet>
      <dgm:spPr/>
      <dgm:t>
        <a:bodyPr/>
        <a:lstStyle/>
        <a:p>
          <a:endParaRPr lang="en-US"/>
        </a:p>
      </dgm:t>
    </dgm:pt>
    <dgm:pt modelId="{D60FA8B0-5F10-473F-A99A-5050963B21D0}" type="pres">
      <dgm:prSet presAssocID="{9C33B308-1DE1-494D-B640-32930F1333E7}" presName="sp" presStyleCnt="0"/>
      <dgm:spPr/>
    </dgm:pt>
    <dgm:pt modelId="{F7DC3670-03A7-4FED-9798-39139B4610A8}" type="pres">
      <dgm:prSet presAssocID="{E3AFFA4A-4031-486B-AA8D-9B58A6D4B572}" presName="composite" presStyleCnt="0"/>
      <dgm:spPr/>
    </dgm:pt>
    <dgm:pt modelId="{91FE5058-62F6-4FDE-A0ED-426E71BE9E10}" type="pres">
      <dgm:prSet presAssocID="{E3AFFA4A-4031-486B-AA8D-9B58A6D4B572}" presName="parentText" presStyleLbl="alignNode1" presStyleIdx="1" presStyleCnt="8" custLinFactNeighborY="-8458">
        <dgm:presLayoutVars>
          <dgm:chMax val="1"/>
          <dgm:bulletEnabled val="1"/>
        </dgm:presLayoutVars>
      </dgm:prSet>
      <dgm:spPr/>
      <dgm:t>
        <a:bodyPr/>
        <a:lstStyle/>
        <a:p>
          <a:endParaRPr lang="en-US"/>
        </a:p>
      </dgm:t>
    </dgm:pt>
    <dgm:pt modelId="{0C9D2030-6594-4505-98DC-4E8A25D8AA5B}" type="pres">
      <dgm:prSet presAssocID="{E3AFFA4A-4031-486B-AA8D-9B58A6D4B572}" presName="descendantText" presStyleLbl="alignAcc1" presStyleIdx="1" presStyleCnt="8" custScaleY="131058" custLinFactNeighborY="-14466">
        <dgm:presLayoutVars>
          <dgm:bulletEnabled val="1"/>
        </dgm:presLayoutVars>
      </dgm:prSet>
      <dgm:spPr/>
      <dgm:t>
        <a:bodyPr/>
        <a:lstStyle/>
        <a:p>
          <a:endParaRPr lang="en-US"/>
        </a:p>
      </dgm:t>
    </dgm:pt>
    <dgm:pt modelId="{EDBA4784-85AC-4477-84BA-F2833422C29E}" type="pres">
      <dgm:prSet presAssocID="{A2257F4B-C849-4428-BA59-A584104EE42A}" presName="sp" presStyleCnt="0"/>
      <dgm:spPr/>
    </dgm:pt>
    <dgm:pt modelId="{346901FE-3301-4173-AEC9-1754C39F713F}" type="pres">
      <dgm:prSet presAssocID="{DF021828-747B-4EB3-AADF-5CA76B6572FE}" presName="composite" presStyleCnt="0"/>
      <dgm:spPr/>
    </dgm:pt>
    <dgm:pt modelId="{069011F7-3516-4D52-8732-FEDCB71F5C3B}" type="pres">
      <dgm:prSet presAssocID="{DF021828-747B-4EB3-AADF-5CA76B6572FE}" presName="parentText" presStyleLbl="alignNode1" presStyleIdx="2" presStyleCnt="8" custLinFactNeighborY="-4134">
        <dgm:presLayoutVars>
          <dgm:chMax val="1"/>
          <dgm:bulletEnabled val="1"/>
        </dgm:presLayoutVars>
      </dgm:prSet>
      <dgm:spPr/>
      <dgm:t>
        <a:bodyPr/>
        <a:lstStyle/>
        <a:p>
          <a:endParaRPr lang="en-US"/>
        </a:p>
      </dgm:t>
    </dgm:pt>
    <dgm:pt modelId="{817BD1AD-03D7-4BB4-9D04-E4B8BA12D5F0}" type="pres">
      <dgm:prSet presAssocID="{DF021828-747B-4EB3-AADF-5CA76B6572FE}" presName="descendantText" presStyleLbl="alignAcc1" presStyleIdx="2" presStyleCnt="8" custScaleY="116484" custLinFactNeighborY="-6361">
        <dgm:presLayoutVars>
          <dgm:bulletEnabled val="1"/>
        </dgm:presLayoutVars>
      </dgm:prSet>
      <dgm:spPr/>
      <dgm:t>
        <a:bodyPr/>
        <a:lstStyle/>
        <a:p>
          <a:endParaRPr lang="en-US"/>
        </a:p>
      </dgm:t>
    </dgm:pt>
    <dgm:pt modelId="{4992813E-C6C1-4A76-AD30-B61212B6F2BE}" type="pres">
      <dgm:prSet presAssocID="{3A71C14C-E47A-4D20-AC9A-844F5C269CDC}" presName="sp" presStyleCnt="0"/>
      <dgm:spPr/>
    </dgm:pt>
    <dgm:pt modelId="{B4BB9B2C-D4C7-4F44-9EEB-0BBE1797ED49}" type="pres">
      <dgm:prSet presAssocID="{864C0DF3-9903-4F0F-B417-5E2DEAC785F7}" presName="composite" presStyleCnt="0"/>
      <dgm:spPr/>
    </dgm:pt>
    <dgm:pt modelId="{2BA6DDCC-8B32-49CD-83E2-8FE8C4A845D7}" type="pres">
      <dgm:prSet presAssocID="{864C0DF3-9903-4F0F-B417-5E2DEAC785F7}" presName="parentText" presStyleLbl="alignNode1" presStyleIdx="3" presStyleCnt="8" custLinFactNeighborY="-30281">
        <dgm:presLayoutVars>
          <dgm:chMax val="1"/>
          <dgm:bulletEnabled val="1"/>
        </dgm:presLayoutVars>
      </dgm:prSet>
      <dgm:spPr/>
      <dgm:t>
        <a:bodyPr/>
        <a:lstStyle/>
        <a:p>
          <a:endParaRPr lang="en-US"/>
        </a:p>
      </dgm:t>
    </dgm:pt>
    <dgm:pt modelId="{9F4C6622-9A1C-46E6-A7C6-F589365E0F7D}" type="pres">
      <dgm:prSet presAssocID="{864C0DF3-9903-4F0F-B417-5E2DEAC785F7}" presName="descendantText" presStyleLbl="alignAcc1" presStyleIdx="3" presStyleCnt="8" custScaleY="177307" custLinFactNeighborY="-40626">
        <dgm:presLayoutVars>
          <dgm:bulletEnabled val="1"/>
        </dgm:presLayoutVars>
      </dgm:prSet>
      <dgm:spPr/>
      <dgm:t>
        <a:bodyPr/>
        <a:lstStyle/>
        <a:p>
          <a:endParaRPr lang="en-US"/>
        </a:p>
      </dgm:t>
    </dgm:pt>
    <dgm:pt modelId="{26054DDC-10C6-4F70-928A-F431AC744F53}" type="pres">
      <dgm:prSet presAssocID="{577FB001-7F79-4240-B556-A45E694D2A24}" presName="sp" presStyleCnt="0"/>
      <dgm:spPr/>
    </dgm:pt>
    <dgm:pt modelId="{458178B2-F145-4035-A894-D624CE9ED1B9}" type="pres">
      <dgm:prSet presAssocID="{DDBD54AD-ACC0-4DA7-AD50-3CE545FC8FBF}" presName="composite" presStyleCnt="0"/>
      <dgm:spPr/>
    </dgm:pt>
    <dgm:pt modelId="{3E874C85-B551-4CCC-9E70-A812AA8ADF02}" type="pres">
      <dgm:prSet presAssocID="{DDBD54AD-ACC0-4DA7-AD50-3CE545FC8FBF}" presName="parentText" presStyleLbl="alignNode1" presStyleIdx="4" presStyleCnt="8" custLinFactNeighborY="-19852">
        <dgm:presLayoutVars>
          <dgm:chMax val="1"/>
          <dgm:bulletEnabled val="1"/>
        </dgm:presLayoutVars>
      </dgm:prSet>
      <dgm:spPr/>
      <dgm:t>
        <a:bodyPr/>
        <a:lstStyle/>
        <a:p>
          <a:endParaRPr lang="en-US"/>
        </a:p>
      </dgm:t>
    </dgm:pt>
    <dgm:pt modelId="{318BBA58-0F86-4B2D-9835-5D5678A358C5}" type="pres">
      <dgm:prSet presAssocID="{DDBD54AD-ACC0-4DA7-AD50-3CE545FC8FBF}" presName="descendantText" presStyleLbl="alignAcc1" presStyleIdx="4" presStyleCnt="8" custScaleY="133416" custLinFactNeighborY="-17972">
        <dgm:presLayoutVars>
          <dgm:bulletEnabled val="1"/>
        </dgm:presLayoutVars>
      </dgm:prSet>
      <dgm:spPr/>
      <dgm:t>
        <a:bodyPr/>
        <a:lstStyle/>
        <a:p>
          <a:endParaRPr lang="en-US"/>
        </a:p>
      </dgm:t>
    </dgm:pt>
    <dgm:pt modelId="{78E29882-A04D-446F-A26A-0AAA58076AD9}" type="pres">
      <dgm:prSet presAssocID="{B35306FD-EE37-4F07-A308-41AE5E6CBBB9}" presName="sp" presStyleCnt="0"/>
      <dgm:spPr/>
    </dgm:pt>
    <dgm:pt modelId="{9C2B0A63-15FC-4C82-BEE9-D7C73C96B192}" type="pres">
      <dgm:prSet presAssocID="{4FB3D0C2-CD68-4CBD-9614-EAA0629C07D6}" presName="composite" presStyleCnt="0"/>
      <dgm:spPr/>
    </dgm:pt>
    <dgm:pt modelId="{29647D11-05E3-4BBC-AC87-B4E64B9B5E89}" type="pres">
      <dgm:prSet presAssocID="{4FB3D0C2-CD68-4CBD-9614-EAA0629C07D6}" presName="parentText" presStyleLbl="alignNode1" presStyleIdx="5" presStyleCnt="8" custLinFactNeighborY="893">
        <dgm:presLayoutVars>
          <dgm:chMax val="1"/>
          <dgm:bulletEnabled val="1"/>
        </dgm:presLayoutVars>
      </dgm:prSet>
      <dgm:spPr/>
      <dgm:t>
        <a:bodyPr/>
        <a:lstStyle/>
        <a:p>
          <a:endParaRPr lang="en-US"/>
        </a:p>
      </dgm:t>
    </dgm:pt>
    <dgm:pt modelId="{F5F06BC7-6A4D-4DB5-8932-4B54C5668A16}" type="pres">
      <dgm:prSet presAssocID="{4FB3D0C2-CD68-4CBD-9614-EAA0629C07D6}" presName="descendantText" presStyleLbl="alignAcc1" presStyleIdx="5" presStyleCnt="8" custLinFactNeighborY="1373">
        <dgm:presLayoutVars>
          <dgm:bulletEnabled val="1"/>
        </dgm:presLayoutVars>
      </dgm:prSet>
      <dgm:spPr/>
      <dgm:t>
        <a:bodyPr/>
        <a:lstStyle/>
        <a:p>
          <a:endParaRPr lang="en-US"/>
        </a:p>
      </dgm:t>
    </dgm:pt>
    <dgm:pt modelId="{A41F9545-45A0-4328-9B6D-433F46FC4B5C}" type="pres">
      <dgm:prSet presAssocID="{687408D5-6216-4E3D-AB09-FEF74796C3BE}" presName="sp" presStyleCnt="0"/>
      <dgm:spPr/>
    </dgm:pt>
    <dgm:pt modelId="{8CE1522D-8286-4C1E-944B-D241415937E7}" type="pres">
      <dgm:prSet presAssocID="{090287A8-43F3-4938-A067-C6ACD589366F}" presName="composite" presStyleCnt="0"/>
      <dgm:spPr/>
    </dgm:pt>
    <dgm:pt modelId="{6EF7B35C-8214-40A9-BEE0-32251DF87769}" type="pres">
      <dgm:prSet presAssocID="{090287A8-43F3-4938-A067-C6ACD589366F}" presName="parentText" presStyleLbl="alignNode1" presStyleIdx="6" presStyleCnt="8" custLinFactNeighborY="-5471">
        <dgm:presLayoutVars>
          <dgm:chMax val="1"/>
          <dgm:bulletEnabled val="1"/>
        </dgm:presLayoutVars>
      </dgm:prSet>
      <dgm:spPr/>
      <dgm:t>
        <a:bodyPr/>
        <a:lstStyle/>
        <a:p>
          <a:endParaRPr lang="en-US"/>
        </a:p>
      </dgm:t>
    </dgm:pt>
    <dgm:pt modelId="{B205B89F-0BF2-4B5C-978E-781C04D7B647}" type="pres">
      <dgm:prSet presAssocID="{090287A8-43F3-4938-A067-C6ACD589366F}" presName="descendantText" presStyleLbl="alignAcc1" presStyleIdx="6" presStyleCnt="8" custLinFactNeighborY="-8418">
        <dgm:presLayoutVars>
          <dgm:bulletEnabled val="1"/>
        </dgm:presLayoutVars>
      </dgm:prSet>
      <dgm:spPr/>
      <dgm:t>
        <a:bodyPr/>
        <a:lstStyle/>
        <a:p>
          <a:endParaRPr lang="en-US"/>
        </a:p>
      </dgm:t>
    </dgm:pt>
    <dgm:pt modelId="{4FC539C1-4A8A-4D72-8AFC-63CB48CBB61E}" type="pres">
      <dgm:prSet presAssocID="{849E22F2-1CA9-4C80-A3D6-8D9AA6844BCC}" presName="sp" presStyleCnt="0"/>
      <dgm:spPr/>
    </dgm:pt>
    <dgm:pt modelId="{3ED8B77F-4DCA-4163-A206-32BA50DE0B87}" type="pres">
      <dgm:prSet presAssocID="{4346B6E4-D76A-48AA-9528-6BBA25EEA664}" presName="composite" presStyleCnt="0"/>
      <dgm:spPr/>
    </dgm:pt>
    <dgm:pt modelId="{1D3F1CA0-0A45-431D-B5C7-E52FF84B7158}" type="pres">
      <dgm:prSet presAssocID="{4346B6E4-D76A-48AA-9528-6BBA25EEA664}" presName="parentText" presStyleLbl="alignNode1" presStyleIdx="7" presStyleCnt="8" custLinFactNeighborY="-1066">
        <dgm:presLayoutVars>
          <dgm:chMax val="1"/>
          <dgm:bulletEnabled val="1"/>
        </dgm:presLayoutVars>
      </dgm:prSet>
      <dgm:spPr/>
      <dgm:t>
        <a:bodyPr/>
        <a:lstStyle/>
        <a:p>
          <a:endParaRPr lang="en-US"/>
        </a:p>
      </dgm:t>
    </dgm:pt>
    <dgm:pt modelId="{1DDFEC90-EB60-43D2-AD00-3B409CB74D56}" type="pres">
      <dgm:prSet presAssocID="{4346B6E4-D76A-48AA-9528-6BBA25EEA664}" presName="descendantText" presStyleLbl="alignAcc1" presStyleIdx="7" presStyleCnt="8" custLinFactNeighborY="-1154">
        <dgm:presLayoutVars>
          <dgm:bulletEnabled val="1"/>
        </dgm:presLayoutVars>
      </dgm:prSet>
      <dgm:spPr/>
      <dgm:t>
        <a:bodyPr/>
        <a:lstStyle/>
        <a:p>
          <a:endParaRPr lang="en-US"/>
        </a:p>
      </dgm:t>
    </dgm:pt>
  </dgm:ptLst>
  <dgm:cxnLst>
    <dgm:cxn modelId="{79589A9B-2D63-4288-9948-1C68619C87FA}" srcId="{DF021828-747B-4EB3-AADF-5CA76B6572FE}" destId="{48B6CC73-E98B-4ABA-B1FB-6602F1807986}" srcOrd="0" destOrd="0" parTransId="{6624BDD1-CF6A-4BD2-B77E-5C40C5E0B695}" sibTransId="{BFBAF0FC-AEBD-43F5-A309-96DC0078F002}"/>
    <dgm:cxn modelId="{9F2CA061-35AA-40C6-8B07-D1742879AE63}" srcId="{C708BB64-8F91-4C8C-B745-FB2A69FB8DF2}" destId="{D3DB93EF-BA73-462F-BB07-ECA0AA89A5E6}" srcOrd="0" destOrd="0" parTransId="{BBB8BB42-0476-45F5-8992-4BB204C7F9E9}" sibTransId="{ACE6ADEA-8BAC-40C3-BDDE-88539F83C75A}"/>
    <dgm:cxn modelId="{4908D6B0-3061-4F03-A92B-63D787BA5366}" srcId="{090287A8-43F3-4938-A067-C6ACD589366F}" destId="{8943FBC7-FE1E-4119-9791-7E6DED194968}" srcOrd="0" destOrd="0" parTransId="{4164B2DA-DCD2-41A7-BC17-F00431081B42}" sibTransId="{302A18E4-9C99-434D-8209-9EDAF7A9C35E}"/>
    <dgm:cxn modelId="{EBBB814B-02DE-42F3-BE47-4B4EC3CED52B}" srcId="{22855312-D01C-4985-A410-A42437494764}" destId="{E3AFFA4A-4031-486B-AA8D-9B58A6D4B572}" srcOrd="1" destOrd="0" parTransId="{48DB152C-43C2-418E-BF76-D2DF0160C636}" sibTransId="{A2257F4B-C849-4428-BA59-A584104EE42A}"/>
    <dgm:cxn modelId="{0F8A315D-EA6E-46B8-80F3-0B885D801222}" type="presOf" srcId="{0D048BA5-274C-4A4B-A8B7-F641E41C3C81}" destId="{F5F06BC7-6A4D-4DB5-8932-4B54C5668A16}" srcOrd="0" destOrd="0" presId="urn:microsoft.com/office/officeart/2005/8/layout/chevron2"/>
    <dgm:cxn modelId="{F1024C07-A806-4FC5-974A-01393086B7A1}" type="presOf" srcId="{C708BB64-8F91-4C8C-B745-FB2A69FB8DF2}" destId="{37743962-174D-4DB1-BC81-E7ED70FBF8E7}" srcOrd="0" destOrd="0" presId="urn:microsoft.com/office/officeart/2005/8/layout/chevron2"/>
    <dgm:cxn modelId="{E875E353-36B5-4C7F-9302-39795A452235}" type="presOf" srcId="{4CEC10D2-436F-4041-AEB8-F7B913EC7CA1}" destId="{318BBA58-0F86-4B2D-9835-5D5678A358C5}" srcOrd="0" destOrd="0" presId="urn:microsoft.com/office/officeart/2005/8/layout/chevron2"/>
    <dgm:cxn modelId="{D826F2F8-2CFE-41B6-BE92-D6E778CE6AA7}" type="presOf" srcId="{864C0DF3-9903-4F0F-B417-5E2DEAC785F7}" destId="{2BA6DDCC-8B32-49CD-83E2-8FE8C4A845D7}" srcOrd="0" destOrd="0" presId="urn:microsoft.com/office/officeart/2005/8/layout/chevron2"/>
    <dgm:cxn modelId="{76553974-D5C3-4E7A-9212-677BBAABD25A}" srcId="{E3AFFA4A-4031-486B-AA8D-9B58A6D4B572}" destId="{EC3CE191-7263-440E-9D67-0FFEAAE41044}" srcOrd="0" destOrd="0" parTransId="{4BE7B77D-E659-4ED2-B16B-32271D3A1E4A}" sibTransId="{B1D99001-389C-4695-A151-A0DC2D91D583}"/>
    <dgm:cxn modelId="{CEC1C5AB-55E8-4D69-BCBB-4066A28E44A9}" type="presOf" srcId="{22855312-D01C-4985-A410-A42437494764}" destId="{B1226329-9CB1-451C-84CB-1FB764126B11}" srcOrd="0" destOrd="0" presId="urn:microsoft.com/office/officeart/2005/8/layout/chevron2"/>
    <dgm:cxn modelId="{246BA0A6-D2D9-49A1-B08F-C874E0663EC5}" srcId="{4FB3D0C2-CD68-4CBD-9614-EAA0629C07D6}" destId="{0D048BA5-274C-4A4B-A8B7-F641E41C3C81}" srcOrd="0" destOrd="0" parTransId="{158F4275-D328-46FD-8632-80AFE0BA9515}" sibTransId="{792A1E3E-E91E-4652-9356-ED7E118596D2}"/>
    <dgm:cxn modelId="{F4DBA0BF-35E0-4B86-8F5E-2CE6E9B75D18}" srcId="{864C0DF3-9903-4F0F-B417-5E2DEAC785F7}" destId="{76728A62-C9DD-4EB9-8985-2718A42D5683}" srcOrd="0" destOrd="0" parTransId="{F61FD99B-1170-4DCB-AEA8-4057C49CEA83}" sibTransId="{34FFDC84-4695-418A-A815-F45E94CBCB95}"/>
    <dgm:cxn modelId="{7AF29A01-A8D2-41A1-9F25-02BF4EA4EFC6}" type="presOf" srcId="{76728A62-C9DD-4EB9-8985-2718A42D5683}" destId="{9F4C6622-9A1C-46E6-A7C6-F589365E0F7D}" srcOrd="0" destOrd="0" presId="urn:microsoft.com/office/officeart/2005/8/layout/chevron2"/>
    <dgm:cxn modelId="{77468569-F1A2-44D6-8399-EB51E19A432C}" type="presOf" srcId="{DDBD54AD-ACC0-4DA7-AD50-3CE545FC8FBF}" destId="{3E874C85-B551-4CCC-9E70-A812AA8ADF02}" srcOrd="0" destOrd="0" presId="urn:microsoft.com/office/officeart/2005/8/layout/chevron2"/>
    <dgm:cxn modelId="{AFD65917-6A1F-43C3-A116-3AEB34C0B174}" srcId="{22855312-D01C-4985-A410-A42437494764}" destId="{C708BB64-8F91-4C8C-B745-FB2A69FB8DF2}" srcOrd="0" destOrd="0" parTransId="{74357540-DFB9-4D43-8910-301738D9868A}" sibTransId="{9C33B308-1DE1-494D-B640-32930F1333E7}"/>
    <dgm:cxn modelId="{C9401F72-B914-4622-989A-1B8157F8242F}" srcId="{22855312-D01C-4985-A410-A42437494764}" destId="{4FB3D0C2-CD68-4CBD-9614-EAA0629C07D6}" srcOrd="5" destOrd="0" parTransId="{C6650CF8-7919-48A1-ABC8-74928BD0BAE7}" sibTransId="{687408D5-6216-4E3D-AB09-FEF74796C3BE}"/>
    <dgm:cxn modelId="{A11431A3-A905-4574-9D1C-DA9E7147A34F}" srcId="{22855312-D01C-4985-A410-A42437494764}" destId="{4346B6E4-D76A-48AA-9528-6BBA25EEA664}" srcOrd="7" destOrd="0" parTransId="{5DFD5278-FECC-4ED5-A1BF-DC201BC00921}" sibTransId="{E65B0748-7C17-4480-ADC7-6A2E2A616A25}"/>
    <dgm:cxn modelId="{9FC009D2-A910-49A5-8735-A95D4667E853}" srcId="{DDBD54AD-ACC0-4DA7-AD50-3CE545FC8FBF}" destId="{4CEC10D2-436F-4041-AEB8-F7B913EC7CA1}" srcOrd="0" destOrd="0" parTransId="{452AFD38-196F-4BB3-AFC0-054E70CAD153}" sibTransId="{FE011B18-3497-40D5-9AB0-489F0CEAD121}"/>
    <dgm:cxn modelId="{AFF2BFBA-64B0-49D8-A5FD-4B6058FCFB86}" type="presOf" srcId="{DF021828-747B-4EB3-AADF-5CA76B6572FE}" destId="{069011F7-3516-4D52-8732-FEDCB71F5C3B}" srcOrd="0" destOrd="0" presId="urn:microsoft.com/office/officeart/2005/8/layout/chevron2"/>
    <dgm:cxn modelId="{02A7220F-D976-4A02-8D9E-2BAA1B1DF412}" srcId="{22855312-D01C-4985-A410-A42437494764}" destId="{DF021828-747B-4EB3-AADF-5CA76B6572FE}" srcOrd="2" destOrd="0" parTransId="{34767137-BAC7-471A-970B-4653CBCAE7C6}" sibTransId="{3A71C14C-E47A-4D20-AC9A-844F5C269CDC}"/>
    <dgm:cxn modelId="{646B2CBD-6E2A-4D9C-B18A-55F2701484BB}" type="presOf" srcId="{4FB3D0C2-CD68-4CBD-9614-EAA0629C07D6}" destId="{29647D11-05E3-4BBC-AC87-B4E64B9B5E89}" srcOrd="0" destOrd="0" presId="urn:microsoft.com/office/officeart/2005/8/layout/chevron2"/>
    <dgm:cxn modelId="{38F24AC6-E2FA-45D9-9331-BEE6F679C16D}" type="presOf" srcId="{E3AFFA4A-4031-486B-AA8D-9B58A6D4B572}" destId="{91FE5058-62F6-4FDE-A0ED-426E71BE9E10}" srcOrd="0" destOrd="0" presId="urn:microsoft.com/office/officeart/2005/8/layout/chevron2"/>
    <dgm:cxn modelId="{2EE5BEA3-2E62-47BC-8F87-C9BABE9D12E6}" srcId="{22855312-D01C-4985-A410-A42437494764}" destId="{090287A8-43F3-4938-A067-C6ACD589366F}" srcOrd="6" destOrd="0" parTransId="{E0234E2B-4507-45D0-964C-8D663DE2EF1E}" sibTransId="{849E22F2-1CA9-4C80-A3D6-8D9AA6844BCC}"/>
    <dgm:cxn modelId="{AED99815-6A65-4F53-BDE0-FA9A46DC1821}" type="presOf" srcId="{090287A8-43F3-4938-A067-C6ACD589366F}" destId="{6EF7B35C-8214-40A9-BEE0-32251DF87769}" srcOrd="0" destOrd="0" presId="urn:microsoft.com/office/officeart/2005/8/layout/chevron2"/>
    <dgm:cxn modelId="{CBFE7EC6-405B-47C4-94D6-501E06D78548}" type="presOf" srcId="{4346B6E4-D76A-48AA-9528-6BBA25EEA664}" destId="{1D3F1CA0-0A45-431D-B5C7-E52FF84B7158}" srcOrd="0" destOrd="0" presId="urn:microsoft.com/office/officeart/2005/8/layout/chevron2"/>
    <dgm:cxn modelId="{65EBB192-460F-410B-B9AE-AC833BFC798D}" type="presOf" srcId="{D3DB93EF-BA73-462F-BB07-ECA0AA89A5E6}" destId="{04A787C1-0E5C-4A0D-A645-B18ED9B9F62D}" srcOrd="0" destOrd="0" presId="urn:microsoft.com/office/officeart/2005/8/layout/chevron2"/>
    <dgm:cxn modelId="{86C7CEDA-48EB-4BA6-805A-26BE5D179656}" type="presOf" srcId="{BAB5B290-A5DD-4E5D-BC27-54ABFEE8E833}" destId="{1DDFEC90-EB60-43D2-AD00-3B409CB74D56}" srcOrd="0" destOrd="0" presId="urn:microsoft.com/office/officeart/2005/8/layout/chevron2"/>
    <dgm:cxn modelId="{A3409381-5319-4341-AEFD-9237B765CA23}" srcId="{22855312-D01C-4985-A410-A42437494764}" destId="{864C0DF3-9903-4F0F-B417-5E2DEAC785F7}" srcOrd="3" destOrd="0" parTransId="{001B9505-A1C9-4C7A-A1BC-95BC8AE7C010}" sibTransId="{577FB001-7F79-4240-B556-A45E694D2A24}"/>
    <dgm:cxn modelId="{799CE45D-84E4-4051-AA01-2B51C06D94CA}" type="presOf" srcId="{8943FBC7-FE1E-4119-9791-7E6DED194968}" destId="{B205B89F-0BF2-4B5C-978E-781C04D7B647}" srcOrd="0" destOrd="0" presId="urn:microsoft.com/office/officeart/2005/8/layout/chevron2"/>
    <dgm:cxn modelId="{932B4554-0F20-449D-8695-0C5F32352DDB}" srcId="{4346B6E4-D76A-48AA-9528-6BBA25EEA664}" destId="{BAB5B290-A5DD-4E5D-BC27-54ABFEE8E833}" srcOrd="0" destOrd="0" parTransId="{C6766C77-78E3-4986-AA11-C3BB55BE598D}" sibTransId="{03289859-1404-43F7-B2AE-2CCF0BC50F44}"/>
    <dgm:cxn modelId="{43991BA7-F0A0-43AA-BD60-4B3664F839B1}" srcId="{22855312-D01C-4985-A410-A42437494764}" destId="{DDBD54AD-ACC0-4DA7-AD50-3CE545FC8FBF}" srcOrd="4" destOrd="0" parTransId="{8416A49F-D69B-4405-AB7E-0068A9B74F16}" sibTransId="{B35306FD-EE37-4F07-A308-41AE5E6CBBB9}"/>
    <dgm:cxn modelId="{49333F44-791A-4BBD-8801-C56CB5188DB4}" type="presOf" srcId="{EC3CE191-7263-440E-9D67-0FFEAAE41044}" destId="{0C9D2030-6594-4505-98DC-4E8A25D8AA5B}" srcOrd="0" destOrd="0" presId="urn:microsoft.com/office/officeart/2005/8/layout/chevron2"/>
    <dgm:cxn modelId="{47766F33-E290-4774-91C6-DE03B358AA5E}" type="presOf" srcId="{48B6CC73-E98B-4ABA-B1FB-6602F1807986}" destId="{817BD1AD-03D7-4BB4-9D04-E4B8BA12D5F0}" srcOrd="0" destOrd="0" presId="urn:microsoft.com/office/officeart/2005/8/layout/chevron2"/>
    <dgm:cxn modelId="{326BCA63-AE03-465B-AF0C-7A4D35620999}" type="presParOf" srcId="{B1226329-9CB1-451C-84CB-1FB764126B11}" destId="{E573FC40-4E5C-4602-AD27-FFCA66C0F84B}" srcOrd="0" destOrd="0" presId="urn:microsoft.com/office/officeart/2005/8/layout/chevron2"/>
    <dgm:cxn modelId="{196E3CA2-F006-4D61-8FAD-AB73AAF01560}" type="presParOf" srcId="{E573FC40-4E5C-4602-AD27-FFCA66C0F84B}" destId="{37743962-174D-4DB1-BC81-E7ED70FBF8E7}" srcOrd="0" destOrd="0" presId="urn:microsoft.com/office/officeart/2005/8/layout/chevron2"/>
    <dgm:cxn modelId="{54739987-9982-4E98-8158-18B22CEF0958}" type="presParOf" srcId="{E573FC40-4E5C-4602-AD27-FFCA66C0F84B}" destId="{04A787C1-0E5C-4A0D-A645-B18ED9B9F62D}" srcOrd="1" destOrd="0" presId="urn:microsoft.com/office/officeart/2005/8/layout/chevron2"/>
    <dgm:cxn modelId="{48869EE0-C98A-4704-8DFE-31BE42329F32}" type="presParOf" srcId="{B1226329-9CB1-451C-84CB-1FB764126B11}" destId="{D60FA8B0-5F10-473F-A99A-5050963B21D0}" srcOrd="1" destOrd="0" presId="urn:microsoft.com/office/officeart/2005/8/layout/chevron2"/>
    <dgm:cxn modelId="{8A70ACA1-A782-4F01-BD85-925C8B9F988F}" type="presParOf" srcId="{B1226329-9CB1-451C-84CB-1FB764126B11}" destId="{F7DC3670-03A7-4FED-9798-39139B4610A8}" srcOrd="2" destOrd="0" presId="urn:microsoft.com/office/officeart/2005/8/layout/chevron2"/>
    <dgm:cxn modelId="{4CCB1099-7A16-4F21-B771-BF91F491604E}" type="presParOf" srcId="{F7DC3670-03A7-4FED-9798-39139B4610A8}" destId="{91FE5058-62F6-4FDE-A0ED-426E71BE9E10}" srcOrd="0" destOrd="0" presId="urn:microsoft.com/office/officeart/2005/8/layout/chevron2"/>
    <dgm:cxn modelId="{EF24D05A-507E-4991-81C3-BD12D0D266C0}" type="presParOf" srcId="{F7DC3670-03A7-4FED-9798-39139B4610A8}" destId="{0C9D2030-6594-4505-98DC-4E8A25D8AA5B}" srcOrd="1" destOrd="0" presId="urn:microsoft.com/office/officeart/2005/8/layout/chevron2"/>
    <dgm:cxn modelId="{DFFA0F24-5992-4E56-8E7E-2CFDAC092F05}" type="presParOf" srcId="{B1226329-9CB1-451C-84CB-1FB764126B11}" destId="{EDBA4784-85AC-4477-84BA-F2833422C29E}" srcOrd="3" destOrd="0" presId="urn:microsoft.com/office/officeart/2005/8/layout/chevron2"/>
    <dgm:cxn modelId="{209E9B87-834B-4E09-9DBF-14C02F9DB447}" type="presParOf" srcId="{B1226329-9CB1-451C-84CB-1FB764126B11}" destId="{346901FE-3301-4173-AEC9-1754C39F713F}" srcOrd="4" destOrd="0" presId="urn:microsoft.com/office/officeart/2005/8/layout/chevron2"/>
    <dgm:cxn modelId="{D789BF15-7ADF-4FCF-A674-7E4E2A936EDE}" type="presParOf" srcId="{346901FE-3301-4173-AEC9-1754C39F713F}" destId="{069011F7-3516-4D52-8732-FEDCB71F5C3B}" srcOrd="0" destOrd="0" presId="urn:microsoft.com/office/officeart/2005/8/layout/chevron2"/>
    <dgm:cxn modelId="{DADB15F5-EA67-488E-8D8C-73D3DF422DB8}" type="presParOf" srcId="{346901FE-3301-4173-AEC9-1754C39F713F}" destId="{817BD1AD-03D7-4BB4-9D04-E4B8BA12D5F0}" srcOrd="1" destOrd="0" presId="urn:microsoft.com/office/officeart/2005/8/layout/chevron2"/>
    <dgm:cxn modelId="{EB33D7EE-9C09-433B-88B9-3965EC6FF002}" type="presParOf" srcId="{B1226329-9CB1-451C-84CB-1FB764126B11}" destId="{4992813E-C6C1-4A76-AD30-B61212B6F2BE}" srcOrd="5" destOrd="0" presId="urn:microsoft.com/office/officeart/2005/8/layout/chevron2"/>
    <dgm:cxn modelId="{6207CA18-039F-43CA-A03E-A36EA26FB1ED}" type="presParOf" srcId="{B1226329-9CB1-451C-84CB-1FB764126B11}" destId="{B4BB9B2C-D4C7-4F44-9EEB-0BBE1797ED49}" srcOrd="6" destOrd="0" presId="urn:microsoft.com/office/officeart/2005/8/layout/chevron2"/>
    <dgm:cxn modelId="{D5EA3EEE-309F-48F2-A7C5-87DDAB4EB3B1}" type="presParOf" srcId="{B4BB9B2C-D4C7-4F44-9EEB-0BBE1797ED49}" destId="{2BA6DDCC-8B32-49CD-83E2-8FE8C4A845D7}" srcOrd="0" destOrd="0" presId="urn:microsoft.com/office/officeart/2005/8/layout/chevron2"/>
    <dgm:cxn modelId="{44DC3D6E-0718-419E-AAA6-13A8BA585843}" type="presParOf" srcId="{B4BB9B2C-D4C7-4F44-9EEB-0BBE1797ED49}" destId="{9F4C6622-9A1C-46E6-A7C6-F589365E0F7D}" srcOrd="1" destOrd="0" presId="urn:microsoft.com/office/officeart/2005/8/layout/chevron2"/>
    <dgm:cxn modelId="{136415EE-8D65-4F85-8575-99CA2B777A4C}" type="presParOf" srcId="{B1226329-9CB1-451C-84CB-1FB764126B11}" destId="{26054DDC-10C6-4F70-928A-F431AC744F53}" srcOrd="7" destOrd="0" presId="urn:microsoft.com/office/officeart/2005/8/layout/chevron2"/>
    <dgm:cxn modelId="{67F2A0DC-000F-4301-9084-4FAB559B3D6D}" type="presParOf" srcId="{B1226329-9CB1-451C-84CB-1FB764126B11}" destId="{458178B2-F145-4035-A894-D624CE9ED1B9}" srcOrd="8" destOrd="0" presId="urn:microsoft.com/office/officeart/2005/8/layout/chevron2"/>
    <dgm:cxn modelId="{860D4001-08F6-402F-AE9E-82E7E7D11B6C}" type="presParOf" srcId="{458178B2-F145-4035-A894-D624CE9ED1B9}" destId="{3E874C85-B551-4CCC-9E70-A812AA8ADF02}" srcOrd="0" destOrd="0" presId="urn:microsoft.com/office/officeart/2005/8/layout/chevron2"/>
    <dgm:cxn modelId="{FF322BCA-58F1-4136-97BB-C13813B773B8}" type="presParOf" srcId="{458178B2-F145-4035-A894-D624CE9ED1B9}" destId="{318BBA58-0F86-4B2D-9835-5D5678A358C5}" srcOrd="1" destOrd="0" presId="urn:microsoft.com/office/officeart/2005/8/layout/chevron2"/>
    <dgm:cxn modelId="{52EB4BFC-374B-4182-AD37-DE21A1AD7EC9}" type="presParOf" srcId="{B1226329-9CB1-451C-84CB-1FB764126B11}" destId="{78E29882-A04D-446F-A26A-0AAA58076AD9}" srcOrd="9" destOrd="0" presId="urn:microsoft.com/office/officeart/2005/8/layout/chevron2"/>
    <dgm:cxn modelId="{B6A30C3A-C022-4F6E-B3A6-3176F920F1FF}" type="presParOf" srcId="{B1226329-9CB1-451C-84CB-1FB764126B11}" destId="{9C2B0A63-15FC-4C82-BEE9-D7C73C96B192}" srcOrd="10" destOrd="0" presId="urn:microsoft.com/office/officeart/2005/8/layout/chevron2"/>
    <dgm:cxn modelId="{D0BCA3B2-0A56-4366-86FC-AEC31F7C8320}" type="presParOf" srcId="{9C2B0A63-15FC-4C82-BEE9-D7C73C96B192}" destId="{29647D11-05E3-4BBC-AC87-B4E64B9B5E89}" srcOrd="0" destOrd="0" presId="urn:microsoft.com/office/officeart/2005/8/layout/chevron2"/>
    <dgm:cxn modelId="{2BB982A6-9FDD-4C70-81B9-1177D3EC0228}" type="presParOf" srcId="{9C2B0A63-15FC-4C82-BEE9-D7C73C96B192}" destId="{F5F06BC7-6A4D-4DB5-8932-4B54C5668A16}" srcOrd="1" destOrd="0" presId="urn:microsoft.com/office/officeart/2005/8/layout/chevron2"/>
    <dgm:cxn modelId="{1DE17D4A-B913-4B37-B7D0-93B853EE99E3}" type="presParOf" srcId="{B1226329-9CB1-451C-84CB-1FB764126B11}" destId="{A41F9545-45A0-4328-9B6D-433F46FC4B5C}" srcOrd="11" destOrd="0" presId="urn:microsoft.com/office/officeart/2005/8/layout/chevron2"/>
    <dgm:cxn modelId="{9F7D10AC-D1C8-40FE-AE4B-29C091D17E9A}" type="presParOf" srcId="{B1226329-9CB1-451C-84CB-1FB764126B11}" destId="{8CE1522D-8286-4C1E-944B-D241415937E7}" srcOrd="12" destOrd="0" presId="urn:microsoft.com/office/officeart/2005/8/layout/chevron2"/>
    <dgm:cxn modelId="{7D5C5040-D9A5-4CCF-B4B4-D8DDE89DF3DE}" type="presParOf" srcId="{8CE1522D-8286-4C1E-944B-D241415937E7}" destId="{6EF7B35C-8214-40A9-BEE0-32251DF87769}" srcOrd="0" destOrd="0" presId="urn:microsoft.com/office/officeart/2005/8/layout/chevron2"/>
    <dgm:cxn modelId="{B52ADAE1-AFDA-4001-B5E6-EA4F27134494}" type="presParOf" srcId="{8CE1522D-8286-4C1E-944B-D241415937E7}" destId="{B205B89F-0BF2-4B5C-978E-781C04D7B647}" srcOrd="1" destOrd="0" presId="urn:microsoft.com/office/officeart/2005/8/layout/chevron2"/>
    <dgm:cxn modelId="{ECEF1691-6BF3-45EF-97A1-E921FB36C933}" type="presParOf" srcId="{B1226329-9CB1-451C-84CB-1FB764126B11}" destId="{4FC539C1-4A8A-4D72-8AFC-63CB48CBB61E}" srcOrd="13" destOrd="0" presId="urn:microsoft.com/office/officeart/2005/8/layout/chevron2"/>
    <dgm:cxn modelId="{5A87EF6E-3BC6-4B3D-AA10-4A62BD48CB0E}" type="presParOf" srcId="{B1226329-9CB1-451C-84CB-1FB764126B11}" destId="{3ED8B77F-4DCA-4163-A206-32BA50DE0B87}" srcOrd="14" destOrd="0" presId="urn:microsoft.com/office/officeart/2005/8/layout/chevron2"/>
    <dgm:cxn modelId="{B57345C5-DA71-4826-9EB5-776C58F332B0}" type="presParOf" srcId="{3ED8B77F-4DCA-4163-A206-32BA50DE0B87}" destId="{1D3F1CA0-0A45-431D-B5C7-E52FF84B7158}" srcOrd="0" destOrd="0" presId="urn:microsoft.com/office/officeart/2005/8/layout/chevron2"/>
    <dgm:cxn modelId="{573390FC-8F28-441A-8D86-E241D217B0E2}" type="presParOf" srcId="{3ED8B77F-4DCA-4163-A206-32BA50DE0B87}" destId="{1DDFEC90-EB60-43D2-AD00-3B409CB74D56}" srcOrd="1" destOrd="0" presId="urn:microsoft.com/office/officeart/2005/8/layout/chevron2"/>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18830" cy="493316"/>
          </a:xfrm>
          <a:prstGeom prst="rect">
            <a:avLst/>
          </a:prstGeom>
        </p:spPr>
        <p:txBody>
          <a:bodyPr vert="horz" lIns="90882" tIns="45441" rIns="90882" bIns="45441" rtlCol="0"/>
          <a:lstStyle>
            <a:lvl1pPr algn="l">
              <a:defRPr sz="1200"/>
            </a:lvl1pPr>
          </a:lstStyle>
          <a:p>
            <a:endParaRPr lang="en-US"/>
          </a:p>
        </p:txBody>
      </p:sp>
      <p:sp>
        <p:nvSpPr>
          <p:cNvPr id="3" name="Date Placeholder 2"/>
          <p:cNvSpPr>
            <a:spLocks noGrp="1"/>
          </p:cNvSpPr>
          <p:nvPr>
            <p:ph type="dt" idx="1"/>
          </p:nvPr>
        </p:nvSpPr>
        <p:spPr>
          <a:xfrm>
            <a:off x="3815375" y="0"/>
            <a:ext cx="2918830" cy="493316"/>
          </a:xfrm>
          <a:prstGeom prst="rect">
            <a:avLst/>
          </a:prstGeom>
        </p:spPr>
        <p:txBody>
          <a:bodyPr vert="horz" lIns="90882" tIns="45441" rIns="90882" bIns="45441" rtlCol="0"/>
          <a:lstStyle>
            <a:lvl1pPr algn="r">
              <a:defRPr sz="1200"/>
            </a:lvl1pPr>
          </a:lstStyle>
          <a:p>
            <a:fld id="{BE101E04-CCE1-4F9F-B5B4-04B521966F7F}" type="datetimeFigureOut">
              <a:rPr lang="en-US" smtClean="0"/>
              <a:pPr/>
              <a:t>21/04/2016</a:t>
            </a:fld>
            <a:endParaRPr lang="en-US"/>
          </a:p>
        </p:txBody>
      </p:sp>
      <p:sp>
        <p:nvSpPr>
          <p:cNvPr id="4" name="Slide Image Placeholder 3"/>
          <p:cNvSpPr>
            <a:spLocks noGrp="1" noRot="1" noChangeAspect="1"/>
          </p:cNvSpPr>
          <p:nvPr>
            <p:ph type="sldImg" idx="2"/>
          </p:nvPr>
        </p:nvSpPr>
        <p:spPr>
          <a:xfrm>
            <a:off x="2087563" y="739775"/>
            <a:ext cx="2560637" cy="3697288"/>
          </a:xfrm>
          <a:prstGeom prst="rect">
            <a:avLst/>
          </a:prstGeom>
          <a:noFill/>
          <a:ln w="12700">
            <a:solidFill>
              <a:prstClr val="black"/>
            </a:solidFill>
          </a:ln>
        </p:spPr>
        <p:txBody>
          <a:bodyPr vert="horz" lIns="90882" tIns="45441" rIns="90882" bIns="45441" rtlCol="0" anchor="ctr"/>
          <a:lstStyle/>
          <a:p>
            <a:endParaRPr lang="en-US"/>
          </a:p>
        </p:txBody>
      </p:sp>
      <p:sp>
        <p:nvSpPr>
          <p:cNvPr id="5" name="Notes Placeholder 4"/>
          <p:cNvSpPr>
            <a:spLocks noGrp="1"/>
          </p:cNvSpPr>
          <p:nvPr>
            <p:ph type="body" sz="quarter" idx="3"/>
          </p:nvPr>
        </p:nvSpPr>
        <p:spPr>
          <a:xfrm>
            <a:off x="673577" y="4686500"/>
            <a:ext cx="5388610" cy="4439841"/>
          </a:xfrm>
          <a:prstGeom prst="rect">
            <a:avLst/>
          </a:prstGeom>
        </p:spPr>
        <p:txBody>
          <a:bodyPr vert="horz" lIns="90882" tIns="45441" rIns="90882" bIns="4544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371286"/>
            <a:ext cx="2918830" cy="493316"/>
          </a:xfrm>
          <a:prstGeom prst="rect">
            <a:avLst/>
          </a:prstGeom>
        </p:spPr>
        <p:txBody>
          <a:bodyPr vert="horz" lIns="90882" tIns="45441" rIns="90882" bIns="45441" rtlCol="0" anchor="b"/>
          <a:lstStyle>
            <a:lvl1pPr algn="l">
              <a:defRPr sz="1200"/>
            </a:lvl1pPr>
          </a:lstStyle>
          <a:p>
            <a:endParaRPr lang="en-US"/>
          </a:p>
        </p:txBody>
      </p:sp>
      <p:sp>
        <p:nvSpPr>
          <p:cNvPr id="7" name="Slide Number Placeholder 6"/>
          <p:cNvSpPr>
            <a:spLocks noGrp="1"/>
          </p:cNvSpPr>
          <p:nvPr>
            <p:ph type="sldNum" sz="quarter" idx="5"/>
          </p:nvPr>
        </p:nvSpPr>
        <p:spPr>
          <a:xfrm>
            <a:off x="3815375" y="9371286"/>
            <a:ext cx="2918830" cy="493316"/>
          </a:xfrm>
          <a:prstGeom prst="rect">
            <a:avLst/>
          </a:prstGeom>
        </p:spPr>
        <p:txBody>
          <a:bodyPr vert="horz" lIns="90882" tIns="45441" rIns="90882" bIns="45441" rtlCol="0" anchor="b"/>
          <a:lstStyle>
            <a:lvl1pPr algn="r">
              <a:defRPr sz="1200"/>
            </a:lvl1pPr>
          </a:lstStyle>
          <a:p>
            <a:fld id="{A03A8A57-398A-42D5-8238-39181D9685F1}" type="slidenum">
              <a:rPr lang="en-US" smtClean="0"/>
              <a:pPr/>
              <a:t>‹#›</a:t>
            </a:fld>
            <a:endParaRPr lang="en-US"/>
          </a:p>
        </p:txBody>
      </p:sp>
    </p:spTree>
    <p:extLst>
      <p:ext uri="{BB962C8B-B14F-4D97-AF65-F5344CB8AC3E}">
        <p14:creationId xmlns:p14="http://schemas.microsoft.com/office/powerpoint/2010/main" val="360933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10</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11</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12</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13</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14</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15</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16</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17</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18</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19</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2</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3</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4</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5</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6</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7</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8</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739775"/>
            <a:ext cx="2560637" cy="369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9</a:t>
            </a:fld>
            <a:endParaRPr lang="en-US"/>
          </a:p>
        </p:txBody>
      </p:sp>
    </p:spTree>
    <p:extLst>
      <p:ext uri="{BB962C8B-B14F-4D97-AF65-F5344CB8AC3E}">
        <p14:creationId xmlns:p14="http://schemas.microsoft.com/office/powerpoint/2010/main" val="78709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5"/>
            <a:ext cx="5829300" cy="212336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613402"/>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07435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33386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7" y="573264"/>
            <a:ext cx="3357563" cy="122082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308812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04252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4"/>
            <a:ext cx="5829300" cy="196744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4198590"/>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118275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6" y="3338693"/>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1" y="3338693"/>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405699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217387"/>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2217387"/>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97635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00149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21760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7"/>
            <a:ext cx="2256235" cy="167851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94410"/>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83304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52DF2-3DE2-4231-91D8-843198ED828B}" type="datetimeFigureOut">
              <a:rPr lang="en-US" smtClean="0"/>
              <a:pPr/>
              <a:t>21/04/2016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1111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9181399"/>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E8F52DF2-3DE2-4231-91D8-843198ED828B}" type="datetimeFigureOut">
              <a:rPr lang="en-US" smtClean="0"/>
              <a:pPr/>
              <a:t>21/04/2016</a:t>
            </a:fld>
            <a:endParaRPr lang="en-US"/>
          </a:p>
        </p:txBody>
      </p:sp>
      <p:sp>
        <p:nvSpPr>
          <p:cNvPr id="5" name="Footer Placeholder 4"/>
          <p:cNvSpPr>
            <a:spLocks noGrp="1"/>
          </p:cNvSpPr>
          <p:nvPr>
            <p:ph type="ftr" sz="quarter" idx="3"/>
          </p:nvPr>
        </p:nvSpPr>
        <p:spPr>
          <a:xfrm>
            <a:off x="2343150" y="9181399"/>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1" y="9181399"/>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9FE7721A-1E4E-4AC2-938A-A38322CF59D3}" type="slidenum">
              <a:rPr lang="en-US" smtClean="0"/>
              <a:pPr/>
              <a:t>‹#›</a:t>
            </a:fld>
            <a:endParaRPr lang="en-US"/>
          </a:p>
        </p:txBody>
      </p:sp>
    </p:spTree>
    <p:extLst>
      <p:ext uri="{BB962C8B-B14F-4D97-AF65-F5344CB8AC3E}">
        <p14:creationId xmlns:p14="http://schemas.microsoft.com/office/powerpoint/2010/main" val="322516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jpeg"/><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1636" y="5943600"/>
            <a:ext cx="5702964" cy="3970318"/>
          </a:xfrm>
          <a:prstGeom prst="rect">
            <a:avLst/>
          </a:prstGeom>
          <a:noFill/>
          <a:ln>
            <a:noFill/>
          </a:ln>
        </p:spPr>
        <p:txBody>
          <a:bodyPr wrap="square" lIns="0" tIns="0" rIns="0" bIns="731520" rtlCol="0" anchor="t" anchorCtr="0">
            <a:spAutoFit/>
          </a:bodyPr>
          <a:lstStyle/>
          <a:p>
            <a:pPr algn="just" defTabSz="457200"/>
            <a:r>
              <a:rPr lang="en-US" sz="1400" i="1">
                <a:latin typeface="Times New Roman" pitchFamily="18" charset="0"/>
                <a:cs typeface="Times New Roman" pitchFamily="18" charset="0"/>
              </a:rPr>
              <a:t> 	Đảng, Nhà nước và nhân dân luôn đặt niềm tin, sự kỳ vọng vào thế hệ </a:t>
            </a:r>
            <a:r>
              <a:rPr lang="en-US" sz="1400" i="1" smtClean="0">
                <a:latin typeface="Times New Roman" pitchFamily="18" charset="0"/>
                <a:cs typeface="Times New Roman" pitchFamily="18" charset="0"/>
              </a:rPr>
              <a:t>trẻ</a:t>
            </a:r>
            <a:r>
              <a:rPr lang="vi-VN" sz="1400" i="1" smtClean="0">
                <a:latin typeface="Times New Roman" pitchFamily="18" charset="0"/>
                <a:cs typeface="Times New Roman" pitchFamily="18" charset="0"/>
              </a:rPr>
              <a:t>.</a:t>
            </a:r>
            <a:r>
              <a:rPr lang="en-US" sz="1400" i="1" smtClean="0">
                <a:latin typeface="Times New Roman" pitchFamily="18" charset="0"/>
                <a:cs typeface="Times New Roman" pitchFamily="18" charset="0"/>
              </a:rPr>
              <a:t>  </a:t>
            </a:r>
            <a:r>
              <a:rPr lang="en-US" sz="1400" i="1">
                <a:latin typeface="Times New Roman" pitchFamily="18" charset="0"/>
                <a:cs typeface="Times New Roman" pitchFamily="18" charset="0"/>
              </a:rPr>
              <a:t>Đồng thời mong mỏi, đòi hỏi và tin tưởng rằng, thế hệ trẻ hôm nay thật sự là lớp người mới có tâm hồn trong sáng, có trí tuệ, hiểu biết, sống có hoài bão, lý tưởng, có nghề nghiệp vững vàng, vững tin vào tiền đồ, tương lai hạnh phúc, cống hiến xứng đáng cho Tổ quốc, cho nhân dân. </a:t>
            </a:r>
          </a:p>
          <a:p>
            <a:pPr algn="just" defTabSz="457200"/>
            <a:r>
              <a:rPr lang="en-US" sz="1400" smtClean="0"/>
              <a:t>	</a:t>
            </a:r>
            <a:r>
              <a:rPr lang="en-US" sz="1400">
                <a:latin typeface="Times New Roman" pitchFamily="18" charset="0"/>
                <a:cs typeface="Times New Roman" pitchFamily="18" charset="0"/>
              </a:rPr>
              <a:t>Tối 25/3/2016, đồng chí Đinh Thế Huynh, Ủy viên Bộ Chính trị, Thường trực Ban Bí thư đã có bài phát biểu quan trọng tại Lễ kỷ niệm 85 năm Ngày thành lập Đoàn Thanh niên Cộng sản Hồ Chí Minh và trao Giải thưởng Lý Tự Trọng năm 2016. Ban Biên tập trân trọng giới thiệu Bài phát biểu của đồng chí:</a:t>
            </a: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Hôm nay, chúng tôi rất vui mừng đến dự Lễ kỷ niệm 85 năm Ngày thành lập Đoàn Thanh niên Cộng sản Hồ Chí Minh và trao Giải thưởng Lý Tự Trọng năm 2016. Thay mặt lãnh đạo Đảng, Nhà nước, tôi xin nhiệt liệt chúc mừng Đoàn Thanh niên Cộng sản Hồ Chí Minh và xin gửi đến các đồng chí lãnh đạo, các vị đại biểu, các đồng chí cán bộ đoàn qua các thời kỳ; và qua các đồng chí, gửi tới toàn thể cán bộ, đoàn viên, hội viên, thanh niên, thiếu niên </a:t>
            </a:r>
            <a:r>
              <a:rPr lang="en-US" sz="1400" smtClean="0">
                <a:latin typeface="Times New Roman" pitchFamily="18" charset="0"/>
                <a:cs typeface="Times New Roman" pitchFamily="18" charset="0"/>
              </a:rPr>
              <a:t>và</a:t>
            </a:r>
            <a:endParaRPr lang="en-US" sz="1400">
              <a:latin typeface="Times New Roman" pitchFamily="18" charset="0"/>
              <a:cs typeface="Times New Roman" pitchFamily="18" charset="0"/>
            </a:endParaRPr>
          </a:p>
        </p:txBody>
      </p:sp>
      <p:grpSp>
        <p:nvGrpSpPr>
          <p:cNvPr id="14" name="Group 13"/>
          <p:cNvGrpSpPr/>
          <p:nvPr/>
        </p:nvGrpSpPr>
        <p:grpSpPr>
          <a:xfrm>
            <a:off x="0" y="1"/>
            <a:ext cx="6858000" cy="2133600"/>
            <a:chOff x="0" y="1"/>
            <a:chExt cx="6858000" cy="21336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858000" cy="21336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1447800" cy="159520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752600" y="381000"/>
              <a:ext cx="5105400" cy="1123384"/>
            </a:xfrm>
            <a:prstGeom prst="rect">
              <a:avLst/>
            </a:prstGeom>
            <a:noFill/>
            <a:ln w="19050">
              <a:noFill/>
            </a:ln>
          </p:spPr>
          <p:txBody>
            <a:bodyPr wrap="square" rtlCol="0">
              <a:spAutoFit/>
            </a:bodyPr>
            <a:lstStyle/>
            <a:p>
              <a:r>
                <a:rPr lang="en-US" sz="3200" b="1" i="1" err="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Tài</a:t>
              </a:r>
              <a:r>
                <a:rPr lang="en-US" sz="3200" b="1" i="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i="1" err="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liệu</a:t>
              </a:r>
              <a:endParaRPr lang="en-US" sz="3200" b="1" i="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a:p>
              <a:r>
                <a:rPr lang="en-US" sz="3300" b="1" smtClean="0">
                  <a:ln w="12700">
                    <a:solidFill>
                      <a:schemeClr val="bg1"/>
                    </a:solidFill>
                  </a:ln>
                  <a:solidFill>
                    <a:schemeClr val="bg1"/>
                  </a:solidFill>
                  <a:effectLst>
                    <a:glow rad="101600">
                      <a:srgbClr val="0070C0">
                        <a:alpha val="60000"/>
                      </a:srgbClr>
                    </a:glow>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SINH HOẠT CHI ĐOÀN</a:t>
              </a:r>
            </a:p>
          </p:txBody>
        </p:sp>
        <p:sp>
          <p:nvSpPr>
            <p:cNvPr id="7" name="Rectangle 6"/>
            <p:cNvSpPr/>
            <p:nvPr/>
          </p:nvSpPr>
          <p:spPr>
            <a:xfrm>
              <a:off x="0" y="1676400"/>
              <a:ext cx="6858000" cy="457201"/>
            </a:xfrm>
            <a:prstGeom prst="rect">
              <a:avLst/>
            </a:prstGeom>
            <a:solidFill>
              <a:srgbClr val="0070C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rgbClr val="FFFF00"/>
                  </a:solidFill>
                  <a:latin typeface="Times New Roman" panose="02020603050405020304" pitchFamily="18" charset="0"/>
                  <a:cs typeface="Times New Roman" panose="02020603050405020304" pitchFamily="18" charset="0"/>
                </a:rPr>
                <a:t>ĐOÀN THANH NIÊN CỘNG SẢN HỒ CHÍ MINH</a:t>
              </a:r>
              <a:endParaRPr lang="en-US" sz="1500" b="1">
                <a:solidFill>
                  <a:srgbClr val="FFFF00"/>
                </a:solidFill>
                <a:latin typeface="Times New Roman" panose="02020603050405020304" pitchFamily="18" charset="0"/>
                <a:cs typeface="Times New Roman" panose="02020603050405020304" pitchFamily="18" charset="0"/>
              </a:endParaRPr>
            </a:p>
          </p:txBody>
        </p:sp>
        <p:sp>
          <p:nvSpPr>
            <p:cNvPr id="8" name="Oval 7"/>
            <p:cNvSpPr/>
            <p:nvPr/>
          </p:nvSpPr>
          <p:spPr>
            <a:xfrm>
              <a:off x="6019800" y="1600200"/>
              <a:ext cx="533400" cy="533400"/>
            </a:xfrm>
            <a:prstGeom prst="ellipse">
              <a:avLst/>
            </a:prstGeom>
            <a:solidFill>
              <a:srgbClr val="0070C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latin typeface="+mj-lt"/>
              </a:endParaRPr>
            </a:p>
          </p:txBody>
        </p:sp>
      </p:grpSp>
      <p:sp>
        <p:nvSpPr>
          <p:cNvPr id="9" name="TextBox 8"/>
          <p:cNvSpPr txBox="1"/>
          <p:nvPr/>
        </p:nvSpPr>
        <p:spPr>
          <a:xfrm>
            <a:off x="5943600" y="1718846"/>
            <a:ext cx="685800" cy="338554"/>
          </a:xfrm>
          <a:prstGeom prst="rect">
            <a:avLst/>
          </a:prstGeom>
          <a:noFill/>
        </p:spPr>
        <p:txBody>
          <a:bodyPr wrap="square" rtlCol="0">
            <a:spAutoFit/>
          </a:bodyPr>
          <a:lstStyle/>
          <a:p>
            <a:pPr algn="ctr"/>
            <a:r>
              <a:rPr lang="en-US" sz="800" b="1" smtClean="0">
                <a:solidFill>
                  <a:schemeClr val="bg1"/>
                </a:solidFill>
              </a:rPr>
              <a:t>THÁNG </a:t>
            </a:r>
            <a:r>
              <a:rPr lang="vi-VN" sz="800" b="1" smtClean="0">
                <a:solidFill>
                  <a:schemeClr val="bg1"/>
                </a:solidFill>
              </a:rPr>
              <a:t>4</a:t>
            </a:r>
            <a:endParaRPr lang="en-US" sz="800" b="1" smtClean="0">
              <a:solidFill>
                <a:schemeClr val="bg1"/>
              </a:solidFill>
            </a:endParaRPr>
          </a:p>
          <a:p>
            <a:pPr algn="ctr"/>
            <a:r>
              <a:rPr lang="en-US" sz="800" b="1" smtClean="0">
                <a:solidFill>
                  <a:schemeClr val="bg1"/>
                </a:solidFill>
              </a:rPr>
              <a:t>2016</a:t>
            </a:r>
            <a:endParaRPr lang="en-US" sz="800" b="1">
              <a:solidFill>
                <a:schemeClr val="bg1"/>
              </a:solidFill>
            </a:endParaRPr>
          </a:p>
        </p:txBody>
      </p:sp>
      <p:cxnSp>
        <p:nvCxnSpPr>
          <p:cNvPr id="11" name="Straight Connector 10"/>
          <p:cNvCxnSpPr/>
          <p:nvPr/>
        </p:nvCxnSpPr>
        <p:spPr>
          <a:xfrm>
            <a:off x="6096000" y="1876425"/>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71475" y="3053357"/>
            <a:ext cx="1785678" cy="551260"/>
            <a:chOff x="371475" y="3053357"/>
            <a:chExt cx="1785678" cy="551260"/>
          </a:xfrm>
        </p:grpSpPr>
        <p:sp>
          <p:nvSpPr>
            <p:cNvPr id="22" name="Rounded Rectangle 21"/>
            <p:cNvSpPr/>
            <p:nvPr/>
          </p:nvSpPr>
          <p:spPr>
            <a:xfrm>
              <a:off x="752475" y="31283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13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30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thống</a:t>
              </a:r>
              <a:endParaRPr lang="en-US" sz="13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3053357"/>
              <a:ext cx="500322" cy="551260"/>
            </a:xfrm>
            <a:prstGeom prst="rect">
              <a:avLst/>
            </a:prstGeom>
          </p:spPr>
        </p:pic>
      </p:grpSp>
      <p:grpSp>
        <p:nvGrpSpPr>
          <p:cNvPr id="12" name="Group 11"/>
          <p:cNvGrpSpPr/>
          <p:nvPr/>
        </p:nvGrpSpPr>
        <p:grpSpPr>
          <a:xfrm>
            <a:off x="371475" y="3586757"/>
            <a:ext cx="1785678" cy="1084660"/>
            <a:chOff x="371475" y="3586757"/>
            <a:chExt cx="1785678" cy="1084660"/>
          </a:xfrm>
        </p:grpSpPr>
        <p:sp>
          <p:nvSpPr>
            <p:cNvPr id="23" name="Rounded Rectangle 22"/>
            <p:cNvSpPr/>
            <p:nvPr/>
          </p:nvSpPr>
          <p:spPr>
            <a:xfrm>
              <a:off x="752475" y="36617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Tư</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tưởng</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3586757"/>
              <a:ext cx="500322" cy="551260"/>
            </a:xfrm>
            <a:prstGeom prst="rect">
              <a:avLst/>
            </a:prstGeom>
          </p:spPr>
        </p:pic>
        <p:grpSp>
          <p:nvGrpSpPr>
            <p:cNvPr id="10" name="Group 9"/>
            <p:cNvGrpSpPr/>
            <p:nvPr/>
          </p:nvGrpSpPr>
          <p:grpSpPr>
            <a:xfrm>
              <a:off x="371475" y="4120157"/>
              <a:ext cx="1785678" cy="551260"/>
              <a:chOff x="371475" y="4120157"/>
              <a:chExt cx="1785678" cy="551260"/>
            </a:xfrm>
          </p:grpSpPr>
          <p:sp>
            <p:nvSpPr>
              <p:cNvPr id="24" name="Rounded Rectangle 23"/>
              <p:cNvSpPr/>
              <p:nvPr/>
            </p:nvSpPr>
            <p:spPr>
              <a:xfrm>
                <a:off x="752475" y="41951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Thông</a:t>
                </a:r>
                <a:r>
                  <a:rPr lang="en-US" sz="1300">
                    <a:solidFill>
                      <a:schemeClr val="bg1"/>
                    </a:solidFill>
                    <a:latin typeface="Times New Roman" panose="02020603050405020304" pitchFamily="18" charset="0"/>
                    <a:cs typeface="Times New Roman" panose="02020603050405020304" pitchFamily="18" charset="0"/>
                  </a:rPr>
                  <a:t> </a:t>
                </a:r>
                <a:r>
                  <a:rPr lang="en-US" sz="1300" smtClean="0">
                    <a:solidFill>
                      <a:schemeClr val="bg1"/>
                    </a:solidFill>
                    <a:latin typeface="Times New Roman" panose="02020603050405020304" pitchFamily="18" charset="0"/>
                    <a:cs typeface="Times New Roman" panose="02020603050405020304" pitchFamily="18" charset="0"/>
                  </a:rPr>
                  <a:t>tin </a:t>
                </a:r>
                <a:r>
                  <a:rPr lang="en-US" sz="1300" err="1" smtClean="0">
                    <a:solidFill>
                      <a:schemeClr val="bg1"/>
                    </a:solidFill>
                    <a:latin typeface="Times New Roman" panose="02020603050405020304" pitchFamily="18" charset="0"/>
                    <a:cs typeface="Times New Roman" panose="02020603050405020304" pitchFamily="18" charset="0"/>
                  </a:rPr>
                  <a:t>thời</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sự</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4120157"/>
                <a:ext cx="500322" cy="551260"/>
              </a:xfrm>
              <a:prstGeom prst="rect">
                <a:avLst/>
              </a:prstGeom>
            </p:spPr>
          </p:pic>
        </p:grpSp>
      </p:grpSp>
      <p:grpSp>
        <p:nvGrpSpPr>
          <p:cNvPr id="3" name="Group 2"/>
          <p:cNvGrpSpPr/>
          <p:nvPr/>
        </p:nvGrpSpPr>
        <p:grpSpPr>
          <a:xfrm>
            <a:off x="371475" y="4653557"/>
            <a:ext cx="1785678" cy="551260"/>
            <a:chOff x="371475" y="4653557"/>
            <a:chExt cx="1785678" cy="551260"/>
          </a:xfrm>
        </p:grpSpPr>
        <p:sp>
          <p:nvSpPr>
            <p:cNvPr id="25" name="Rounded Rectangle 24"/>
            <p:cNvSpPr/>
            <p:nvPr/>
          </p:nvSpPr>
          <p:spPr>
            <a:xfrm>
              <a:off x="752475" y="47285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Góc</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nhìn</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trẻ</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4653557"/>
              <a:ext cx="500322" cy="551260"/>
            </a:xfrm>
            <a:prstGeom prst="rect">
              <a:avLst/>
            </a:prstGeom>
          </p:spPr>
        </p:pic>
      </p:grpSp>
      <p:grpSp>
        <p:nvGrpSpPr>
          <p:cNvPr id="2" name="Group 1"/>
          <p:cNvGrpSpPr/>
          <p:nvPr/>
        </p:nvGrpSpPr>
        <p:grpSpPr>
          <a:xfrm>
            <a:off x="371475" y="5204817"/>
            <a:ext cx="1785678" cy="551260"/>
            <a:chOff x="371475" y="5204817"/>
            <a:chExt cx="1785678" cy="551260"/>
          </a:xfrm>
        </p:grpSpPr>
        <p:sp>
          <p:nvSpPr>
            <p:cNvPr id="26" name="Rounded Rectangle 25"/>
            <p:cNvSpPr/>
            <p:nvPr/>
          </p:nvSpPr>
          <p:spPr>
            <a:xfrm>
              <a:off x="752475" y="52619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Sắc</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màu</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cơ</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sở</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5204817"/>
              <a:ext cx="500322" cy="551260"/>
            </a:xfrm>
            <a:prstGeom prst="rect">
              <a:avLst/>
            </a:prstGeom>
          </p:spPr>
        </p:pic>
      </p:grpSp>
      <p:sp>
        <p:nvSpPr>
          <p:cNvPr id="34" name="TextBox 33"/>
          <p:cNvSpPr txBox="1"/>
          <p:nvPr/>
        </p:nvSpPr>
        <p:spPr>
          <a:xfrm>
            <a:off x="347922" y="2667002"/>
            <a:ext cx="1785678" cy="307777"/>
          </a:xfrm>
          <a:prstGeom prst="rect">
            <a:avLst/>
          </a:prstGeom>
          <a:noFill/>
        </p:spPr>
        <p:txBody>
          <a:bodyPr wrap="square" rtlCol="0">
            <a:spAutoFit/>
          </a:bodyPr>
          <a:lstStyle/>
          <a:p>
            <a:r>
              <a:rPr lang="en-US" sz="1400" b="1" smtClean="0">
                <a:solidFill>
                  <a:srgbClr val="0070C0"/>
                </a:solidFill>
                <a:latin typeface="Times New Roman" panose="02020603050405020304" pitchFamily="18" charset="0"/>
                <a:cs typeface="Times New Roman" panose="02020603050405020304" pitchFamily="18" charset="0"/>
              </a:rPr>
              <a:t>NỘI DUNG CHÍNH</a:t>
            </a:r>
            <a:endParaRPr lang="en-US" sz="1400" b="1">
              <a:solidFill>
                <a:srgbClr val="0070C0"/>
              </a:solidFill>
              <a:latin typeface="Times New Roman" panose="02020603050405020304" pitchFamily="18" charset="0"/>
              <a:cs typeface="Times New Roman" panose="02020603050405020304"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3998"/>
            <a:chOff x="1752600" y="9220200"/>
            <a:chExt cx="4857750" cy="553998"/>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53998"/>
            </a:xfrm>
            <a:prstGeom prst="rect">
              <a:avLst/>
            </a:prstGeom>
            <a:noFill/>
          </p:spPr>
          <p:txBody>
            <a:bodyPr wrap="square" rtlCol="0">
              <a:spAutoFit/>
            </a:bodyPr>
            <a:lstStyle/>
            <a:p>
              <a:pPr algn="ctr"/>
              <a:r>
                <a:rPr lang="en-US" sz="1400" b="1" smtClean="0"/>
                <a:t>1</a:t>
              </a:r>
              <a:r>
                <a:rPr lang="en-US" sz="800" b="1" smtClean="0"/>
                <a:t> </a:t>
              </a:r>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sp>
        <p:nvSpPr>
          <p:cNvPr id="17" name="TextBox 16"/>
          <p:cNvSpPr txBox="1"/>
          <p:nvPr/>
        </p:nvSpPr>
        <p:spPr>
          <a:xfrm>
            <a:off x="2286000" y="2635252"/>
            <a:ext cx="4038600" cy="3600986"/>
          </a:xfrm>
          <a:prstGeom prst="rect">
            <a:avLst/>
          </a:prstGeom>
          <a:noFill/>
          <a:ln>
            <a:noFill/>
          </a:ln>
        </p:spPr>
        <p:txBody>
          <a:bodyPr wrap="square" lIns="0" tIns="0" rIns="0" bIns="731520" rtlCol="0" anchor="t" anchorCtr="0">
            <a:spAutoFit/>
          </a:bodyPr>
          <a:lstStyle/>
          <a:p>
            <a:pPr algn="ctr"/>
            <a:r>
              <a:rPr lang="en-US" sz="1200" b="1" smtClean="0">
                <a:latin typeface="Times New Roman" pitchFamily="18" charset="0"/>
                <a:cs typeface="Times New Roman" pitchFamily="18" charset="0"/>
              </a:rPr>
              <a:t>ĐẢNG, NHÀ NƯỚC ĐẶT NIỀM TIN VÀO THẾ HỆ TRẺ</a:t>
            </a:r>
          </a:p>
          <a:p>
            <a:pPr algn="ctr"/>
            <a:r>
              <a:rPr lang="en-US" sz="1100" i="1" smtClean="0">
                <a:latin typeface="Times New Roman" pitchFamily="18" charset="0"/>
                <a:cs typeface="Times New Roman" pitchFamily="18" charset="0"/>
              </a:rPr>
              <a:t>	</a:t>
            </a:r>
          </a:p>
          <a:p>
            <a:pPr algn="ctr"/>
            <a:r>
              <a:rPr lang="en-US" sz="1100" i="1">
                <a:latin typeface="Times New Roman" pitchFamily="18" charset="0"/>
                <a:cs typeface="Times New Roman" pitchFamily="18" charset="0"/>
              </a:rPr>
              <a:t>	</a:t>
            </a:r>
            <a:r>
              <a:rPr lang="en-US" sz="1100" i="1" smtClean="0">
                <a:latin typeface="Times New Roman" pitchFamily="18" charset="0"/>
                <a:cs typeface="Times New Roman" pitchFamily="18" charset="0"/>
              </a:rPr>
              <a:t>(Đồng chí Đinh Thế Huynh, Ủy viên Bộ Chính trị,</a:t>
            </a:r>
          </a:p>
          <a:p>
            <a:pPr algn="ctr"/>
            <a:r>
              <a:rPr lang="en-US" sz="1100" i="1">
                <a:latin typeface="Times New Roman" pitchFamily="18" charset="0"/>
                <a:cs typeface="Times New Roman" pitchFamily="18" charset="0"/>
              </a:rPr>
              <a:t> </a:t>
            </a:r>
            <a:r>
              <a:rPr lang="en-US" sz="1100" i="1" smtClean="0">
                <a:latin typeface="Times New Roman" pitchFamily="18" charset="0"/>
                <a:cs typeface="Times New Roman" pitchFamily="18" charset="0"/>
              </a:rPr>
              <a:t>  	Thường trực Ban Bí thư Trung ương Đảng)</a:t>
            </a: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9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just"/>
            <a:r>
              <a:rPr lang="en-US" sz="1200" i="1" smtClean="0">
                <a:latin typeface="+mj-lt"/>
              </a:rPr>
              <a:t>         </a:t>
            </a:r>
          </a:p>
        </p:txBody>
      </p:sp>
      <p:pic>
        <p:nvPicPr>
          <p:cNvPr id="35" name="Picture 34" descr="http://www.tuyengiao.vn/Uploads/2016/3/16/2632016_dinh_the_huynh.jpg"/>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389114"/>
            <a:ext cx="3543300" cy="2366963"/>
          </a:xfrm>
          <a:prstGeom prst="rect">
            <a:avLst/>
          </a:prstGeom>
          <a:noFill/>
          <a:ln>
            <a:noFill/>
          </a:ln>
        </p:spPr>
      </p:pic>
    </p:spTree>
    <p:extLst>
      <p:ext uri="{BB962C8B-B14F-4D97-AF65-F5344CB8AC3E}">
        <p14:creationId xmlns:p14="http://schemas.microsoft.com/office/powerpoint/2010/main" val="4194430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914400"/>
            <a:ext cx="5829300" cy="9541073"/>
          </a:xfrm>
          <a:prstGeom prst="rect">
            <a:avLst/>
          </a:prstGeom>
          <a:noFill/>
          <a:ln>
            <a:noFill/>
          </a:ln>
        </p:spPr>
        <p:txBody>
          <a:bodyPr wrap="square" lIns="0" tIns="0" rIns="0" bIns="914400" rtlCol="0" anchor="t" anchorCtr="0">
            <a:spAutoFit/>
          </a:bodyPr>
          <a:lstStyle/>
          <a:p>
            <a:pPr algn="just"/>
            <a:r>
              <a:rPr lang="pt-BR" sz="1400" dirty="0" smtClean="0">
                <a:latin typeface="Times New Roman" pitchFamily="18" charset="0"/>
                <a:cs typeface="Times New Roman" pitchFamily="18" charset="0"/>
              </a:rPr>
              <a:t>- </a:t>
            </a:r>
            <a:r>
              <a:rPr lang="pt-BR" sz="1400" dirty="0">
                <a:latin typeface="Times New Roman" pitchFamily="18" charset="0"/>
                <a:cs typeface="Times New Roman" pitchFamily="18" charset="0"/>
              </a:rPr>
              <a:t>Tổ chức Lễ mít tinh kỷ niệm 85 năm ngày thành lập Đoàn TNCS Hồ Chí Minh và lễ đón nhận Huân chương Lao động hạng Nhất của Chủ tịch nước trao tặng cho Đoàn TNCS Hồ Chí Minh tỉnh Bình Định. Tại buổi Lễ, Ban Thường vụ Tỉnh đoàn đã tổ chức tuyên dương </a:t>
            </a:r>
            <a:r>
              <a:rPr lang="pt-BR" sz="1400" b="1" dirty="0">
                <a:latin typeface="Times New Roman" pitchFamily="18" charset="0"/>
                <a:cs typeface="Times New Roman" pitchFamily="18" charset="0"/>
              </a:rPr>
              <a:t>09</a:t>
            </a:r>
            <a:r>
              <a:rPr lang="pt-BR" sz="1400" dirty="0">
                <a:latin typeface="Times New Roman" pitchFamily="18" charset="0"/>
                <a:cs typeface="Times New Roman" pitchFamily="18" charset="0"/>
              </a:rPr>
              <a:t> gương mặt trẻ tiêu biểu của tỉnh trong năm 2015 và trao kỷ niệm chương “Vì thế hệ trẻ” cho </a:t>
            </a:r>
            <a:r>
              <a:rPr lang="pt-BR" sz="1400" b="1" dirty="0">
                <a:latin typeface="Times New Roman" pitchFamily="18" charset="0"/>
                <a:cs typeface="Times New Roman" pitchFamily="18" charset="0"/>
              </a:rPr>
              <a:t>11</a:t>
            </a:r>
            <a:r>
              <a:rPr lang="pt-BR" sz="1400" dirty="0">
                <a:latin typeface="Times New Roman" pitchFamily="18" charset="0"/>
                <a:cs typeface="Times New Roman" pitchFamily="18" charset="0"/>
              </a:rPr>
              <a:t> đồng chí lãnh đạo tỉnh, nguyên là lãnh đạo tỉnh. </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 Tổ chức Lễ chào cờ hát Quốc ca, Đoàn ca và đồng diễn các bài hát về Đoàn, Hội, Đội với sự tham gia của </a:t>
            </a:r>
            <a:r>
              <a:rPr lang="pt-BR" sz="1400" b="1" dirty="0">
                <a:latin typeface="Times New Roman" pitchFamily="18" charset="0"/>
                <a:cs typeface="Times New Roman" pitchFamily="18" charset="0"/>
              </a:rPr>
              <a:t>5.000</a:t>
            </a:r>
            <a:r>
              <a:rPr lang="pt-BR" sz="1400" dirty="0">
                <a:latin typeface="Times New Roman" pitchFamily="18" charset="0"/>
                <a:cs typeface="Times New Roman" pitchFamily="18" charset="0"/>
              </a:rPr>
              <a:t> ĐVTN, học sinh, sinh viên. Đồng thời chỉ đạo, 100% các cấp bộ Đoàn tổ chức đồng loạt chào cờ vào lúc 6h30, ngày 26/3 và tổ chức đồng diễn các bài hát về Đoàn, Hội, Đội. </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 Phối hợp với Ban Tổ chức Tỉnh ủy tổ chức Chương trình giao lưu, tọa đàm phát triển Đảng trong học sinh phổ thông, với sự tham gia của Cấp ủy 11 huyện thị, thành phố, 11 đơn vị huyện, thị, thành Đoàn, 52 trường trung học phổ thông và </a:t>
            </a:r>
            <a:r>
              <a:rPr lang="pt-BR" sz="1400" b="1" dirty="0">
                <a:latin typeface="Times New Roman" pitchFamily="18" charset="0"/>
                <a:cs typeface="Times New Roman" pitchFamily="18" charset="0"/>
              </a:rPr>
              <a:t>200</a:t>
            </a:r>
            <a:r>
              <a:rPr lang="pt-BR" sz="1400" dirty="0">
                <a:latin typeface="Times New Roman" pitchFamily="18" charset="0"/>
                <a:cs typeface="Times New Roman" pitchFamily="18" charset="0"/>
              </a:rPr>
              <a:t> đoàn viên ưu tú của các trường phổ thông trong toàn tỉnh. Tại buổi tọa đàm, các đơn vị đã thảo luận các vấn đề liên quan đến công tác bồi dưỡng, giới thiệu đoàn viên ưu tú và các biện pháp đẩy mạnh công tác phát triển đảng viên là học sinh phổ thông cho Đảng xem xét kết nạp. </a:t>
            </a:r>
            <a:endParaRPr lang="en-US" sz="1400" dirty="0">
              <a:latin typeface="Times New Roman" pitchFamily="18" charset="0"/>
              <a:cs typeface="Times New Roman" pitchFamily="18" charset="0"/>
            </a:endParaRPr>
          </a:p>
          <a:p>
            <a:pPr algn="just"/>
            <a:r>
              <a:rPr lang="pt-BR" sz="1400" b="1" dirty="0">
                <a:latin typeface="Times New Roman" pitchFamily="18" charset="0"/>
                <a:cs typeface="Times New Roman" pitchFamily="18" charset="0"/>
              </a:rPr>
              <a:t>b) Các hoạt động tại cơ sở</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 Chào mừng 85 năm ngày thành lập Đoàn TNCS Hồ Chí Minh, các huyện thị, thành Đoàn, Đoàn trực thuộc tổ chức nhiều hoạt động ý nghĩa với nhiều hình thức như tổ chức Hội trại, thăm tặng quà, tổ chức Hội thi, Hội diễn văn nghệ...tiêu biểu như: Hội trại tuổi trẻ “Tự hào tiến bước dưới cờ Đảng” của các đơn vị: </a:t>
            </a:r>
            <a:r>
              <a:rPr lang="pt-BR" sz="1400" b="1" dirty="0">
                <a:latin typeface="Times New Roman" pitchFamily="18" charset="0"/>
                <a:cs typeface="Times New Roman" pitchFamily="18" charset="0"/>
              </a:rPr>
              <a:t>Hoài Ân, Quy Nhơn, Tuy Phước, Đoàn khối Doanh nghiệp tỉnh</a:t>
            </a:r>
            <a:r>
              <a:rPr lang="pt-BR" sz="1400" dirty="0">
                <a:latin typeface="Times New Roman" pitchFamily="18" charset="0"/>
                <a:cs typeface="Times New Roman" pitchFamily="18" charset="0"/>
              </a:rPr>
              <a:t>; Lễ mít tinh kỷ niệm, gặp mặt truyền thống cán bộ đoàn, tổ chức đồng diễn, chào cờ  của đơn vị: </a:t>
            </a:r>
            <a:r>
              <a:rPr lang="pt-BR" sz="1400" b="1" dirty="0">
                <a:latin typeface="Times New Roman" pitchFamily="18" charset="0"/>
                <a:cs typeface="Times New Roman" pitchFamily="18" charset="0"/>
              </a:rPr>
              <a:t>Tây Sơn, Phù Cát, Vĩnh Thạnh, An Lão, Hoài Nhơn và An Nhơn</a:t>
            </a:r>
            <a:r>
              <a:rPr lang="pt-BR" sz="1400" dirty="0">
                <a:latin typeface="Times New Roman" pitchFamily="18" charset="0"/>
                <a:cs typeface="Times New Roman" pitchFamily="18" charset="0"/>
              </a:rPr>
              <a:t>; tổ chức hoạt động giao lưu, kết nghĩa với Đồn biên phòng đóng quân tại xã Nhơn Lý và </a:t>
            </a:r>
            <a:r>
              <a:rPr lang="nl-NL" sz="1400" dirty="0">
                <a:latin typeface="Times New Roman" pitchFamily="18" charset="0"/>
                <a:cs typeface="Times New Roman" pitchFamily="18" charset="0"/>
              </a:rPr>
              <a:t>trao </a:t>
            </a:r>
            <a:r>
              <a:rPr lang="nl-NL" sz="1400" b="1" dirty="0">
                <a:latin typeface="Times New Roman" pitchFamily="18" charset="0"/>
                <a:cs typeface="Times New Roman" pitchFamily="18" charset="0"/>
              </a:rPr>
              <a:t>05</a:t>
            </a:r>
            <a:r>
              <a:rPr lang="nl-NL" sz="1400" dirty="0">
                <a:latin typeface="Times New Roman" pitchFamily="18" charset="0"/>
                <a:cs typeface="Times New Roman" pitchFamily="18" charset="0"/>
              </a:rPr>
              <a:t> suất quà (</a:t>
            </a:r>
            <a:r>
              <a:rPr lang="nl-NL" sz="1400" b="1" dirty="0">
                <a:latin typeface="Times New Roman" pitchFamily="18" charset="0"/>
                <a:cs typeface="Times New Roman" pitchFamily="18" charset="0"/>
              </a:rPr>
              <a:t>200 </a:t>
            </a:r>
            <a:r>
              <a:rPr lang="nl-NL" sz="1400" dirty="0">
                <a:latin typeface="Times New Roman" pitchFamily="18" charset="0"/>
                <a:cs typeface="Times New Roman" pitchFamily="18" charset="0"/>
              </a:rPr>
              <a:t>nghìn đồng/suất) cho các em học sinh con ngư dân có hoàn cảnh khó khăn trên địa bàn của</a:t>
            </a:r>
            <a:r>
              <a:rPr lang="nl-NL" sz="1400" b="1" dirty="0">
                <a:latin typeface="Times New Roman" pitchFamily="18" charset="0"/>
                <a:cs typeface="Times New Roman" pitchFamily="18" charset="0"/>
              </a:rPr>
              <a:t> </a:t>
            </a:r>
            <a:r>
              <a:rPr lang="pt-BR" sz="1400" b="1" dirty="0">
                <a:latin typeface="Times New Roman" pitchFamily="18" charset="0"/>
                <a:cs typeface="Times New Roman" pitchFamily="18" charset="0"/>
              </a:rPr>
              <a:t>huyện đoàn Tuy Phước</a:t>
            </a:r>
            <a:r>
              <a:rPr lang="nl-NL" sz="1400" dirty="0">
                <a:latin typeface="Times New Roman" pitchFamily="18" charset="0"/>
                <a:cs typeface="Times New Roman" pitchFamily="18" charset="0"/>
              </a:rPr>
              <a:t>; Hội thi </a:t>
            </a:r>
            <a:r>
              <a:rPr lang="nl-NL" sz="1400" b="1" i="1" dirty="0">
                <a:latin typeface="Times New Roman" pitchFamily="18" charset="0"/>
                <a:cs typeface="Times New Roman" pitchFamily="18" charset="0"/>
              </a:rPr>
              <a:t>“Tự hào người đoàn viên thanh niên cộng sản Hồ Chí Minh”</a:t>
            </a:r>
            <a:r>
              <a:rPr lang="nl-NL" sz="1400" b="1" dirty="0">
                <a:latin typeface="Times New Roman" pitchFamily="18" charset="0"/>
                <a:cs typeface="Times New Roman" pitchFamily="18" charset="0"/>
              </a:rPr>
              <a:t> </a:t>
            </a:r>
            <a:br>
              <a:rPr lang="nl-NL" sz="1400" b="1" dirty="0">
                <a:latin typeface="Times New Roman" pitchFamily="18" charset="0"/>
                <a:cs typeface="Times New Roman" pitchFamily="18" charset="0"/>
              </a:rPr>
            </a:br>
            <a:r>
              <a:rPr lang="nl-NL" sz="1400" dirty="0">
                <a:latin typeface="Times New Roman" pitchFamily="18" charset="0"/>
                <a:cs typeface="Times New Roman" pitchFamily="18" charset="0"/>
              </a:rPr>
              <a:t>của</a:t>
            </a:r>
            <a:r>
              <a:rPr lang="nl-NL" sz="1400" b="1" dirty="0">
                <a:latin typeface="Times New Roman" pitchFamily="18" charset="0"/>
                <a:cs typeface="Times New Roman" pitchFamily="18" charset="0"/>
              </a:rPr>
              <a:t> Đoàn khối các cơ quan tỉnh</a:t>
            </a:r>
            <a:r>
              <a:rPr lang="nl-NL" sz="1400" i="1" dirty="0">
                <a:latin typeface="Times New Roman" pitchFamily="18" charset="0"/>
                <a:cs typeface="Times New Roman" pitchFamily="18" charset="0"/>
              </a:rPr>
              <a:t>; </a:t>
            </a:r>
            <a:r>
              <a:rPr lang="nl-NL" sz="1400" dirty="0">
                <a:latin typeface="Times New Roman" pitchFamily="18" charset="0"/>
                <a:cs typeface="Times New Roman" pitchFamily="18" charset="0"/>
              </a:rPr>
              <a:t>tổ chức</a:t>
            </a:r>
            <a:r>
              <a:rPr lang="nl-NL" sz="1400" b="1" dirty="0">
                <a:latin typeface="Times New Roman" pitchFamily="18" charset="0"/>
                <a:cs typeface="Times New Roman" pitchFamily="18" charset="0"/>
              </a:rPr>
              <a:t> </a:t>
            </a:r>
            <a:r>
              <a:rPr lang="nl-NL" sz="1400" dirty="0">
                <a:latin typeface="Times New Roman" pitchFamily="18" charset="0"/>
                <a:cs typeface="Times New Roman" pitchFamily="18" charset="0"/>
              </a:rPr>
              <a:t>Hội thi</a:t>
            </a:r>
            <a:r>
              <a:rPr lang="nl-NL" sz="1400" b="1" i="1" dirty="0">
                <a:latin typeface="Times New Roman" pitchFamily="18" charset="0"/>
                <a:cs typeface="Times New Roman" pitchFamily="18" charset="0"/>
              </a:rPr>
              <a:t> “Bí thư chi đoàn giỏi” </a:t>
            </a:r>
            <a:r>
              <a:rPr lang="nl-NL" sz="1400" dirty="0">
                <a:latin typeface="Times New Roman" pitchFamily="18" charset="0"/>
                <a:cs typeface="Times New Roman" pitchFamily="18" charset="0"/>
              </a:rPr>
              <a:t>của</a:t>
            </a:r>
            <a:r>
              <a:rPr lang="nl-NL" sz="1400" b="1" i="1" dirty="0">
                <a:latin typeface="Times New Roman" pitchFamily="18" charset="0"/>
                <a:cs typeface="Times New Roman" pitchFamily="18" charset="0"/>
              </a:rPr>
              <a:t> </a:t>
            </a:r>
            <a:r>
              <a:rPr lang="nl-NL" sz="1400" b="1" dirty="0">
                <a:latin typeface="Times New Roman" pitchFamily="18" charset="0"/>
                <a:cs typeface="Times New Roman" pitchFamily="18" charset="0"/>
              </a:rPr>
              <a:t>huyện đoàn Phù Mỹ</a:t>
            </a:r>
            <a:r>
              <a:rPr lang="pt-BR" sz="1400" dirty="0">
                <a:latin typeface="Times New Roman" pitchFamily="18" charset="0"/>
                <a:cs typeface="Times New Roman" pitchFamily="18" charset="0"/>
              </a:rPr>
              <a:t>... Nhân dịp này, các cơ sở Đoàn đã tặng </a:t>
            </a:r>
            <a:r>
              <a:rPr lang="pt-BR" sz="1400" b="1" dirty="0">
                <a:latin typeface="Times New Roman" pitchFamily="18" charset="0"/>
                <a:cs typeface="Times New Roman" pitchFamily="18" charset="0"/>
              </a:rPr>
              <a:t>1.449</a:t>
            </a:r>
            <a:r>
              <a:rPr lang="pt-BR" sz="1400" dirty="0">
                <a:latin typeface="Times New Roman" pitchFamily="18" charset="0"/>
                <a:cs typeface="Times New Roman" pitchFamily="18" charset="0"/>
              </a:rPr>
              <a:t> suất quà trị giá </a:t>
            </a:r>
            <a:r>
              <a:rPr lang="pt-BR" sz="1400" b="1" dirty="0">
                <a:latin typeface="Times New Roman" pitchFamily="18" charset="0"/>
                <a:cs typeface="Times New Roman" pitchFamily="18" charset="0"/>
              </a:rPr>
              <a:t>289</a:t>
            </a:r>
            <a:r>
              <a:rPr lang="pt-BR" sz="1400" dirty="0">
                <a:latin typeface="Times New Roman" pitchFamily="18" charset="0"/>
                <a:cs typeface="Times New Roman" pitchFamily="18" charset="0"/>
              </a:rPr>
              <a:t> triệu đồng cho các đồng chí cựu cán bộ đoàn, đoàn viên thanh niên có hoàn cảnh khó khăn.</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Công tác phát triển đoàn viên </a:t>
            </a:r>
            <a:r>
              <a:rPr lang="pt-BR" sz="1400" b="1" i="1" dirty="0">
                <a:latin typeface="Times New Roman" pitchFamily="18" charset="0"/>
                <a:cs typeface="Times New Roman" pitchFamily="18" charset="0"/>
              </a:rPr>
              <a:t>“Lớp đoàn viên 85 năm”</a:t>
            </a:r>
            <a:r>
              <a:rPr lang="pt-BR" sz="1400" dirty="0">
                <a:latin typeface="Times New Roman" pitchFamily="18" charset="0"/>
                <a:cs typeface="Times New Roman" pitchFamily="18" charset="0"/>
              </a:rPr>
              <a:t> được các cấp bộ Đoàn quan tâm thực hiện. Kết quả, các cấp bộ Đoàn đã tổ chức được</a:t>
            </a:r>
            <a:r>
              <a:rPr lang="pt-BR" sz="1400" b="1" dirty="0">
                <a:latin typeface="Times New Roman" pitchFamily="18" charset="0"/>
                <a:cs typeface="Times New Roman" pitchFamily="18" charset="0"/>
              </a:rPr>
              <a:t> 255</a:t>
            </a:r>
            <a:r>
              <a:rPr lang="pt-BR" sz="1400" dirty="0">
                <a:latin typeface="Times New Roman" pitchFamily="18" charset="0"/>
                <a:cs typeface="Times New Roman" pitchFamily="18" charset="0"/>
              </a:rPr>
              <a:t> lớp cảm tình Đoàn cho </a:t>
            </a:r>
            <a:r>
              <a:rPr lang="pt-BR" sz="1400" b="1" dirty="0">
                <a:latin typeface="Times New Roman" pitchFamily="18" charset="0"/>
                <a:cs typeface="Times New Roman" pitchFamily="18" charset="0"/>
              </a:rPr>
              <a:t>7.423</a:t>
            </a:r>
            <a:r>
              <a:rPr lang="pt-BR" sz="1400" dirty="0">
                <a:latin typeface="Times New Roman" pitchFamily="18" charset="0"/>
                <a:cs typeface="Times New Roman" pitchFamily="18" charset="0"/>
              </a:rPr>
              <a:t> thanh niên ưu tú, đội viên lớn tuổi qua đó đã kết nạp được </a:t>
            </a:r>
            <a:r>
              <a:rPr lang="pt-BR" sz="1400" b="1" dirty="0">
                <a:latin typeface="Times New Roman" pitchFamily="18" charset="0"/>
                <a:cs typeface="Times New Roman" pitchFamily="18" charset="0"/>
              </a:rPr>
              <a:t>6.153</a:t>
            </a:r>
            <a:r>
              <a:rPr lang="pt-BR" sz="1400" dirty="0">
                <a:latin typeface="Times New Roman" pitchFamily="18" charset="0"/>
                <a:cs typeface="Times New Roman" pitchFamily="18" charset="0"/>
              </a:rPr>
              <a:t> đoàn viên mới trong đó: Kết nạp từ đội viên là </a:t>
            </a:r>
            <a:r>
              <a:rPr lang="pt-BR" sz="1400" b="1" dirty="0">
                <a:latin typeface="Times New Roman" pitchFamily="18" charset="0"/>
                <a:cs typeface="Times New Roman" pitchFamily="18" charset="0"/>
              </a:rPr>
              <a:t>3.393</a:t>
            </a:r>
            <a:r>
              <a:rPr lang="pt-BR" sz="1400" dirty="0">
                <a:latin typeface="Times New Roman" pitchFamily="18" charset="0"/>
                <a:cs typeface="Times New Roman" pitchFamily="18" charset="0"/>
              </a:rPr>
              <a:t>; thanh niên trường học là</a:t>
            </a:r>
            <a:r>
              <a:rPr lang="pt-BR" sz="1400" b="1" dirty="0">
                <a:latin typeface="Times New Roman" pitchFamily="18" charset="0"/>
                <a:cs typeface="Times New Roman" pitchFamily="18" charset="0"/>
              </a:rPr>
              <a:t> 2.181</a:t>
            </a:r>
            <a:r>
              <a:rPr lang="pt-BR" sz="1400" dirty="0">
                <a:latin typeface="Times New Roman" pitchFamily="18" charset="0"/>
                <a:cs typeface="Times New Roman" pitchFamily="18" charset="0"/>
              </a:rPr>
              <a:t>; thanh niên nông thôn là </a:t>
            </a:r>
            <a:r>
              <a:rPr lang="pt-BR" sz="1400" b="1" dirty="0">
                <a:latin typeface="Times New Roman" pitchFamily="18" charset="0"/>
                <a:cs typeface="Times New Roman" pitchFamily="18" charset="0"/>
              </a:rPr>
              <a:t>529</a:t>
            </a:r>
            <a:r>
              <a:rPr lang="pt-BR" sz="1400" dirty="0">
                <a:latin typeface="Times New Roman" pitchFamily="18" charset="0"/>
                <a:cs typeface="Times New Roman" pitchFamily="18" charset="0"/>
              </a:rPr>
              <a:t>; thanh niên khối doanh nghiệp là </a:t>
            </a:r>
            <a:r>
              <a:rPr lang="pt-BR" sz="1400" b="1" dirty="0">
                <a:latin typeface="Times New Roman" pitchFamily="18" charset="0"/>
                <a:cs typeface="Times New Roman" pitchFamily="18" charset="0"/>
              </a:rPr>
              <a:t>47</a:t>
            </a:r>
            <a:r>
              <a:rPr lang="pt-BR" sz="1400" dirty="0">
                <a:latin typeface="Times New Roman" pitchFamily="18" charset="0"/>
                <a:cs typeface="Times New Roman" pitchFamily="18" charset="0"/>
              </a:rPr>
              <a:t>; thanh niên khối công chức, viên chức là </a:t>
            </a:r>
            <a:r>
              <a:rPr lang="pt-BR" sz="1400" b="1" dirty="0">
                <a:latin typeface="Times New Roman" pitchFamily="18" charset="0"/>
                <a:cs typeface="Times New Roman" pitchFamily="18" charset="0"/>
              </a:rPr>
              <a:t>03</a:t>
            </a:r>
            <a:r>
              <a:rPr lang="pt-BR" sz="1400" dirty="0" smtClean="0">
                <a:latin typeface="Times New Roman" pitchFamily="18" charset="0"/>
                <a:cs typeface="Times New Roman" pitchFamily="18" charset="0"/>
              </a:rPr>
              <a:t>.</a:t>
            </a:r>
            <a:endParaRPr lang="en-US" sz="1400" dirty="0">
              <a:latin typeface="Times New Roman" pitchFamily="18" charset="0"/>
              <a:cs typeface="Times New Roman" pitchFamily="18" charset="0"/>
            </a:endParaRPr>
          </a:p>
        </p:txBody>
      </p:sp>
      <p:sp>
        <p:nvSpPr>
          <p:cNvPr id="45" name="Oval 44"/>
          <p:cNvSpPr/>
          <p:nvPr/>
        </p:nvSpPr>
        <p:spPr>
          <a:xfrm>
            <a:off x="2536031" y="927354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2457450" y="935474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a:t>
              </a:r>
              <a:r>
                <a:rPr lang="en-US" sz="1300" b="1" dirty="0"/>
                <a:t>0</a:t>
              </a:r>
              <a:endParaRPr lang="en-US" sz="1300" b="1" dirty="0" smtClean="0"/>
            </a:p>
            <a:p>
              <a:pPr algn="ctr"/>
              <a:r>
                <a:rPr lang="en-US" sz="800" b="1" dirty="0" smtClean="0"/>
                <a:t>THÁNG </a:t>
              </a:r>
              <a:r>
                <a:rPr lang="vi-VN" sz="800" b="1" dirty="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2060939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8894743"/>
          </a:xfrm>
          <a:prstGeom prst="rect">
            <a:avLst/>
          </a:prstGeom>
          <a:noFill/>
          <a:ln>
            <a:noFill/>
          </a:ln>
        </p:spPr>
        <p:txBody>
          <a:bodyPr wrap="square" lIns="0" tIns="0" rIns="0" bIns="914400" rtlCol="0" anchor="t" anchorCtr="0">
            <a:spAutoFit/>
          </a:bodyPr>
          <a:lstStyle/>
          <a:p>
            <a:pPr algn="just"/>
            <a:r>
              <a:rPr lang="pt-BR" sz="1400" b="1" dirty="0">
                <a:latin typeface="Times New Roman" pitchFamily="18" charset="0"/>
                <a:cs typeface="Times New Roman" pitchFamily="18" charset="0"/>
              </a:rPr>
              <a:t>2. Các hoạt động về nghề nghiệp và việc làm </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Trong tháng Thanh niên, các cấp bộ Đoàn trong tỉnh đã phối hợp tổ chức nhiều hoạt động tư vấn, giới thiệu, hỗ trợ việc làm cho thanh niên với nhiều hình thức hiệu quả như: Tổ chức hỗ trợ vốn phát triển kinh tế; tổ chức tư vấn, hướng nghiệp; tổ chức các lớp tập huần về chăm sóc cây nông nghiệp, chăn nuôi... Kết quả, trong toàn tỉnh đã tổ chức được </a:t>
            </a:r>
            <a:r>
              <a:rPr lang="pt-BR" sz="1400" b="1" dirty="0">
                <a:latin typeface="Times New Roman" pitchFamily="18" charset="0"/>
                <a:cs typeface="Times New Roman" pitchFamily="18" charset="0"/>
              </a:rPr>
              <a:t>119 </a:t>
            </a:r>
            <a:r>
              <a:rPr lang="pt-BR" sz="1400" dirty="0">
                <a:latin typeface="Times New Roman" pitchFamily="18" charset="0"/>
                <a:cs typeface="Times New Roman" pitchFamily="18" charset="0"/>
              </a:rPr>
              <a:t>buổi tư vấn việc làm thu hút </a:t>
            </a:r>
            <a:r>
              <a:rPr lang="pt-BR" sz="1400" b="1" dirty="0">
                <a:latin typeface="Times New Roman" pitchFamily="18" charset="0"/>
                <a:cs typeface="Times New Roman" pitchFamily="18" charset="0"/>
              </a:rPr>
              <a:t>8.433</a:t>
            </a:r>
            <a:r>
              <a:rPr lang="pt-BR" sz="1400" dirty="0">
                <a:latin typeface="Times New Roman" pitchFamily="18" charset="0"/>
                <a:cs typeface="Times New Roman" pitchFamily="18" charset="0"/>
              </a:rPr>
              <a:t> ĐVTN tham gia, cụ thể như:</a:t>
            </a:r>
            <a:endParaRPr lang="en-US" sz="1400" dirty="0">
              <a:latin typeface="Times New Roman" pitchFamily="18" charset="0"/>
              <a:cs typeface="Times New Roman" pitchFamily="18" charset="0"/>
            </a:endParaRPr>
          </a:p>
          <a:p>
            <a:pPr algn="just"/>
            <a:r>
              <a:rPr lang="pt-BR" sz="1400" b="1" i="1" dirty="0">
                <a:latin typeface="Times New Roman" pitchFamily="18" charset="0"/>
                <a:cs typeface="Times New Roman" pitchFamily="18" charset="0"/>
              </a:rPr>
              <a:t>a) Cấp tỉnh</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Tỉnh đoàn đã trao quyết định giải ngân vốn vay từ Quỹ Thanh niên lập nghiệp cho anh Nguyễn Văn Trí, chủ cơ sở Sản xuất gà giống Minh Trí tại xã Mỹ Đức, huyện Phù Mỹ và chị Nguyễn Thị Kiều Trang, chủ cơ sở kinh doanh mai cảnh tại thị xã An Nhơn với số tiền </a:t>
            </a:r>
            <a:r>
              <a:rPr lang="nl-NL" sz="1400" b="1" dirty="0">
                <a:latin typeface="Times New Roman" pitchFamily="18" charset="0"/>
                <a:cs typeface="Times New Roman" pitchFamily="18" charset="0"/>
              </a:rPr>
              <a:t>400</a:t>
            </a:r>
            <a:r>
              <a:rPr lang="nl-NL" sz="1400" dirty="0">
                <a:latin typeface="Times New Roman" pitchFamily="18" charset="0"/>
                <a:cs typeface="Times New Roman" pitchFamily="18" charset="0"/>
              </a:rPr>
              <a:t> triệu đồng.</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Tỉnh đoàn phối hợp với Trung tâm Dạy nghề và Giới thiệu việc làm thanh niên tỉnh tổ chức tư vấn việc làm cho hơn </a:t>
            </a:r>
            <a:r>
              <a:rPr lang="nl-NL" sz="1400" b="1" dirty="0">
                <a:latin typeface="Times New Roman" pitchFamily="18" charset="0"/>
                <a:cs typeface="Times New Roman" pitchFamily="18" charset="0"/>
              </a:rPr>
              <a:t>2.500 </a:t>
            </a:r>
            <a:r>
              <a:rPr lang="nl-NL" sz="1400" dirty="0">
                <a:latin typeface="Times New Roman" pitchFamily="18" charset="0"/>
                <a:cs typeface="Times New Roman" pitchFamily="18" charset="0"/>
              </a:rPr>
              <a:t>đoàn viên thanh niên tại các đơn vị: Hoài Nhơn, An Nhơn, Vĩnh Thạnh, Phù Cát, Quy Nhơn.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Tỉnh đoàn phối hợp với Báo Tuổi trẻ tổ chức Ngày hội Hướng nghiệp cho đối tượng học sinh Trung học cơ sở và Trung học phổ thông trên địa bàn tỉnh, thu hút hơn </a:t>
            </a:r>
            <a:r>
              <a:rPr lang="nl-NL" sz="1400" b="1" dirty="0">
                <a:latin typeface="Times New Roman" pitchFamily="18" charset="0"/>
                <a:cs typeface="Times New Roman" pitchFamily="18" charset="0"/>
              </a:rPr>
              <a:t>3.000</a:t>
            </a:r>
            <a:r>
              <a:rPr lang="nl-NL" sz="1400" dirty="0">
                <a:latin typeface="Times New Roman" pitchFamily="18" charset="0"/>
                <a:cs typeface="Times New Roman" pitchFamily="18" charset="0"/>
              </a:rPr>
              <a:t> học sinh tham gia.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Tỉnh đoàn Bình Định phối hợp với Lữ đoàn 172 Vùng 3 Hải quân tổ chức chương trình tuyên truyền phổ biến giáo dục pháp luật về biển đảo cho học sinh khối 12 các trường THPT tại các đơn vị: Tây Sơn, Phù Mỹ, Hoài Nhơn. Kết quả đã thu hút được </a:t>
            </a:r>
            <a:r>
              <a:rPr lang="nl-NL" sz="1400" b="1" dirty="0">
                <a:latin typeface="Times New Roman" pitchFamily="18" charset="0"/>
                <a:cs typeface="Times New Roman" pitchFamily="18" charset="0"/>
              </a:rPr>
              <a:t>1.000</a:t>
            </a:r>
            <a:r>
              <a:rPr lang="nl-NL" sz="1400" dirty="0">
                <a:latin typeface="Times New Roman" pitchFamily="18" charset="0"/>
                <a:cs typeface="Times New Roman" pitchFamily="18" charset="0"/>
              </a:rPr>
              <a:t> học sinh. Qua đó các em được trao đổi các vấn đề về biển đảo Việt Nam, vị trí, vai trò của biển đảo và trách nhiệm của thế hệ trẻ trong sự nghiệp xây dựng đất nước và bảo vệ chủ quyền thiêng liêng của Tổ quốc, đồng thời được định hướng thi tuyển vào các trường đại học của lực lượng vũ trang. </a:t>
            </a:r>
            <a:endParaRPr lang="en-US" sz="1400" dirty="0">
              <a:latin typeface="Times New Roman" pitchFamily="18" charset="0"/>
              <a:cs typeface="Times New Roman" pitchFamily="18" charset="0"/>
            </a:endParaRPr>
          </a:p>
          <a:p>
            <a:pPr algn="just"/>
            <a:r>
              <a:rPr lang="nl-NL" sz="1400" b="1" dirty="0">
                <a:latin typeface="Times New Roman" pitchFamily="18" charset="0"/>
                <a:cs typeface="Times New Roman" pitchFamily="18" charset="0"/>
              </a:rPr>
              <a:t>b) Các hoạt động tại cơ sở</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Công tác tư vấn, giới thiệu việc làm cho ĐVTN được các huyện, thị, thành Đoàn, Đoàn trực thuộc phối hợp với các đơn vị, ngành chức năng tổ chức hiệu quả. Kết quả, tổ chức được </a:t>
            </a:r>
            <a:r>
              <a:rPr lang="nl-NL" sz="1400" b="1" dirty="0">
                <a:latin typeface="Times New Roman" pitchFamily="18" charset="0"/>
                <a:cs typeface="Times New Roman" pitchFamily="18" charset="0"/>
              </a:rPr>
              <a:t>114</a:t>
            </a:r>
            <a:r>
              <a:rPr lang="nl-NL" sz="1400" dirty="0">
                <a:latin typeface="Times New Roman" pitchFamily="18" charset="0"/>
                <a:cs typeface="Times New Roman" pitchFamily="18" charset="0"/>
              </a:rPr>
              <a:t> buổi tư vấn, giới thiệu việc làm cho </a:t>
            </a:r>
            <a:r>
              <a:rPr lang="nl-NL" sz="1400" b="1" dirty="0">
                <a:latin typeface="Times New Roman" pitchFamily="18" charset="0"/>
                <a:cs typeface="Times New Roman" pitchFamily="18" charset="0"/>
              </a:rPr>
              <a:t>5.933</a:t>
            </a:r>
            <a:r>
              <a:rPr lang="nl-NL" sz="1400" dirty="0">
                <a:latin typeface="Times New Roman" pitchFamily="18" charset="0"/>
                <a:cs typeface="Times New Roman" pitchFamily="18" charset="0"/>
              </a:rPr>
              <a:t> ĐVTN, học sinh tiêu biểu như: </a:t>
            </a:r>
            <a:r>
              <a:rPr lang="nl-NL" sz="1400" b="1" dirty="0">
                <a:latin typeface="Times New Roman" pitchFamily="18" charset="0"/>
                <a:cs typeface="Times New Roman" pitchFamily="18" charset="0"/>
              </a:rPr>
              <a:t>Thành đoàn Quy Nhơn</a:t>
            </a:r>
            <a:r>
              <a:rPr lang="nl-NL" sz="1400" dirty="0">
                <a:latin typeface="Times New Roman" pitchFamily="18" charset="0"/>
                <a:cs typeface="Times New Roman" pitchFamily="18" charset="0"/>
              </a:rPr>
              <a:t> đã tổ chức giới thiệu việc làm cho </a:t>
            </a:r>
            <a:r>
              <a:rPr lang="nl-NL" sz="1400" b="1" dirty="0">
                <a:latin typeface="Times New Roman" pitchFamily="18" charset="0"/>
                <a:cs typeface="Times New Roman" pitchFamily="18" charset="0"/>
              </a:rPr>
              <a:t>136</a:t>
            </a:r>
            <a:r>
              <a:rPr lang="nl-NL" sz="1400" dirty="0">
                <a:latin typeface="Times New Roman" pitchFamily="18" charset="0"/>
                <a:cs typeface="Times New Roman" pitchFamily="18" charset="0"/>
              </a:rPr>
              <a:t> ĐVTN tại xã Nhơn Hải; </a:t>
            </a:r>
            <a:r>
              <a:rPr lang="nl-NL" sz="1400" b="1" dirty="0">
                <a:latin typeface="Times New Roman" pitchFamily="18" charset="0"/>
                <a:cs typeface="Times New Roman" pitchFamily="18" charset="0"/>
              </a:rPr>
              <a:t>huyện đoàn Tuy Phước </a:t>
            </a:r>
            <a:r>
              <a:rPr lang="nl-NL" sz="1400" dirty="0">
                <a:latin typeface="Times New Roman" pitchFamily="18" charset="0"/>
                <a:cs typeface="Times New Roman" pitchFamily="18" charset="0"/>
              </a:rPr>
              <a:t>tổ chức tư vấn hướng nghiệp cho </a:t>
            </a:r>
            <a:r>
              <a:rPr lang="nl-NL" sz="1400" b="1" dirty="0">
                <a:latin typeface="Times New Roman" pitchFamily="18" charset="0"/>
                <a:cs typeface="Times New Roman" pitchFamily="18" charset="0"/>
              </a:rPr>
              <a:t>2.660</a:t>
            </a:r>
            <a:r>
              <a:rPr lang="nl-NL" sz="1400" dirty="0">
                <a:latin typeface="Times New Roman" pitchFamily="18" charset="0"/>
                <a:cs typeface="Times New Roman" pitchFamily="18" charset="0"/>
              </a:rPr>
              <a:t> học sinh lớp 12 trên địa bàn huyện; </a:t>
            </a:r>
            <a:r>
              <a:rPr lang="nl-NL" sz="1400" b="1" dirty="0">
                <a:latin typeface="Times New Roman" pitchFamily="18" charset="0"/>
                <a:cs typeface="Times New Roman" pitchFamily="18" charset="0"/>
              </a:rPr>
              <a:t>huyện đoàn An Lão</a:t>
            </a:r>
            <a:r>
              <a:rPr lang="nl-NL" sz="1400" dirty="0">
                <a:latin typeface="Times New Roman" pitchFamily="18" charset="0"/>
                <a:cs typeface="Times New Roman" pitchFamily="18" charset="0"/>
              </a:rPr>
              <a:t> tổ chức được</a:t>
            </a:r>
            <a:r>
              <a:rPr lang="nl-NL" sz="1400" b="1" dirty="0">
                <a:latin typeface="Times New Roman" pitchFamily="18" charset="0"/>
                <a:cs typeface="Times New Roman" pitchFamily="18" charset="0"/>
              </a:rPr>
              <a:t> 03</a:t>
            </a:r>
            <a:r>
              <a:rPr lang="nl-NL" sz="1400" dirty="0">
                <a:latin typeface="Times New Roman" pitchFamily="18" charset="0"/>
                <a:cs typeface="Times New Roman" pitchFamily="18" charset="0"/>
              </a:rPr>
              <a:t> buổi tư vấn, giới thiệu việc làm cho </a:t>
            </a:r>
            <a:r>
              <a:rPr lang="nl-NL" sz="1400" b="1" dirty="0">
                <a:latin typeface="Times New Roman" pitchFamily="18" charset="0"/>
                <a:cs typeface="Times New Roman" pitchFamily="18" charset="0"/>
              </a:rPr>
              <a:t>300</a:t>
            </a:r>
            <a:r>
              <a:rPr lang="nl-NL" sz="1400" dirty="0">
                <a:latin typeface="Times New Roman" pitchFamily="18" charset="0"/>
                <a:cs typeface="Times New Roman" pitchFamily="18" charset="0"/>
              </a:rPr>
              <a:t> ĐVTN tại xã An Hòa, An Quang và An Hưng; </a:t>
            </a:r>
            <a:r>
              <a:rPr lang="nl-NL" sz="1400" b="1" dirty="0">
                <a:latin typeface="Times New Roman" pitchFamily="18" charset="0"/>
                <a:cs typeface="Times New Roman" pitchFamily="18" charset="0"/>
              </a:rPr>
              <a:t>huyện đoàn Phù Cát </a:t>
            </a:r>
            <a:r>
              <a:rPr lang="nl-NL" sz="1400" dirty="0">
                <a:latin typeface="Times New Roman" pitchFamily="18" charset="0"/>
                <a:cs typeface="Times New Roman" pitchFamily="18" charset="0"/>
              </a:rPr>
              <a:t>tổ chức Ngày hội tư vấn, giới thiệu việc làm cho </a:t>
            </a:r>
            <a:r>
              <a:rPr lang="nl-NL" sz="1400" b="1" dirty="0">
                <a:latin typeface="Times New Roman" pitchFamily="18" charset="0"/>
                <a:cs typeface="Times New Roman" pitchFamily="18" charset="0"/>
              </a:rPr>
              <a:t>50 ĐVTN </a:t>
            </a:r>
            <a:r>
              <a:rPr lang="nl-NL" sz="1400" dirty="0">
                <a:latin typeface="Times New Roman" pitchFamily="18" charset="0"/>
                <a:cs typeface="Times New Roman" pitchFamily="18" charset="0"/>
              </a:rPr>
              <a:t>tại xã Cát Nhơn, Cát Tường,</a:t>
            </a:r>
            <a:r>
              <a:rPr lang="nl-NL" sz="1400" b="1" dirty="0">
                <a:latin typeface="Times New Roman" pitchFamily="18" charset="0"/>
                <a:cs typeface="Times New Roman" pitchFamily="18" charset="0"/>
              </a:rPr>
              <a:t> </a:t>
            </a:r>
            <a:r>
              <a:rPr lang="nl-NL" sz="1400" dirty="0">
                <a:latin typeface="Times New Roman" pitchFamily="18" charset="0"/>
                <a:cs typeface="Times New Roman" pitchFamily="18" charset="0"/>
              </a:rPr>
              <a:t>phối hợp với Trung tâm GDTX - HN</a:t>
            </a:r>
            <a:r>
              <a:rPr lang="nl-NL" sz="1400" b="1" dirty="0">
                <a:latin typeface="Times New Roman" pitchFamily="18" charset="0"/>
                <a:cs typeface="Times New Roman" pitchFamily="18" charset="0"/>
              </a:rPr>
              <a:t> </a:t>
            </a:r>
            <a:r>
              <a:rPr lang="nl-NL" sz="1400" dirty="0">
                <a:latin typeface="Times New Roman" pitchFamily="18" charset="0"/>
                <a:cs typeface="Times New Roman" pitchFamily="18" charset="0"/>
              </a:rPr>
              <a:t>huyện</a:t>
            </a:r>
            <a:r>
              <a:rPr lang="nl-NL" sz="1400" b="1" dirty="0">
                <a:latin typeface="Times New Roman" pitchFamily="18" charset="0"/>
                <a:cs typeface="Times New Roman" pitchFamily="18" charset="0"/>
              </a:rPr>
              <a:t> </a:t>
            </a:r>
            <a:r>
              <a:rPr lang="nl-NL" sz="1400" dirty="0">
                <a:latin typeface="Times New Roman" pitchFamily="18" charset="0"/>
                <a:cs typeface="Times New Roman" pitchFamily="18" charset="0"/>
              </a:rPr>
              <a:t>tổ chức giới thiệu việc làm cho 450 ĐVTN trong toàn huyện, ; </a:t>
            </a:r>
            <a:r>
              <a:rPr lang="nl-NL" sz="1400" b="1" dirty="0">
                <a:latin typeface="Times New Roman" pitchFamily="18" charset="0"/>
                <a:cs typeface="Times New Roman" pitchFamily="18" charset="0"/>
              </a:rPr>
              <a:t>huyện đoàn Hoài Nhơn</a:t>
            </a:r>
            <a:r>
              <a:rPr lang="nl-NL" sz="1400" dirty="0">
                <a:latin typeface="Times New Roman" pitchFamily="18" charset="0"/>
                <a:cs typeface="Times New Roman" pitchFamily="18" charset="0"/>
              </a:rPr>
              <a:t> phối hợp tổ chức tư vấn, giới thiệu việc làm cho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ĐVTN...</a:t>
            </a:r>
            <a:endParaRPr lang="en-US" sz="1400" dirty="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a:t>
              </a:r>
              <a:r>
                <a:rPr lang="en-US" sz="1300" b="1" dirty="0"/>
                <a:t>1</a:t>
              </a:r>
              <a:endParaRPr lang="en-US" sz="1300" b="1" dirty="0" smtClean="0"/>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1668265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110186"/>
          </a:xfrm>
          <a:prstGeom prst="rect">
            <a:avLst/>
          </a:prstGeom>
          <a:noFill/>
          <a:ln>
            <a:noFill/>
          </a:ln>
        </p:spPr>
        <p:txBody>
          <a:bodyPr wrap="square" lIns="0" tIns="0" rIns="0" bIns="914400" rtlCol="0" anchor="t" anchorCtr="0">
            <a:spAutoFit/>
          </a:bodyPr>
          <a:lstStyle/>
          <a:p>
            <a:pPr algn="just"/>
            <a:r>
              <a:rPr lang="nl-NL" sz="1400" b="1" dirty="0">
                <a:latin typeface="Times New Roman" pitchFamily="18" charset="0"/>
                <a:cs typeface="Times New Roman" pitchFamily="18" charset="0"/>
              </a:rPr>
              <a:t>3. Các hoạt động an sinh xã hội</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Công tác an sinh xã hội được các cấp bộ Đoàn tổ chức với nhiều hoạt động ý nghĩa, các đối tượng do tổ chức Đoàn giúp đỡ được mở rộng qua đó đã thu hút đông đảo ĐVTN tham gia, được các cấp lãnh đạo đánh giá cao. Kết quả, các cấp bộ Đoàn đã tổ chức tặng </a:t>
            </a:r>
            <a:r>
              <a:rPr lang="nl-NL" sz="1400" b="1" dirty="0">
                <a:latin typeface="Times New Roman" pitchFamily="18" charset="0"/>
                <a:cs typeface="Times New Roman" pitchFamily="18" charset="0"/>
              </a:rPr>
              <a:t>1.150</a:t>
            </a:r>
            <a:r>
              <a:rPr lang="nl-NL" sz="1400" dirty="0">
                <a:latin typeface="Times New Roman" pitchFamily="18" charset="0"/>
                <a:cs typeface="Times New Roman" pitchFamily="18" charset="0"/>
              </a:rPr>
              <a:t> suất quà trị giá </a:t>
            </a:r>
            <a:r>
              <a:rPr lang="nl-NL" sz="1400" b="1" dirty="0">
                <a:latin typeface="Times New Roman" pitchFamily="18" charset="0"/>
                <a:cs typeface="Times New Roman" pitchFamily="18" charset="0"/>
              </a:rPr>
              <a:t>263</a:t>
            </a:r>
            <a:r>
              <a:rPr lang="nl-NL" sz="1400" dirty="0">
                <a:latin typeface="Times New Roman" pitchFamily="18" charset="0"/>
                <a:cs typeface="Times New Roman" pitchFamily="18" charset="0"/>
              </a:rPr>
              <a:t> triệu đồng; tổ chức trao tặng </a:t>
            </a:r>
            <a:r>
              <a:rPr lang="nl-NL" sz="1400" b="1" dirty="0">
                <a:latin typeface="Times New Roman" pitchFamily="18" charset="0"/>
                <a:cs typeface="Times New Roman" pitchFamily="18" charset="0"/>
              </a:rPr>
              <a:t>142 </a:t>
            </a:r>
            <a:r>
              <a:rPr lang="nl-NL" sz="1400" dirty="0">
                <a:latin typeface="Times New Roman" pitchFamily="18" charset="0"/>
                <a:cs typeface="Times New Roman" pitchFamily="18" charset="0"/>
              </a:rPr>
              <a:t>chiếc xe đạp trị giá trên</a:t>
            </a:r>
            <a:r>
              <a:rPr lang="nl-NL" sz="1400" b="1" dirty="0">
                <a:latin typeface="Times New Roman" pitchFamily="18" charset="0"/>
                <a:cs typeface="Times New Roman" pitchFamily="18" charset="0"/>
              </a:rPr>
              <a:t> 150 </a:t>
            </a:r>
            <a:r>
              <a:rPr lang="nl-NL" sz="1400" dirty="0">
                <a:latin typeface="Times New Roman" pitchFamily="18" charset="0"/>
                <a:cs typeface="Times New Roman" pitchFamily="18" charset="0"/>
              </a:rPr>
              <a:t>triệu đồng cho các em học sinh nghèo vượt khó học giỏi; triển khai xây dựng </a:t>
            </a:r>
            <a:r>
              <a:rPr lang="nl-NL" sz="1400" b="1" dirty="0">
                <a:latin typeface="Times New Roman" pitchFamily="18" charset="0"/>
                <a:cs typeface="Times New Roman" pitchFamily="18" charset="0"/>
              </a:rPr>
              <a:t>10 </a:t>
            </a:r>
            <a:r>
              <a:rPr lang="nl-NL" sz="1400" dirty="0">
                <a:latin typeface="Times New Roman" pitchFamily="18" charset="0"/>
                <a:cs typeface="Times New Roman" pitchFamily="18" charset="0"/>
              </a:rPr>
              <a:t>nhà nhân ái và nhà khăn quàng đỏ trị giá trên </a:t>
            </a:r>
            <a:r>
              <a:rPr lang="nl-NL" sz="1400" b="1" dirty="0">
                <a:latin typeface="Times New Roman" pitchFamily="18" charset="0"/>
                <a:cs typeface="Times New Roman" pitchFamily="18" charset="0"/>
              </a:rPr>
              <a:t>500</a:t>
            </a:r>
            <a:r>
              <a:rPr lang="nl-NL" sz="1400" dirty="0">
                <a:latin typeface="Times New Roman" pitchFamily="18" charset="0"/>
                <a:cs typeface="Times New Roman" pitchFamily="18" charset="0"/>
              </a:rPr>
              <a:t> triệu đồng cho thanh niên, học sinh có hoàn cảnh khó khăn; tổ chức </a:t>
            </a:r>
            <a:r>
              <a:rPr lang="nl-NL" sz="1400" b="1" dirty="0">
                <a:latin typeface="Times New Roman" pitchFamily="18" charset="0"/>
                <a:cs typeface="Times New Roman" pitchFamily="18" charset="0"/>
              </a:rPr>
              <a:t>05</a:t>
            </a:r>
            <a:r>
              <a:rPr lang="nl-NL" sz="1400" dirty="0">
                <a:latin typeface="Times New Roman" pitchFamily="18" charset="0"/>
                <a:cs typeface="Times New Roman" pitchFamily="18" charset="0"/>
              </a:rPr>
              <a:t> đợt hiến máu tình nguyện đã vận động </a:t>
            </a:r>
            <a:r>
              <a:rPr lang="nl-NL" sz="1400" b="1" dirty="0">
                <a:latin typeface="Times New Roman" pitchFamily="18" charset="0"/>
                <a:cs typeface="Times New Roman" pitchFamily="18" charset="0"/>
              </a:rPr>
              <a:t>2.357 </a:t>
            </a:r>
            <a:r>
              <a:rPr lang="nl-NL" sz="1400" dirty="0">
                <a:latin typeface="Times New Roman" pitchFamily="18" charset="0"/>
                <a:cs typeface="Times New Roman" pitchFamily="18" charset="0"/>
              </a:rPr>
              <a:t>ĐVTN tham gia, thu được </a:t>
            </a:r>
            <a:r>
              <a:rPr lang="nl-NL" sz="1400" b="1" dirty="0">
                <a:latin typeface="Times New Roman" pitchFamily="18" charset="0"/>
                <a:cs typeface="Times New Roman" pitchFamily="18" charset="0"/>
              </a:rPr>
              <a:t>1.653</a:t>
            </a:r>
            <a:r>
              <a:rPr lang="nl-NL" sz="1400" dirty="0">
                <a:latin typeface="Times New Roman" pitchFamily="18" charset="0"/>
                <a:cs typeface="Times New Roman" pitchFamily="18" charset="0"/>
              </a:rPr>
              <a:t> đơn vị máu; tổ chức </a:t>
            </a:r>
            <a:r>
              <a:rPr lang="nl-NL" sz="1400" b="1" dirty="0">
                <a:latin typeface="Times New Roman" pitchFamily="18" charset="0"/>
                <a:cs typeface="Times New Roman" pitchFamily="18" charset="0"/>
              </a:rPr>
              <a:t>05</a:t>
            </a:r>
            <a:r>
              <a:rPr lang="nl-NL" sz="1400" dirty="0">
                <a:latin typeface="Times New Roman" pitchFamily="18" charset="0"/>
                <a:cs typeface="Times New Roman" pitchFamily="18" charset="0"/>
              </a:rPr>
              <a:t> buổi khám bệnh phát phát thuốc miễn phí cho hơn </a:t>
            </a:r>
            <a:r>
              <a:rPr lang="nl-NL" sz="1400" b="1" dirty="0">
                <a:latin typeface="Times New Roman" pitchFamily="18" charset="0"/>
                <a:cs typeface="Times New Roman" pitchFamily="18" charset="0"/>
              </a:rPr>
              <a:t>1.000</a:t>
            </a:r>
            <a:r>
              <a:rPr lang="nl-NL" sz="1400" dirty="0">
                <a:latin typeface="Times New Roman" pitchFamily="18" charset="0"/>
                <a:cs typeface="Times New Roman" pitchFamily="18" charset="0"/>
              </a:rPr>
              <a:t> người là người già, trẻ em, đồng bào dân tộc thiểu số... Cụ thể như:</a:t>
            </a:r>
            <a:endParaRPr lang="en-US" sz="1400" dirty="0">
              <a:latin typeface="Times New Roman" pitchFamily="18" charset="0"/>
              <a:cs typeface="Times New Roman" pitchFamily="18" charset="0"/>
            </a:endParaRPr>
          </a:p>
          <a:p>
            <a:pPr algn="just"/>
            <a:r>
              <a:rPr lang="nl-NL" sz="1400" b="1" dirty="0">
                <a:latin typeface="Times New Roman" pitchFamily="18" charset="0"/>
                <a:cs typeface="Times New Roman" pitchFamily="18" charset="0"/>
              </a:rPr>
              <a:t>a) Cấp tỉnh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Tỉnh đoàn tổ chức khám bệnh phát thuốc miễn phí cho </a:t>
            </a:r>
            <a:r>
              <a:rPr lang="nl-NL" sz="1400" b="1" dirty="0">
                <a:latin typeface="Times New Roman" pitchFamily="18" charset="0"/>
                <a:cs typeface="Times New Roman" pitchFamily="18" charset="0"/>
              </a:rPr>
              <a:t>200</a:t>
            </a:r>
            <a:r>
              <a:rPr lang="nl-NL" sz="1400" dirty="0">
                <a:latin typeface="Times New Roman" pitchFamily="18" charset="0"/>
                <a:cs typeface="Times New Roman" pitchFamily="18" charset="0"/>
              </a:rPr>
              <a:t> người già, gia đình chính sách có hoàn cảnh khó khăn và trao </a:t>
            </a:r>
            <a:r>
              <a:rPr lang="nl-NL" sz="1400" b="1" dirty="0">
                <a:latin typeface="Times New Roman" pitchFamily="18" charset="0"/>
                <a:cs typeface="Times New Roman" pitchFamily="18" charset="0"/>
              </a:rPr>
              <a:t>30</a:t>
            </a:r>
            <a:r>
              <a:rPr lang="nl-NL" sz="1400" dirty="0">
                <a:latin typeface="Times New Roman" pitchFamily="18" charset="0"/>
                <a:cs typeface="Times New Roman" pitchFamily="18" charset="0"/>
              </a:rPr>
              <a:t> suất quà trị giá </a:t>
            </a:r>
            <a:r>
              <a:rPr lang="nl-NL" sz="1400" b="1" dirty="0">
                <a:latin typeface="Times New Roman" pitchFamily="18" charset="0"/>
                <a:cs typeface="Times New Roman" pitchFamily="18" charset="0"/>
              </a:rPr>
              <a:t>15</a:t>
            </a:r>
            <a:r>
              <a:rPr lang="nl-NL" sz="1400" dirty="0">
                <a:latin typeface="Times New Roman" pitchFamily="18" charset="0"/>
                <a:cs typeface="Times New Roman" pitchFamily="18" charset="0"/>
              </a:rPr>
              <a:t> triệu cho các gia đình khó khăn tại huyện Hoài Nhơn, Phù Cát.</a:t>
            </a:r>
            <a:endParaRPr lang="en-US" sz="1400" dirty="0">
              <a:latin typeface="Times New Roman" pitchFamily="18" charset="0"/>
              <a:cs typeface="Times New Roman" pitchFamily="18" charset="0"/>
            </a:endParaRPr>
          </a:p>
          <a:p>
            <a:pPr algn="just" fontAlgn="base"/>
            <a:r>
              <a:rPr lang="nl-NL" sz="1400" dirty="0">
                <a:latin typeface="Times New Roman" pitchFamily="18" charset="0"/>
                <a:cs typeface="Times New Roman" pitchFamily="18" charset="0"/>
              </a:rPr>
              <a:t>- Tỉnh đoàn phối hợp với Quỹ học bổng Vừ A Dính, CLB “Vì Hoàng Sa - Trường Sa thân yêu” tổ chức trao học bổng cho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em học sinh nghèo có hoàn cảnh khó khăn vươn lên học giỏi tại các huyện miền núi và huyện ven biển của tỉnh với tổng kinh phí là </a:t>
            </a:r>
            <a:r>
              <a:rPr lang="nl-NL" sz="1400" b="1" dirty="0">
                <a:latin typeface="Times New Roman" pitchFamily="18" charset="0"/>
                <a:cs typeface="Times New Roman" pitchFamily="18" charset="0"/>
              </a:rPr>
              <a:t>96</a:t>
            </a:r>
            <a:r>
              <a:rPr lang="nl-NL" sz="1400" dirty="0">
                <a:latin typeface="Times New Roman" pitchFamily="18" charset="0"/>
                <a:cs typeface="Times New Roman" pitchFamily="18" charset="0"/>
              </a:rPr>
              <a:t> triệu đồng, tại buổi Lễ vinh dự được đón tiếp đồng chí Trương Mỹ Hoa - Nguyên Phó Chủ tịch nước Cộng hòa xã hội chủ nghĩa Việt Nam, hiện là Chủ tịch Quỹ học bổng Vừ A Dính, Chủ nhiệm CLB “Vì Hoàng Sa - Trường Sa thân yêu”. Đây là hoạt động thiết thực, ý nghĩa góp phần tạo điều kiện cho các em có hoàn cảnh khó khăn vươn lên trong học tập và động viên ngư dân ra khơi bám biển góp phần giữ gìn biển đảo quê hương.</a:t>
            </a:r>
            <a:endParaRPr lang="en-US" sz="1400" dirty="0">
              <a:latin typeface="Times New Roman" pitchFamily="18" charset="0"/>
              <a:cs typeface="Times New Roman" pitchFamily="18" charset="0"/>
            </a:endParaRPr>
          </a:p>
          <a:p>
            <a:pPr algn="just" fontAlgn="base"/>
            <a:r>
              <a:rPr lang="nl-NL" sz="1400" dirty="0">
                <a:latin typeface="Times New Roman" pitchFamily="18" charset="0"/>
                <a:cs typeface="Times New Roman" pitchFamily="18" charset="0"/>
              </a:rPr>
              <a:t>- Tỉnh đoàn tổ chức khởi công xây dựng </a:t>
            </a:r>
            <a:r>
              <a:rPr lang="nl-NL" sz="1400" b="1" dirty="0">
                <a:latin typeface="Times New Roman" pitchFamily="18" charset="0"/>
                <a:cs typeface="Times New Roman" pitchFamily="18" charset="0"/>
              </a:rPr>
              <a:t>04</a:t>
            </a:r>
            <a:r>
              <a:rPr lang="nl-NL" sz="1400" dirty="0">
                <a:latin typeface="Times New Roman" pitchFamily="18" charset="0"/>
                <a:cs typeface="Times New Roman" pitchFamily="18" charset="0"/>
              </a:rPr>
              <a:t> nhà nhân ái tại các huyện: Hoài Nhơn, An Lão, Tuy Phước, Tây Sơn tổng trị giá </a:t>
            </a:r>
            <a:r>
              <a:rPr lang="nl-NL" sz="1400" b="1" dirty="0">
                <a:latin typeface="Times New Roman" pitchFamily="18" charset="0"/>
                <a:cs typeface="Times New Roman" pitchFamily="18" charset="0"/>
              </a:rPr>
              <a:t>200</a:t>
            </a:r>
            <a:r>
              <a:rPr lang="nl-NL" sz="1400" dirty="0">
                <a:latin typeface="Times New Roman" pitchFamily="18" charset="0"/>
                <a:cs typeface="Times New Roman" pitchFamily="18" charset="0"/>
              </a:rPr>
              <a:t> triệu đồng và hỗ trợ tu sửa </a:t>
            </a:r>
            <a:r>
              <a:rPr lang="nl-NL" sz="1400" b="1" dirty="0">
                <a:latin typeface="Times New Roman" pitchFamily="18" charset="0"/>
                <a:cs typeface="Times New Roman" pitchFamily="18" charset="0"/>
              </a:rPr>
              <a:t>02</a:t>
            </a:r>
            <a:r>
              <a:rPr lang="nl-NL" sz="1400" dirty="0">
                <a:latin typeface="Times New Roman" pitchFamily="18" charset="0"/>
                <a:cs typeface="Times New Roman" pitchFamily="18" charset="0"/>
              </a:rPr>
              <a:t> ngôi nhà của các đồng chí cựu Thanh niên xung phong tại huyện: Tây Sơn, Hoài Nhơn trị giá </a:t>
            </a:r>
            <a:r>
              <a:rPr lang="nl-NL" sz="1400" b="1" dirty="0">
                <a:latin typeface="Times New Roman" pitchFamily="18" charset="0"/>
                <a:cs typeface="Times New Roman" pitchFamily="18" charset="0"/>
              </a:rPr>
              <a:t>50</a:t>
            </a:r>
            <a:r>
              <a:rPr lang="nl-NL" sz="1400" dirty="0">
                <a:latin typeface="Times New Roman" pitchFamily="18" charset="0"/>
                <a:cs typeface="Times New Roman" pitchFamily="18" charset="0"/>
              </a:rPr>
              <a:t> triệu đồng. </a:t>
            </a:r>
            <a:endParaRPr lang="en-US" sz="1400" dirty="0">
              <a:latin typeface="Times New Roman" pitchFamily="18" charset="0"/>
              <a:cs typeface="Times New Roman" pitchFamily="18" charset="0"/>
            </a:endParaRPr>
          </a:p>
          <a:p>
            <a:pPr algn="just" fontAlgn="base"/>
            <a:r>
              <a:rPr lang="nl-NL" sz="1400" b="1" dirty="0">
                <a:latin typeface="Times New Roman" pitchFamily="18" charset="0"/>
                <a:cs typeface="Times New Roman" pitchFamily="18" charset="0"/>
              </a:rPr>
              <a:t>b) Các hoạt động tại cơ sở</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Các huyện, thị, thành Đoàn, Đoàn trực thuộc đã chủ động tổ chức nhiều hoạt động thiết thực tiêu biểu như: </a:t>
            </a:r>
            <a:r>
              <a:rPr lang="nl-NL" sz="1400" b="1" dirty="0">
                <a:latin typeface="Times New Roman" pitchFamily="18" charset="0"/>
                <a:cs typeface="Times New Roman" pitchFamily="18" charset="0"/>
              </a:rPr>
              <a:t>Huyện đoàn Phù Mỹ </a:t>
            </a:r>
            <a:r>
              <a:rPr lang="nl-NL" sz="1400" dirty="0">
                <a:latin typeface="Times New Roman" pitchFamily="18" charset="0"/>
                <a:cs typeface="Times New Roman" pitchFamily="18" charset="0"/>
              </a:rPr>
              <a:t>đã trao tặng </a:t>
            </a:r>
            <a:r>
              <a:rPr lang="nl-NL" sz="1400" b="1" dirty="0">
                <a:latin typeface="Times New Roman" pitchFamily="18" charset="0"/>
                <a:cs typeface="Times New Roman" pitchFamily="18" charset="0"/>
              </a:rPr>
              <a:t>71</a:t>
            </a:r>
            <a:r>
              <a:rPr lang="nl-NL" sz="1400" dirty="0">
                <a:latin typeface="Times New Roman" pitchFamily="18" charset="0"/>
                <a:cs typeface="Times New Roman" pitchFamily="18" charset="0"/>
              </a:rPr>
              <a:t> chiếc xe đạp cho học sinh nghèo vượt khó học giỏi trị giá </a:t>
            </a:r>
            <a:r>
              <a:rPr lang="nl-NL" sz="1400" b="1" dirty="0">
                <a:latin typeface="Times New Roman" pitchFamily="18" charset="0"/>
                <a:cs typeface="Times New Roman" pitchFamily="18" charset="0"/>
              </a:rPr>
              <a:t>87,6</a:t>
            </a:r>
            <a:r>
              <a:rPr lang="nl-NL" sz="1400" dirty="0">
                <a:latin typeface="Times New Roman" pitchFamily="18" charset="0"/>
                <a:cs typeface="Times New Roman" pitchFamily="18" charset="0"/>
              </a:rPr>
              <a:t> triệu đồng, vận động, trao tặng </a:t>
            </a:r>
            <a:r>
              <a:rPr lang="nl-NL" sz="1400" b="1" dirty="0">
                <a:latin typeface="Times New Roman" pitchFamily="18" charset="0"/>
                <a:cs typeface="Times New Roman" pitchFamily="18" charset="0"/>
              </a:rPr>
              <a:t>30</a:t>
            </a:r>
            <a:r>
              <a:rPr lang="nl-NL" sz="1400" dirty="0">
                <a:latin typeface="Times New Roman" pitchFamily="18" charset="0"/>
                <a:cs typeface="Times New Roman" pitchFamily="18" charset="0"/>
              </a:rPr>
              <a:t> đàn gà </a:t>
            </a:r>
            <a:r>
              <a:rPr lang="nl-NL" sz="1400" i="1" dirty="0">
                <a:latin typeface="Times New Roman" pitchFamily="18" charset="0"/>
                <a:cs typeface="Times New Roman" pitchFamily="18" charset="0"/>
              </a:rPr>
              <a:t>“Khăn quàng đỏ”</a:t>
            </a:r>
            <a:r>
              <a:rPr lang="nl-NL" sz="1400" dirty="0">
                <a:latin typeface="Times New Roman" pitchFamily="18" charset="0"/>
                <a:cs typeface="Times New Roman" pitchFamily="18" charset="0"/>
              </a:rPr>
              <a:t> trị giá </a:t>
            </a:r>
            <a:r>
              <a:rPr lang="nl-NL" sz="1400" b="1" dirty="0">
                <a:latin typeface="Times New Roman" pitchFamily="18" charset="0"/>
                <a:cs typeface="Times New Roman" pitchFamily="18" charset="0"/>
              </a:rPr>
              <a:t>10 </a:t>
            </a:r>
            <a:r>
              <a:rPr lang="nl-NL" sz="1400" dirty="0">
                <a:latin typeface="Times New Roman" pitchFamily="18" charset="0"/>
                <a:cs typeface="Times New Roman" pitchFamily="18" charset="0"/>
              </a:rPr>
              <a:t>triệu đồng cho các em học sinh nghèo, tặng </a:t>
            </a:r>
            <a:r>
              <a:rPr lang="nl-NL" sz="1400" b="1" dirty="0">
                <a:latin typeface="Times New Roman" pitchFamily="18" charset="0"/>
                <a:cs typeface="Times New Roman" pitchFamily="18" charset="0"/>
              </a:rPr>
              <a:t>01</a:t>
            </a:r>
            <a:r>
              <a:rPr lang="nl-NL" sz="1400" dirty="0">
                <a:latin typeface="Times New Roman" pitchFamily="18" charset="0"/>
                <a:cs typeface="Times New Roman" pitchFamily="18" charset="0"/>
              </a:rPr>
              <a:t> ngôi nhà </a:t>
            </a:r>
            <a:r>
              <a:rPr lang="nl-NL" sz="1400" i="1" dirty="0">
                <a:latin typeface="Times New Roman" pitchFamily="18" charset="0"/>
                <a:cs typeface="Times New Roman" pitchFamily="18" charset="0"/>
              </a:rPr>
              <a:t>“Khăn quàng đỏ”;</a:t>
            </a:r>
            <a:r>
              <a:rPr lang="nl-NL" sz="1400" dirty="0">
                <a:latin typeface="Times New Roman" pitchFamily="18" charset="0"/>
                <a:cs typeface="Times New Roman" pitchFamily="18" charset="0"/>
              </a:rPr>
              <a:t> </a:t>
            </a:r>
            <a:r>
              <a:rPr lang="nl-NL" sz="1400" b="1" dirty="0">
                <a:latin typeface="Times New Roman" pitchFamily="18" charset="0"/>
                <a:cs typeface="Times New Roman" pitchFamily="18" charset="0"/>
              </a:rPr>
              <a:t>Đoàn Khối Các cơ quan</a:t>
            </a:r>
            <a:r>
              <a:rPr lang="nl-NL" sz="1400" dirty="0">
                <a:latin typeface="Times New Roman" pitchFamily="18" charset="0"/>
                <a:cs typeface="Times New Roman" pitchFamily="18" charset="0"/>
              </a:rPr>
              <a:t> đã tổ chức chương trình “</a:t>
            </a:r>
            <a:r>
              <a:rPr lang="nl-NL" sz="1400" i="1" dirty="0">
                <a:latin typeface="Times New Roman" pitchFamily="18" charset="0"/>
                <a:cs typeface="Times New Roman" pitchFamily="18" charset="0"/>
              </a:rPr>
              <a:t>Đôi mắt cho em”</a:t>
            </a:r>
            <a:r>
              <a:rPr lang="nl-NL" sz="1400" dirty="0">
                <a:latin typeface="Times New Roman" pitchFamily="18" charset="0"/>
                <a:cs typeface="Times New Roman" pitchFamily="18" charset="0"/>
              </a:rPr>
              <a:t> đã khám thị lực, tư vấn và phát thuốc miễn phí cho gần </a:t>
            </a:r>
            <a:r>
              <a:rPr lang="nl-NL" sz="1400" b="1" dirty="0">
                <a:latin typeface="Times New Roman" pitchFamily="18" charset="0"/>
                <a:cs typeface="Times New Roman" pitchFamily="18" charset="0"/>
              </a:rPr>
              <a:t>250</a:t>
            </a:r>
            <a:r>
              <a:rPr lang="nl-NL" sz="1400" dirty="0">
                <a:latin typeface="Times New Roman" pitchFamily="18" charset="0"/>
                <a:cs typeface="Times New Roman" pitchFamily="18" charset="0"/>
              </a:rPr>
              <a:t> em học sinh; </a:t>
            </a:r>
            <a:r>
              <a:rPr lang="nl-NL" sz="1400" b="1" dirty="0">
                <a:latin typeface="Times New Roman" pitchFamily="18" charset="0"/>
                <a:cs typeface="Times New Roman" pitchFamily="18" charset="0"/>
              </a:rPr>
              <a:t>Huyện đoàn An Lão</a:t>
            </a:r>
            <a:r>
              <a:rPr lang="nl-NL" sz="1400" dirty="0">
                <a:latin typeface="Times New Roman" pitchFamily="18" charset="0"/>
                <a:cs typeface="Times New Roman" pitchFamily="18" charset="0"/>
              </a:rPr>
              <a:t> tổ chức hướng dẫn các kỹ năng phòng tránh các bệnh thường gặp, phát thuốc cho hơn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bà con nhân dân nghèo, vận động </a:t>
            </a:r>
            <a:r>
              <a:rPr lang="nl-NL" sz="1400" b="1" dirty="0">
                <a:latin typeface="Times New Roman" pitchFamily="18" charset="0"/>
                <a:cs typeface="Times New Roman" pitchFamily="18" charset="0"/>
              </a:rPr>
              <a:t>30</a:t>
            </a:r>
            <a:r>
              <a:rPr lang="nl-NL" sz="1400" dirty="0">
                <a:latin typeface="Times New Roman" pitchFamily="18" charset="0"/>
                <a:cs typeface="Times New Roman" pitchFamily="18" charset="0"/>
              </a:rPr>
              <a:t> ĐVTN đóng góp ngày công xây dựng nhà nhân ái cho hộ gia đình </a:t>
            </a:r>
            <a:r>
              <a:rPr lang="nl-NL" sz="1400" dirty="0" smtClean="0">
                <a:latin typeface="Times New Roman" pitchFamily="18" charset="0"/>
                <a:cs typeface="Times New Roman" pitchFamily="18" charset="0"/>
              </a:rPr>
              <a:t>có</a:t>
            </a:r>
            <a:endParaRPr lang="en-US" sz="1400" dirty="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a:t>
              </a:r>
              <a:r>
                <a:rPr lang="en-US" sz="1300" b="1" dirty="0"/>
                <a:t>2</a:t>
              </a:r>
              <a:endParaRPr lang="en-US" sz="1300" b="1" dirty="0" smtClean="0"/>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3721064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110186"/>
          </a:xfrm>
          <a:prstGeom prst="rect">
            <a:avLst/>
          </a:prstGeom>
          <a:noFill/>
          <a:ln>
            <a:noFill/>
          </a:ln>
        </p:spPr>
        <p:txBody>
          <a:bodyPr wrap="square" lIns="0" tIns="0" rIns="0" bIns="914400" rtlCol="0" anchor="t" anchorCtr="0">
            <a:spAutoFit/>
          </a:bodyPr>
          <a:lstStyle/>
          <a:p>
            <a:pPr algn="just"/>
            <a:r>
              <a:rPr lang="nl-NL" sz="1400" dirty="0">
                <a:latin typeface="Times New Roman" pitchFamily="18" charset="0"/>
                <a:cs typeface="Times New Roman" pitchFamily="18" charset="0"/>
              </a:rPr>
              <a:t>hoàn cảnh khó khăn, tặng </a:t>
            </a:r>
            <a:r>
              <a:rPr lang="nl-NL" sz="1400" b="1" dirty="0">
                <a:latin typeface="Times New Roman" pitchFamily="18" charset="0"/>
                <a:cs typeface="Times New Roman" pitchFamily="18" charset="0"/>
              </a:rPr>
              <a:t>10 </a:t>
            </a:r>
            <a:r>
              <a:rPr lang="nl-NL" sz="1400" dirty="0">
                <a:latin typeface="Times New Roman" pitchFamily="18" charset="0"/>
                <a:cs typeface="Times New Roman" pitchFamily="18" charset="0"/>
              </a:rPr>
              <a:t>xe đạp cho các em học sinh nghèo hiếu học trị giá hơn </a:t>
            </a:r>
            <a:r>
              <a:rPr lang="nl-NL" sz="1400" b="1" dirty="0">
                <a:latin typeface="Times New Roman" pitchFamily="18" charset="0"/>
                <a:cs typeface="Times New Roman" pitchFamily="18" charset="0"/>
              </a:rPr>
              <a:t>12</a:t>
            </a:r>
            <a:r>
              <a:rPr lang="nl-NL" sz="1400" dirty="0">
                <a:latin typeface="Times New Roman" pitchFamily="18" charset="0"/>
                <a:cs typeface="Times New Roman" pitchFamily="18" charset="0"/>
              </a:rPr>
              <a:t> triệu đồng; </a:t>
            </a:r>
            <a:r>
              <a:rPr lang="nl-NL" sz="1400" b="1" dirty="0">
                <a:latin typeface="Times New Roman" pitchFamily="18" charset="0"/>
                <a:cs typeface="Times New Roman" pitchFamily="18" charset="0"/>
              </a:rPr>
              <a:t>Huyện đoàn Vĩnh Thạnh</a:t>
            </a:r>
            <a:r>
              <a:rPr lang="nl-NL" sz="1400" dirty="0">
                <a:latin typeface="Times New Roman" pitchFamily="18" charset="0"/>
                <a:cs typeface="Times New Roman" pitchFamily="18" charset="0"/>
              </a:rPr>
              <a:t> tổ chức hoạt động </a:t>
            </a:r>
            <a:r>
              <a:rPr lang="nl-NL" sz="1400" i="1" dirty="0">
                <a:latin typeface="Times New Roman" pitchFamily="18" charset="0"/>
                <a:cs typeface="Times New Roman" pitchFamily="18" charset="0"/>
              </a:rPr>
              <a:t>“Thắp sáng đường quê”</a:t>
            </a:r>
            <a:r>
              <a:rPr lang="nl-NL" sz="1400" dirty="0">
                <a:latin typeface="Times New Roman" pitchFamily="18" charset="0"/>
                <a:cs typeface="Times New Roman" pitchFamily="18" charset="0"/>
              </a:rPr>
              <a:t>, qua đó đã lắp đặt </a:t>
            </a:r>
            <a:r>
              <a:rPr lang="nl-NL" sz="1400" b="1" dirty="0">
                <a:latin typeface="Times New Roman" pitchFamily="18" charset="0"/>
                <a:cs typeface="Times New Roman" pitchFamily="18" charset="0"/>
              </a:rPr>
              <a:t>10</a:t>
            </a:r>
            <a:r>
              <a:rPr lang="nl-NL" sz="1400" dirty="0">
                <a:latin typeface="Times New Roman" pitchFamily="18" charset="0"/>
                <a:cs typeface="Times New Roman" pitchFamily="18" charset="0"/>
              </a:rPr>
              <a:t> bóng đèn điện trên đoạn đường dài gần </a:t>
            </a:r>
            <a:r>
              <a:rPr lang="nl-NL" sz="1400" b="1" dirty="0">
                <a:latin typeface="Times New Roman" pitchFamily="18" charset="0"/>
                <a:cs typeface="Times New Roman" pitchFamily="18" charset="0"/>
              </a:rPr>
              <a:t>200</a:t>
            </a:r>
            <a:r>
              <a:rPr lang="nl-NL" sz="1400" dirty="0">
                <a:latin typeface="Times New Roman" pitchFamily="18" charset="0"/>
                <a:cs typeface="Times New Roman" pitchFamily="18" charset="0"/>
              </a:rPr>
              <a:t>m; </a:t>
            </a:r>
            <a:r>
              <a:rPr lang="nl-NL" sz="1400" b="1" dirty="0">
                <a:latin typeface="Times New Roman" pitchFamily="18" charset="0"/>
                <a:cs typeface="Times New Roman" pitchFamily="18" charset="0"/>
              </a:rPr>
              <a:t>Đoàn khối Doanh nghiệp</a:t>
            </a:r>
            <a:r>
              <a:rPr lang="nl-NL" sz="1400" dirty="0">
                <a:latin typeface="Times New Roman" pitchFamily="18" charset="0"/>
                <a:cs typeface="Times New Roman" pitchFamily="18" charset="0"/>
              </a:rPr>
              <a:t> tổ chức thăm, tặng </a:t>
            </a:r>
            <a:r>
              <a:rPr lang="nl-NL" sz="1400" b="1" dirty="0">
                <a:latin typeface="Times New Roman" pitchFamily="18" charset="0"/>
                <a:cs typeface="Times New Roman" pitchFamily="18" charset="0"/>
              </a:rPr>
              <a:t>25</a:t>
            </a:r>
            <a:r>
              <a:rPr lang="nl-NL" sz="1400" dirty="0">
                <a:latin typeface="Times New Roman" pitchFamily="18" charset="0"/>
                <a:cs typeface="Times New Roman" pitchFamily="18" charset="0"/>
              </a:rPr>
              <a:t> suất quà cho bệnh nhân và gia đình chính sách trị giá </a:t>
            </a:r>
            <a:r>
              <a:rPr lang="nl-NL" sz="1400" b="1" dirty="0">
                <a:latin typeface="Times New Roman" pitchFamily="18" charset="0"/>
                <a:cs typeface="Times New Roman" pitchFamily="18" charset="0"/>
              </a:rPr>
              <a:t>08</a:t>
            </a:r>
            <a:r>
              <a:rPr lang="nl-NL" sz="1400" dirty="0">
                <a:latin typeface="Times New Roman" pitchFamily="18" charset="0"/>
                <a:cs typeface="Times New Roman" pitchFamily="18" charset="0"/>
              </a:rPr>
              <a:t> triệu đồng, tặng </a:t>
            </a:r>
            <a:r>
              <a:rPr lang="nl-NL" sz="1400" b="1" dirty="0">
                <a:latin typeface="Times New Roman" pitchFamily="18" charset="0"/>
                <a:cs typeface="Times New Roman" pitchFamily="18" charset="0"/>
              </a:rPr>
              <a:t>20</a:t>
            </a:r>
            <a:r>
              <a:rPr lang="nl-NL" sz="1400" dirty="0">
                <a:latin typeface="Times New Roman" pitchFamily="18" charset="0"/>
                <a:cs typeface="Times New Roman" pitchFamily="18" charset="0"/>
              </a:rPr>
              <a:t> triệu đồng cho trung tâm nuôi dưỡng người tâm thần huyện Hoài Nhơn, tặng </a:t>
            </a:r>
            <a:r>
              <a:rPr lang="nl-NL" sz="1400" b="1" dirty="0">
                <a:latin typeface="Times New Roman" pitchFamily="18" charset="0"/>
                <a:cs typeface="Times New Roman" pitchFamily="18" charset="0"/>
              </a:rPr>
              <a:t>15</a:t>
            </a:r>
            <a:r>
              <a:rPr lang="nl-NL" sz="1400" dirty="0">
                <a:latin typeface="Times New Roman" pitchFamily="18" charset="0"/>
                <a:cs typeface="Times New Roman" pitchFamily="18" charset="0"/>
              </a:rPr>
              <a:t> suất học bổng (trị giá </a:t>
            </a:r>
            <a:r>
              <a:rPr lang="nl-NL" sz="1400" b="1" dirty="0">
                <a:latin typeface="Times New Roman" pitchFamily="18" charset="0"/>
                <a:cs typeface="Times New Roman" pitchFamily="18" charset="0"/>
              </a:rPr>
              <a:t>500 </a:t>
            </a:r>
            <a:r>
              <a:rPr lang="nl-NL" sz="1400" dirty="0">
                <a:latin typeface="Times New Roman" pitchFamily="18" charset="0"/>
                <a:cs typeface="Times New Roman" pitchFamily="18" charset="0"/>
              </a:rPr>
              <a:t>nghìn đồng/suất) cho học sinh dân tộc thiểu số có hoàn cảnh khó khăn; </a:t>
            </a:r>
            <a:r>
              <a:rPr lang="nl-NL" sz="1400" b="1" dirty="0">
                <a:latin typeface="Times New Roman" pitchFamily="18" charset="0"/>
                <a:cs typeface="Times New Roman" pitchFamily="18" charset="0"/>
              </a:rPr>
              <a:t>Đoàn thanh niên Công an tỉnh</a:t>
            </a:r>
            <a:r>
              <a:rPr lang="nl-NL" sz="1400" dirty="0">
                <a:latin typeface="Times New Roman" pitchFamily="18" charset="0"/>
                <a:cs typeface="Times New Roman" pitchFamily="18" charset="0"/>
              </a:rPr>
              <a:t> đã tổ chức hoạt động </a:t>
            </a:r>
            <a:r>
              <a:rPr lang="nl-NL" sz="1400" i="1" dirty="0">
                <a:latin typeface="Times New Roman" pitchFamily="18" charset="0"/>
                <a:cs typeface="Times New Roman" pitchFamily="18" charset="0"/>
              </a:rPr>
              <a:t>“Ngày thứ bảy tình nguyện”</a:t>
            </a:r>
            <a:r>
              <a:rPr lang="nl-NL" sz="1400" dirty="0">
                <a:latin typeface="Times New Roman" pitchFamily="18" charset="0"/>
                <a:cs typeface="Times New Roman" pitchFamily="18" charset="0"/>
              </a:rPr>
              <a:t> đã hỗ trợ, tư vấn thủ tục cấp mới, cấp lại, chỉnh sửa các nội dung trên Chứng minh nhân dân cho hơn </a:t>
            </a:r>
            <a:r>
              <a:rPr lang="nl-NL" sz="1400" b="1" dirty="0">
                <a:latin typeface="Times New Roman" pitchFamily="18" charset="0"/>
                <a:cs typeface="Times New Roman" pitchFamily="18" charset="0"/>
              </a:rPr>
              <a:t>300</a:t>
            </a:r>
            <a:r>
              <a:rPr lang="nl-NL" sz="1400" dirty="0">
                <a:latin typeface="Times New Roman" pitchFamily="18" charset="0"/>
                <a:cs typeface="Times New Roman" pitchFamily="18" charset="0"/>
              </a:rPr>
              <a:t> thanh niên công nhân, người lao động đang làm việc tại Khu công nghiệp Phú Tài; </a:t>
            </a:r>
            <a:r>
              <a:rPr lang="nl-NL" sz="1400" b="1" dirty="0">
                <a:latin typeface="Times New Roman" pitchFamily="18" charset="0"/>
                <a:cs typeface="Times New Roman" pitchFamily="18" charset="0"/>
              </a:rPr>
              <a:t>huyện đoàn Phù Cát</a:t>
            </a:r>
            <a:r>
              <a:rPr lang="nl-NL" sz="1400" dirty="0">
                <a:latin typeface="Times New Roman" pitchFamily="18" charset="0"/>
                <a:cs typeface="Times New Roman" pitchFamily="18" charset="0"/>
              </a:rPr>
              <a:t> tổ chức nạo vét </a:t>
            </a:r>
            <a:r>
              <a:rPr lang="nl-NL" sz="1400" b="1" dirty="0">
                <a:latin typeface="Times New Roman" pitchFamily="18" charset="0"/>
                <a:cs typeface="Times New Roman" pitchFamily="18" charset="0"/>
              </a:rPr>
              <a:t>1,5</a:t>
            </a:r>
            <a:r>
              <a:rPr lang="nl-NL" sz="1400" dirty="0">
                <a:latin typeface="Times New Roman" pitchFamily="18" charset="0"/>
                <a:cs typeface="Times New Roman" pitchFamily="18" charset="0"/>
              </a:rPr>
              <a:t> km kênh mương tại xã Cát Khánh để giúp bà con nhân dân chống hạn; </a:t>
            </a:r>
            <a:r>
              <a:rPr lang="nl-NL" sz="1400" b="1" dirty="0">
                <a:latin typeface="Times New Roman" pitchFamily="18" charset="0"/>
                <a:cs typeface="Times New Roman" pitchFamily="18" charset="0"/>
              </a:rPr>
              <a:t>Đoàn thanh niên Bộ đội Biên phòng tỉnh</a:t>
            </a:r>
            <a:r>
              <a:rPr lang="nl-NL" sz="1400" dirty="0">
                <a:latin typeface="Times New Roman" pitchFamily="18" charset="0"/>
                <a:cs typeface="Times New Roman" pitchFamily="18" charset="0"/>
              </a:rPr>
              <a:t> tổ chức ra quân xây dựng nông thôn mới tại xã Cát Hanh với sự tham gia của </a:t>
            </a:r>
            <a:r>
              <a:rPr lang="nl-NL" sz="1400" b="1" dirty="0">
                <a:latin typeface="Times New Roman" pitchFamily="18" charset="0"/>
                <a:cs typeface="Times New Roman" pitchFamily="18" charset="0"/>
              </a:rPr>
              <a:t>200 </a:t>
            </a:r>
            <a:r>
              <a:rPr lang="nl-NL" sz="1400" dirty="0">
                <a:latin typeface="Times New Roman" pitchFamily="18" charset="0"/>
                <a:cs typeface="Times New Roman" pitchFamily="18" charset="0"/>
              </a:rPr>
              <a:t>ĐVTN</a:t>
            </a:r>
            <a:r>
              <a:rPr lang="nl-NL" sz="1400" dirty="0" smtClean="0">
                <a:latin typeface="Times New Roman" pitchFamily="18" charset="0"/>
                <a:cs typeface="Times New Roman" pitchFamily="18" charset="0"/>
              </a:rPr>
              <a:t>...</a:t>
            </a:r>
          </a:p>
          <a:p>
            <a:pPr algn="just" fontAlgn="base"/>
            <a:r>
              <a:rPr lang="nl-NL" sz="1400" b="1" dirty="0">
                <a:latin typeface="Times New Roman" pitchFamily="18" charset="0"/>
                <a:cs typeface="Times New Roman" pitchFamily="18" charset="0"/>
              </a:rPr>
              <a:t>4. Các hoạt động bảo vệ môi trường “Môi trường xanh”</a:t>
            </a:r>
            <a:endParaRPr lang="en-US" sz="1400" dirty="0">
              <a:latin typeface="Times New Roman" pitchFamily="18" charset="0"/>
              <a:cs typeface="Times New Roman" pitchFamily="18" charset="0"/>
            </a:endParaRPr>
          </a:p>
          <a:p>
            <a:pPr algn="just" fontAlgn="base"/>
            <a:r>
              <a:rPr lang="nl-NL" sz="1400" dirty="0">
                <a:latin typeface="Times New Roman" pitchFamily="18" charset="0"/>
                <a:cs typeface="Times New Roman" pitchFamily="18" charset="0"/>
              </a:rPr>
              <a:t>Trong Tháng thanh niên các cấp bộ Đoàn trong tỉnh đã tổ chức nhiều hoạt động bảo vệ môi trường thu hút đông đảo ĐVTN tham gia với các hình thức như tổ chức “Ngày chủ nhật xanh”, dọn vệ sinh, nạo vét kênh mương, bóc xóa quảng cáo sai quy định, tổ chức tuyên truyền tác hại của việc biến đổi khí hậu... Kết quả, đã tổ chức được </a:t>
            </a:r>
            <a:r>
              <a:rPr lang="nl-NL" sz="1400" b="1" dirty="0">
                <a:latin typeface="Times New Roman" pitchFamily="18" charset="0"/>
                <a:cs typeface="Times New Roman" pitchFamily="18" charset="0"/>
              </a:rPr>
              <a:t>163 </a:t>
            </a:r>
            <a:r>
              <a:rPr lang="nl-NL" sz="1400" dirty="0">
                <a:latin typeface="Times New Roman" pitchFamily="18" charset="0"/>
                <a:cs typeface="Times New Roman" pitchFamily="18" charset="0"/>
              </a:rPr>
              <a:t>buổi ra quân dọn vệ sinh, nạo vét kênh mương khai thông dòng chảy; trồng </a:t>
            </a:r>
            <a:r>
              <a:rPr lang="nl-NL" sz="1400" b="1" dirty="0">
                <a:latin typeface="Times New Roman" pitchFamily="18" charset="0"/>
                <a:cs typeface="Times New Roman" pitchFamily="18" charset="0"/>
              </a:rPr>
              <a:t>3.751 </a:t>
            </a:r>
            <a:r>
              <a:rPr lang="nl-NL" sz="1400" dirty="0">
                <a:latin typeface="Times New Roman" pitchFamily="18" charset="0"/>
                <a:cs typeface="Times New Roman" pitchFamily="18" charset="0"/>
              </a:rPr>
              <a:t>cây xanh; lắp đặt được </a:t>
            </a:r>
            <a:r>
              <a:rPr lang="nl-NL" sz="1400" b="1" dirty="0">
                <a:latin typeface="Times New Roman" pitchFamily="18" charset="0"/>
                <a:cs typeface="Times New Roman" pitchFamily="18" charset="0"/>
              </a:rPr>
              <a:t>100 </a:t>
            </a:r>
            <a:r>
              <a:rPr lang="nl-NL" sz="1400" dirty="0">
                <a:latin typeface="Times New Roman" pitchFamily="18" charset="0"/>
                <a:cs typeface="Times New Roman" pitchFamily="18" charset="0"/>
              </a:rPr>
              <a:t>bi xử lý rác thải, </a:t>
            </a:r>
            <a:r>
              <a:rPr lang="nl-NL" sz="1400" b="1" dirty="0">
                <a:latin typeface="Times New Roman" pitchFamily="18" charset="0"/>
                <a:cs typeface="Times New Roman" pitchFamily="18" charset="0"/>
              </a:rPr>
              <a:t>02</a:t>
            </a:r>
            <a:r>
              <a:rPr lang="nl-NL" sz="1400" dirty="0">
                <a:latin typeface="Times New Roman" pitchFamily="18" charset="0"/>
                <a:cs typeface="Times New Roman" pitchFamily="18" charset="0"/>
              </a:rPr>
              <a:t> bộ loa và </a:t>
            </a:r>
            <a:r>
              <a:rPr lang="nl-NL" sz="1400" b="1" dirty="0">
                <a:latin typeface="Times New Roman" pitchFamily="18" charset="0"/>
                <a:cs typeface="Times New Roman" pitchFamily="18" charset="0"/>
              </a:rPr>
              <a:t>07 </a:t>
            </a:r>
            <a:r>
              <a:rPr lang="nl-NL" sz="1400" dirty="0">
                <a:latin typeface="Times New Roman" pitchFamily="18" charset="0"/>
                <a:cs typeface="Times New Roman" pitchFamily="18" charset="0"/>
              </a:rPr>
              <a:t>xe đẩy rác tổng trị trị giá </a:t>
            </a:r>
            <a:r>
              <a:rPr lang="nl-NL" sz="1400" b="1" dirty="0">
                <a:latin typeface="Times New Roman" pitchFamily="18" charset="0"/>
                <a:cs typeface="Times New Roman" pitchFamily="18" charset="0"/>
              </a:rPr>
              <a:t>70</a:t>
            </a:r>
            <a:r>
              <a:rPr lang="nl-NL" sz="1400" dirty="0">
                <a:latin typeface="Times New Roman" pitchFamily="18" charset="0"/>
                <a:cs typeface="Times New Roman" pitchFamily="18" charset="0"/>
              </a:rPr>
              <a:t> triệu đồng; tổ chức </a:t>
            </a:r>
            <a:r>
              <a:rPr lang="nl-NL" sz="1400" b="1" dirty="0">
                <a:latin typeface="Times New Roman" pitchFamily="18" charset="0"/>
                <a:cs typeface="Times New Roman" pitchFamily="18" charset="0"/>
              </a:rPr>
              <a:t>25</a:t>
            </a:r>
            <a:r>
              <a:rPr lang="nl-NL" sz="1400" dirty="0">
                <a:latin typeface="Times New Roman" pitchFamily="18" charset="0"/>
                <a:cs typeface="Times New Roman" pitchFamily="18" charset="0"/>
              </a:rPr>
              <a:t> buổi tuyên truyền về tác hại của sự biến đổi khí hậu; thành lập được </a:t>
            </a:r>
            <a:r>
              <a:rPr lang="nl-NL" sz="1400" b="1" dirty="0">
                <a:latin typeface="Times New Roman" pitchFamily="18" charset="0"/>
                <a:cs typeface="Times New Roman" pitchFamily="18" charset="0"/>
              </a:rPr>
              <a:t>15</a:t>
            </a:r>
            <a:r>
              <a:rPr lang="nl-NL" sz="1400" dirty="0">
                <a:latin typeface="Times New Roman" pitchFamily="18" charset="0"/>
                <a:cs typeface="Times New Roman" pitchFamily="18" charset="0"/>
              </a:rPr>
              <a:t> đội thanh niên tình nguyện bảo vệ môi trường... Các hoạt động đã thu hút được </a:t>
            </a:r>
            <a:r>
              <a:rPr lang="nl-NL" sz="1400" b="1" dirty="0">
                <a:latin typeface="Times New Roman" pitchFamily="18" charset="0"/>
                <a:cs typeface="Times New Roman" pitchFamily="18" charset="0"/>
              </a:rPr>
              <a:t>15.673 </a:t>
            </a:r>
            <a:r>
              <a:rPr lang="nl-NL" sz="1400" dirty="0">
                <a:latin typeface="Times New Roman" pitchFamily="18" charset="0"/>
                <a:cs typeface="Times New Roman" pitchFamily="18" charset="0"/>
              </a:rPr>
              <a:t>lượt ĐVTN tham gia, cụ thể như:</a:t>
            </a:r>
            <a:endParaRPr lang="en-US" sz="1400" dirty="0">
              <a:latin typeface="Times New Roman" pitchFamily="18" charset="0"/>
              <a:cs typeface="Times New Roman" pitchFamily="18" charset="0"/>
            </a:endParaRPr>
          </a:p>
          <a:p>
            <a:pPr algn="just" fontAlgn="base"/>
            <a:r>
              <a:rPr lang="nl-NL" sz="1400" b="1" dirty="0">
                <a:latin typeface="Times New Roman" pitchFamily="18" charset="0"/>
                <a:cs typeface="Times New Roman" pitchFamily="18" charset="0"/>
              </a:rPr>
              <a:t>a) Cấp tỉnh</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Tại thị xã An Nhơn, Ban Thường vụ Tỉnh đoàn đã tổ chức ra quân “Ngày Chủ nhật xanh” thu hút sự tham gia của </a:t>
            </a:r>
            <a:r>
              <a:rPr lang="nl-NL" sz="1400" b="1" dirty="0">
                <a:latin typeface="Times New Roman" pitchFamily="18" charset="0"/>
                <a:cs typeface="Times New Roman" pitchFamily="18" charset="0"/>
              </a:rPr>
              <a:t>500</a:t>
            </a:r>
            <a:r>
              <a:rPr lang="nl-NL" sz="1400" dirty="0">
                <a:latin typeface="Times New Roman" pitchFamily="18" charset="0"/>
                <a:cs typeface="Times New Roman" pitchFamily="18" charset="0"/>
              </a:rPr>
              <a:t> ĐVTN, với các hoạt động như: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Ra mắt Đội thanh niên tình nguyện </a:t>
            </a:r>
            <a:r>
              <a:rPr lang="nl-NL" sz="1400" b="1" i="1" dirty="0">
                <a:latin typeface="Times New Roman" pitchFamily="18" charset="0"/>
                <a:cs typeface="Times New Roman" pitchFamily="18" charset="0"/>
              </a:rPr>
              <a:t>“Bảo vệ dòng sông quê hương”</a:t>
            </a:r>
            <a:r>
              <a:rPr lang="nl-NL" sz="1400" dirty="0">
                <a:latin typeface="Times New Roman" pitchFamily="18" charset="0"/>
                <a:cs typeface="Times New Roman" pitchFamily="18" charset="0"/>
              </a:rPr>
              <a:t>, đồng thời tổ chức cho </a:t>
            </a:r>
            <a:r>
              <a:rPr lang="nl-NL" sz="1400" b="1" dirty="0">
                <a:latin typeface="Times New Roman" pitchFamily="18" charset="0"/>
                <a:cs typeface="Times New Roman" pitchFamily="18" charset="0"/>
              </a:rPr>
              <a:t>300</a:t>
            </a:r>
            <a:r>
              <a:rPr lang="nl-NL" sz="1400" dirty="0">
                <a:latin typeface="Times New Roman" pitchFamily="18" charset="0"/>
                <a:cs typeface="Times New Roman" pitchFamily="18" charset="0"/>
              </a:rPr>
              <a:t> ĐVTN thu gom gần </a:t>
            </a:r>
            <a:r>
              <a:rPr lang="nl-NL" sz="1400" b="1" dirty="0">
                <a:latin typeface="Times New Roman" pitchFamily="18" charset="0"/>
                <a:cs typeface="Times New Roman" pitchFamily="18" charset="0"/>
              </a:rPr>
              <a:t>100 </a:t>
            </a:r>
            <a:r>
              <a:rPr lang="nl-NL" sz="1400" dirty="0">
                <a:latin typeface="Times New Roman" pitchFamily="18" charset="0"/>
                <a:cs typeface="Times New Roman" pitchFamily="18" charset="0"/>
              </a:rPr>
              <a:t>m</a:t>
            </a:r>
            <a:r>
              <a:rPr lang="nl-NL" sz="1400" baseline="30000" dirty="0">
                <a:latin typeface="Times New Roman" pitchFamily="18" charset="0"/>
                <a:cs typeface="Times New Roman" pitchFamily="18" charset="0"/>
              </a:rPr>
              <a:t>3 </a:t>
            </a:r>
            <a:r>
              <a:rPr lang="nl-NL" sz="1400" dirty="0">
                <a:latin typeface="Times New Roman" pitchFamily="18" charset="0"/>
                <a:cs typeface="Times New Roman" pitchFamily="18" charset="0"/>
              </a:rPr>
              <a:t>rác tại khu vực các dòng sông, kênh mương trên địa bàn thị xã; tặng cho Thị đoàn An Nhơn</a:t>
            </a:r>
            <a:r>
              <a:rPr lang="nl-NL" sz="1400" b="1" dirty="0">
                <a:latin typeface="Times New Roman" pitchFamily="18" charset="0"/>
                <a:cs typeface="Times New Roman" pitchFamily="18" charset="0"/>
              </a:rPr>
              <a:t> 06 </a:t>
            </a:r>
            <a:r>
              <a:rPr lang="nl-NL" sz="1400" dirty="0">
                <a:latin typeface="Times New Roman" pitchFamily="18" charset="0"/>
                <a:cs typeface="Times New Roman" pitchFamily="18" charset="0"/>
              </a:rPr>
              <a:t>thùng rác trị giá </a:t>
            </a:r>
            <a:r>
              <a:rPr lang="nl-NL" sz="1400" b="1" dirty="0">
                <a:latin typeface="Times New Roman" pitchFamily="18" charset="0"/>
                <a:cs typeface="Times New Roman" pitchFamily="18" charset="0"/>
              </a:rPr>
              <a:t>09</a:t>
            </a:r>
            <a:r>
              <a:rPr lang="nl-NL" sz="1400" dirty="0">
                <a:latin typeface="Times New Roman" pitchFamily="18" charset="0"/>
                <a:cs typeface="Times New Roman" pitchFamily="18" charset="0"/>
              </a:rPr>
              <a:t> triệu đồng để đặt tại các khu phố trong khu vực trung tâm của thị xã.</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Tổ chức </a:t>
            </a:r>
            <a:r>
              <a:rPr lang="nl-NL" sz="1400" b="1" dirty="0">
                <a:latin typeface="Times New Roman" pitchFamily="18" charset="0"/>
                <a:cs typeface="Times New Roman" pitchFamily="18" charset="0"/>
              </a:rPr>
              <a:t>200</a:t>
            </a:r>
            <a:r>
              <a:rPr lang="nl-NL" sz="1400" dirty="0">
                <a:latin typeface="Times New Roman" pitchFamily="18" charset="0"/>
                <a:cs typeface="Times New Roman" pitchFamily="18" charset="0"/>
              </a:rPr>
              <a:t> ĐVTN phát quang </a:t>
            </a:r>
            <a:r>
              <a:rPr lang="nl-NL" sz="1400" b="1" dirty="0">
                <a:latin typeface="Times New Roman" pitchFamily="18" charset="0"/>
                <a:cs typeface="Times New Roman" pitchFamily="18" charset="0"/>
              </a:rPr>
              <a:t>4</a:t>
            </a:r>
            <a:r>
              <a:rPr lang="nl-NL" sz="1400" dirty="0">
                <a:latin typeface="Times New Roman" pitchFamily="18" charset="0"/>
                <a:cs typeface="Times New Roman" pitchFamily="18" charset="0"/>
              </a:rPr>
              <a:t> km đường làng, nạo vét </a:t>
            </a:r>
            <a:r>
              <a:rPr lang="nl-NL" sz="1400" b="1" dirty="0">
                <a:latin typeface="Times New Roman" pitchFamily="18" charset="0"/>
                <a:cs typeface="Times New Roman" pitchFamily="18" charset="0"/>
              </a:rPr>
              <a:t>2</a:t>
            </a:r>
            <a:r>
              <a:rPr lang="nl-NL" sz="1400" dirty="0">
                <a:latin typeface="Times New Roman" pitchFamily="18" charset="0"/>
                <a:cs typeface="Times New Roman" pitchFamily="18" charset="0"/>
              </a:rPr>
              <a:t> km kênh mương nội đồng; trồng </a:t>
            </a:r>
            <a:r>
              <a:rPr lang="nl-NL" sz="1400" b="1" dirty="0">
                <a:latin typeface="Times New Roman" pitchFamily="18" charset="0"/>
                <a:cs typeface="Times New Roman" pitchFamily="18" charset="0"/>
              </a:rPr>
              <a:t>300</a:t>
            </a:r>
            <a:r>
              <a:rPr lang="nl-NL" sz="1400" dirty="0">
                <a:latin typeface="Times New Roman" pitchFamily="18" charset="0"/>
                <a:cs typeface="Times New Roman" pitchFamily="18" charset="0"/>
              </a:rPr>
              <a:t> cây xanh tại các trường học, bờ sông và các tuyến đường liên thôn.</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Tổ chức gắn 04 bảng công trình thanh niên </a:t>
            </a:r>
            <a:r>
              <a:rPr lang="nl-NL" sz="1400" b="1" i="1" dirty="0">
                <a:latin typeface="Times New Roman" pitchFamily="18" charset="0"/>
                <a:cs typeface="Times New Roman" pitchFamily="18" charset="0"/>
              </a:rPr>
              <a:t>“Tuyến đường thanh niên”</a:t>
            </a:r>
            <a:r>
              <a:rPr lang="nl-NL" sz="1400" dirty="0">
                <a:latin typeface="Times New Roman" pitchFamily="18" charset="0"/>
                <a:cs typeface="Times New Roman" pitchFamily="18" charset="0"/>
              </a:rPr>
              <a:t> trong khu trung tâm của thị xã. </a:t>
            </a:r>
            <a:endParaRPr lang="en-US" sz="1400" dirty="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a:t>
              </a:r>
              <a:r>
                <a:rPr lang="en-US" sz="1300" b="1" dirty="0"/>
                <a:t>3</a:t>
              </a:r>
              <a:endParaRPr lang="en-US" sz="1300" b="1" dirty="0" smtClean="0"/>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1769221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110186"/>
          </a:xfrm>
          <a:prstGeom prst="rect">
            <a:avLst/>
          </a:prstGeom>
          <a:noFill/>
          <a:ln>
            <a:noFill/>
          </a:ln>
        </p:spPr>
        <p:txBody>
          <a:bodyPr wrap="square" lIns="0" tIns="0" rIns="0" bIns="914400" rtlCol="0" anchor="t" anchorCtr="0">
            <a:spAutoFit/>
          </a:bodyPr>
          <a:lstStyle/>
          <a:p>
            <a:pPr algn="just"/>
            <a:r>
              <a:rPr lang="nl-NL" sz="1400" dirty="0">
                <a:latin typeface="Times New Roman" pitchFamily="18" charset="0"/>
                <a:cs typeface="Times New Roman" pitchFamily="18" charset="0"/>
              </a:rPr>
              <a:t>- Tỉnh đoàn phối hợp với Đồn Biên phòng 316, đóng quân tại xã Cát Khánh, huyện Phù Cát tổ chức trồng </a:t>
            </a:r>
            <a:r>
              <a:rPr lang="nl-NL" sz="1400" b="1" dirty="0">
                <a:latin typeface="Times New Roman" pitchFamily="18" charset="0"/>
                <a:cs typeface="Times New Roman" pitchFamily="18" charset="0"/>
              </a:rPr>
              <a:t>1.000</a:t>
            </a:r>
            <a:r>
              <a:rPr lang="nl-NL" sz="1400" dirty="0">
                <a:latin typeface="Times New Roman" pitchFamily="18" charset="0"/>
                <a:cs typeface="Times New Roman" pitchFamily="18" charset="0"/>
              </a:rPr>
              <a:t> cây phi lao trên bờ biển tại địa phương.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Tỉnh đoàn tổ chức ra quân xây dựng </a:t>
            </a:r>
            <a:r>
              <a:rPr lang="nl-NL" sz="1400" b="1" i="1" dirty="0">
                <a:latin typeface="Times New Roman" pitchFamily="18" charset="0"/>
                <a:cs typeface="Times New Roman" pitchFamily="18" charset="0"/>
              </a:rPr>
              <a:t>“Trường đẹp cho em”</a:t>
            </a:r>
            <a:r>
              <a:rPr lang="nl-NL" sz="1400" dirty="0">
                <a:latin typeface="Times New Roman" pitchFamily="18" charset="0"/>
                <a:cs typeface="Times New Roman" pitchFamily="18" charset="0"/>
              </a:rPr>
              <a:t>. Qua đó, tổ chức cho hơn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tình nguyện viên tiến hành dọn vệ sinh, sửa chữa san lấp mặt bằng, xây dựng tường rào, cổng ngõ và trồng </a:t>
            </a:r>
            <a:r>
              <a:rPr lang="nl-NL" sz="1400" b="1" dirty="0">
                <a:latin typeface="Times New Roman" pitchFamily="18" charset="0"/>
                <a:cs typeface="Times New Roman" pitchFamily="18" charset="0"/>
              </a:rPr>
              <a:t>50</a:t>
            </a:r>
            <a:r>
              <a:rPr lang="nl-NL" sz="1400" dirty="0">
                <a:latin typeface="Times New Roman" pitchFamily="18" charset="0"/>
                <a:cs typeface="Times New Roman" pitchFamily="18" charset="0"/>
              </a:rPr>
              <a:t> cây xanh tại trường mầm non xã Hoài Tân, huyện Hoài Nhơn; lắp đặt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ống bi xử lý rác thải, tặng </a:t>
            </a:r>
            <a:r>
              <a:rPr lang="nl-NL" sz="1400" b="1" dirty="0">
                <a:latin typeface="Times New Roman" pitchFamily="18" charset="0"/>
                <a:cs typeface="Times New Roman" pitchFamily="18" charset="0"/>
              </a:rPr>
              <a:t>02</a:t>
            </a:r>
            <a:r>
              <a:rPr lang="nl-NL" sz="1400" dirty="0">
                <a:latin typeface="Times New Roman" pitchFamily="18" charset="0"/>
                <a:cs typeface="Times New Roman" pitchFamily="18" charset="0"/>
              </a:rPr>
              <a:t> bộ loa và </a:t>
            </a:r>
            <a:r>
              <a:rPr lang="nl-NL" sz="1400" b="1" dirty="0">
                <a:latin typeface="Times New Roman" pitchFamily="18" charset="0"/>
                <a:cs typeface="Times New Roman" pitchFamily="18" charset="0"/>
              </a:rPr>
              <a:t>07</a:t>
            </a:r>
            <a:r>
              <a:rPr lang="nl-NL" sz="1400" dirty="0">
                <a:latin typeface="Times New Roman" pitchFamily="18" charset="0"/>
                <a:cs typeface="Times New Roman" pitchFamily="18" charset="0"/>
              </a:rPr>
              <a:t> xe đẩy rác tổng trị giá </a:t>
            </a:r>
            <a:r>
              <a:rPr lang="nl-NL" sz="1400" b="1" dirty="0">
                <a:latin typeface="Times New Roman" pitchFamily="18" charset="0"/>
                <a:cs typeface="Times New Roman" pitchFamily="18" charset="0"/>
              </a:rPr>
              <a:t>70</a:t>
            </a:r>
            <a:r>
              <a:rPr lang="nl-NL" sz="1400" dirty="0">
                <a:latin typeface="Times New Roman" pitchFamily="18" charset="0"/>
                <a:cs typeface="Times New Roman" pitchFamily="18" charset="0"/>
              </a:rPr>
              <a:t> triệu đồng cho địa phương.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Chỉ đạo 100% các cơ sở Đoàn khối cán bộ công chức đồng loạt ra quân dọn vệ sinh, tạo cảnh quan tại khu vực trụ sở đơn vị. </a:t>
            </a:r>
            <a:endParaRPr lang="en-US" sz="1400" dirty="0">
              <a:latin typeface="Times New Roman" pitchFamily="18" charset="0"/>
              <a:cs typeface="Times New Roman" pitchFamily="18" charset="0"/>
            </a:endParaRPr>
          </a:p>
          <a:p>
            <a:pPr algn="just"/>
            <a:r>
              <a:rPr lang="nl-NL" sz="1400" b="1" dirty="0">
                <a:latin typeface="Times New Roman" pitchFamily="18" charset="0"/>
                <a:cs typeface="Times New Roman" pitchFamily="18" charset="0"/>
              </a:rPr>
              <a:t>b) Các hoạt động tại cơ sở</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a:t>
            </a:r>
            <a:r>
              <a:rPr lang="nl-NL" sz="1400" b="1" dirty="0">
                <a:latin typeface="Times New Roman" pitchFamily="18" charset="0"/>
                <a:cs typeface="Times New Roman" pitchFamily="18" charset="0"/>
              </a:rPr>
              <a:t> 100% </a:t>
            </a:r>
            <a:r>
              <a:rPr lang="nl-NL" sz="1400" dirty="0">
                <a:latin typeface="Times New Roman" pitchFamily="18" charset="0"/>
                <a:cs typeface="Times New Roman" pitchFamily="18" charset="0"/>
              </a:rPr>
              <a:t>các cơ sở đã ra quân tổ chức các hoạt động “Ngày chủ nhật xanh” với nhiều hoạt động thiết thực tiêu biểu như: </a:t>
            </a:r>
            <a:r>
              <a:rPr lang="nl-NL" sz="1400" b="1" dirty="0">
                <a:latin typeface="Times New Roman" pitchFamily="18" charset="0"/>
                <a:cs typeface="Times New Roman" pitchFamily="18" charset="0"/>
              </a:rPr>
              <a:t>Thị đoàn An Nhơn</a:t>
            </a:r>
            <a:r>
              <a:rPr lang="nl-NL" sz="1400" dirty="0">
                <a:latin typeface="Times New Roman" pitchFamily="18" charset="0"/>
                <a:cs typeface="Times New Roman" pitchFamily="18" charset="0"/>
              </a:rPr>
              <a:t> ra quân dọn </a:t>
            </a:r>
            <a:r>
              <a:rPr lang="nl-NL" sz="1400" b="1" dirty="0">
                <a:latin typeface="Times New Roman" pitchFamily="18" charset="0"/>
                <a:cs typeface="Times New Roman" pitchFamily="18" charset="0"/>
              </a:rPr>
              <a:t>2</a:t>
            </a:r>
            <a:r>
              <a:rPr lang="nl-NL" sz="1400" dirty="0">
                <a:latin typeface="Times New Roman" pitchFamily="18" charset="0"/>
                <a:cs typeface="Times New Roman" pitchFamily="18" charset="0"/>
              </a:rPr>
              <a:t> km đường liên thôn, diệt hơn </a:t>
            </a:r>
            <a:r>
              <a:rPr lang="nl-NL" sz="1400" b="1" dirty="0">
                <a:latin typeface="Times New Roman" pitchFamily="18" charset="0"/>
                <a:cs typeface="Times New Roman" pitchFamily="18" charset="0"/>
              </a:rPr>
              <a:t>1.000</a:t>
            </a:r>
            <a:r>
              <a:rPr lang="nl-NL" sz="1400" dirty="0">
                <a:latin typeface="Times New Roman" pitchFamily="18" charset="0"/>
                <a:cs typeface="Times New Roman" pitchFamily="18" charset="0"/>
              </a:rPr>
              <a:t> con chuột bảo vệ mùa màng, nạo vét hơn </a:t>
            </a:r>
            <a:r>
              <a:rPr lang="nl-NL" sz="1400" b="1" dirty="0">
                <a:latin typeface="Times New Roman" pitchFamily="18" charset="0"/>
                <a:cs typeface="Times New Roman" pitchFamily="18" charset="0"/>
              </a:rPr>
              <a:t>15</a:t>
            </a:r>
            <a:r>
              <a:rPr lang="nl-NL" sz="1400" dirty="0">
                <a:latin typeface="Times New Roman" pitchFamily="18" charset="0"/>
                <a:cs typeface="Times New Roman" pitchFamily="18" charset="0"/>
              </a:rPr>
              <a:t> km kênh mương nội đồng, nhặt rác thải trên </a:t>
            </a:r>
            <a:r>
              <a:rPr lang="nl-NL" sz="1400" b="1" dirty="0">
                <a:latin typeface="Times New Roman" pitchFamily="18" charset="0"/>
                <a:cs typeface="Times New Roman" pitchFamily="18" charset="0"/>
              </a:rPr>
              <a:t>2 </a:t>
            </a:r>
            <a:r>
              <a:rPr lang="nl-NL" sz="1400" dirty="0">
                <a:latin typeface="Times New Roman" pitchFamily="18" charset="0"/>
                <a:cs typeface="Times New Roman" pitchFamily="18" charset="0"/>
              </a:rPr>
              <a:t>km bờ sông; </a:t>
            </a:r>
            <a:r>
              <a:rPr lang="nl-NL" sz="1400" b="1" dirty="0">
                <a:latin typeface="Times New Roman" pitchFamily="18" charset="0"/>
                <a:cs typeface="Times New Roman" pitchFamily="18" charset="0"/>
              </a:rPr>
              <a:t>Thành đoàn Quy Nhơn</a:t>
            </a:r>
            <a:r>
              <a:rPr lang="nl-NL" sz="1400" dirty="0">
                <a:latin typeface="Times New Roman" pitchFamily="18" charset="0"/>
                <a:cs typeface="Times New Roman" pitchFamily="18" charset="0"/>
              </a:rPr>
              <a:t> tổ chức trồng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cây xanh, vận động nhân dân không lấn chiếm lòng đường, lề đường, tổ chức </a:t>
            </a:r>
            <a:r>
              <a:rPr lang="nl-NL" sz="1400" b="1" dirty="0">
                <a:latin typeface="Times New Roman" pitchFamily="18" charset="0"/>
                <a:cs typeface="Times New Roman" pitchFamily="18" charset="0"/>
              </a:rPr>
              <a:t>500</a:t>
            </a:r>
            <a:r>
              <a:rPr lang="nl-NL" sz="1400" dirty="0">
                <a:latin typeface="Times New Roman" pitchFamily="18" charset="0"/>
                <a:cs typeface="Times New Roman" pitchFamily="18" charset="0"/>
              </a:rPr>
              <a:t> ĐVTN tham gia khai thông dòng chảy sông Hà Thanh và dọn vệ sinh trên </a:t>
            </a:r>
            <a:r>
              <a:rPr lang="nl-NL" sz="1400" b="1" dirty="0">
                <a:latin typeface="Times New Roman" pitchFamily="18" charset="0"/>
                <a:cs typeface="Times New Roman" pitchFamily="18" charset="0"/>
              </a:rPr>
              <a:t>2,5</a:t>
            </a:r>
            <a:r>
              <a:rPr lang="nl-NL" sz="1400" dirty="0">
                <a:latin typeface="Times New Roman" pitchFamily="18" charset="0"/>
                <a:cs typeface="Times New Roman" pitchFamily="18" charset="0"/>
              </a:rPr>
              <a:t> km bờ biển, tổ chức buổi tuyên truyền cho </a:t>
            </a:r>
            <a:r>
              <a:rPr lang="nl-NL" sz="1400" b="1" dirty="0">
                <a:latin typeface="Times New Roman" pitchFamily="18" charset="0"/>
                <a:cs typeface="Times New Roman" pitchFamily="18" charset="0"/>
              </a:rPr>
              <a:t>200 </a:t>
            </a:r>
            <a:r>
              <a:rPr lang="nl-NL" sz="1400" dirty="0">
                <a:latin typeface="Times New Roman" pitchFamily="18" charset="0"/>
                <a:cs typeface="Times New Roman" pitchFamily="18" charset="0"/>
              </a:rPr>
              <a:t>ĐVTN về bảo vệ môi trường vì sức khỏe cộng đồng, xây dựng </a:t>
            </a:r>
            <a:r>
              <a:rPr lang="nl-NL" sz="1400" b="1" i="1" dirty="0">
                <a:latin typeface="Times New Roman" pitchFamily="18" charset="0"/>
                <a:cs typeface="Times New Roman" pitchFamily="18" charset="0"/>
              </a:rPr>
              <a:t>“Tuyến đường văn minh”</a:t>
            </a:r>
            <a:r>
              <a:rPr lang="nl-NL" sz="1400" dirty="0">
                <a:latin typeface="Times New Roman" pitchFamily="18" charset="0"/>
                <a:cs typeface="Times New Roman" pitchFamily="18" charset="0"/>
              </a:rPr>
              <a:t> tại </a:t>
            </a:r>
            <a:r>
              <a:rPr lang="nl-NL" sz="1400" b="1" dirty="0">
                <a:latin typeface="Times New Roman" pitchFamily="18" charset="0"/>
                <a:cs typeface="Times New Roman" pitchFamily="18" charset="0"/>
              </a:rPr>
              <a:t>21</a:t>
            </a:r>
            <a:r>
              <a:rPr lang="nl-NL" sz="1400" dirty="0">
                <a:latin typeface="Times New Roman" pitchFamily="18" charset="0"/>
                <a:cs typeface="Times New Roman" pitchFamily="18" charset="0"/>
              </a:rPr>
              <a:t> phường, xã trên địa bàn thành phố; </a:t>
            </a:r>
            <a:r>
              <a:rPr lang="nl-NL" sz="1400" b="1" dirty="0">
                <a:latin typeface="Times New Roman" pitchFamily="18" charset="0"/>
                <a:cs typeface="Times New Roman" pitchFamily="18" charset="0"/>
              </a:rPr>
              <a:t>Thanh niên Bộ đôi Biên phòng tỉnh </a:t>
            </a:r>
            <a:r>
              <a:rPr lang="nl-NL" sz="1400" dirty="0">
                <a:latin typeface="Times New Roman" pitchFamily="18" charset="0"/>
                <a:cs typeface="Times New Roman" pitchFamily="18" charset="0"/>
              </a:rPr>
              <a:t>tổ chức trồng</a:t>
            </a:r>
            <a:r>
              <a:rPr lang="nl-NL" sz="1400" b="1" dirty="0">
                <a:latin typeface="Times New Roman" pitchFamily="18" charset="0"/>
                <a:cs typeface="Times New Roman" pitchFamily="18" charset="0"/>
              </a:rPr>
              <a:t> 200</a:t>
            </a:r>
            <a:r>
              <a:rPr lang="nl-NL" sz="1400" dirty="0">
                <a:latin typeface="Times New Roman" pitchFamily="18" charset="0"/>
                <a:cs typeface="Times New Roman" pitchFamily="18" charset="0"/>
              </a:rPr>
              <a:t> cây xanh tại Đồn Biên phòng Đề Gi</a:t>
            </a:r>
            <a:r>
              <a:rPr lang="nl-NL" sz="1400" b="1" dirty="0">
                <a:latin typeface="Times New Roman" pitchFamily="18" charset="0"/>
                <a:cs typeface="Times New Roman" pitchFamily="18" charset="0"/>
              </a:rPr>
              <a:t>; Huyện đoàn Phù Mỹ</a:t>
            </a:r>
            <a:r>
              <a:rPr lang="nl-NL" sz="1400" dirty="0">
                <a:latin typeface="Times New Roman" pitchFamily="18" charset="0"/>
                <a:cs typeface="Times New Roman" pitchFamily="18" charset="0"/>
              </a:rPr>
              <a:t> ra quân bóc xóa quảng cáo, phát quang các tuyến đường liên thôn, nạo vét</a:t>
            </a:r>
            <a:r>
              <a:rPr lang="nl-NL" sz="1400" b="1" dirty="0">
                <a:latin typeface="Times New Roman" pitchFamily="18" charset="0"/>
                <a:cs typeface="Times New Roman" pitchFamily="18" charset="0"/>
              </a:rPr>
              <a:t> 03</a:t>
            </a:r>
            <a:r>
              <a:rPr lang="nl-NL" sz="1400" dirty="0">
                <a:latin typeface="Times New Roman" pitchFamily="18" charset="0"/>
                <a:cs typeface="Times New Roman" pitchFamily="18" charset="0"/>
              </a:rPr>
              <a:t> km kênh mương, trồng </a:t>
            </a:r>
            <a:r>
              <a:rPr lang="nl-NL" sz="1400" b="1" dirty="0">
                <a:latin typeface="Times New Roman" pitchFamily="18" charset="0"/>
                <a:cs typeface="Times New Roman" pitchFamily="18" charset="0"/>
              </a:rPr>
              <a:t>1.000</a:t>
            </a:r>
            <a:r>
              <a:rPr lang="nl-NL" sz="1400" dirty="0">
                <a:latin typeface="Times New Roman" pitchFamily="18" charset="0"/>
                <a:cs typeface="Times New Roman" pitchFamily="18" charset="0"/>
              </a:rPr>
              <a:t> cây xanh; </a:t>
            </a:r>
            <a:r>
              <a:rPr lang="nl-NL" sz="1400" b="1" dirty="0">
                <a:latin typeface="Times New Roman" pitchFamily="18" charset="0"/>
                <a:cs typeface="Times New Roman" pitchFamily="18" charset="0"/>
              </a:rPr>
              <a:t>huyện đoàn Hoài Nhơn</a:t>
            </a:r>
            <a:r>
              <a:rPr lang="nl-NL" sz="1400" dirty="0">
                <a:latin typeface="Times New Roman" pitchFamily="18" charset="0"/>
                <a:cs typeface="Times New Roman" pitchFamily="18" charset="0"/>
              </a:rPr>
              <a:t> tổ chức trồng </a:t>
            </a:r>
            <a:r>
              <a:rPr lang="nl-NL" sz="1400" b="1" dirty="0">
                <a:latin typeface="Times New Roman" pitchFamily="18" charset="0"/>
                <a:cs typeface="Times New Roman" pitchFamily="18" charset="0"/>
              </a:rPr>
              <a:t>100</a:t>
            </a:r>
            <a:r>
              <a:rPr lang="nl-NL" sz="1400" dirty="0">
                <a:latin typeface="Times New Roman" pitchFamily="18" charset="0"/>
                <a:cs typeface="Times New Roman" pitchFamily="18" charset="0"/>
              </a:rPr>
              <a:t> cây xanh...</a:t>
            </a:r>
            <a:r>
              <a:rPr lang="nl-NL" sz="1400" b="1" dirty="0">
                <a:latin typeface="Times New Roman" pitchFamily="18" charset="0"/>
                <a:cs typeface="Times New Roman" pitchFamily="18" charset="0"/>
              </a:rPr>
              <a:t> </a:t>
            </a:r>
            <a:endParaRPr lang="en-US" sz="1400" dirty="0">
              <a:latin typeface="Times New Roman" pitchFamily="18" charset="0"/>
              <a:cs typeface="Times New Roman" pitchFamily="18" charset="0"/>
            </a:endParaRPr>
          </a:p>
          <a:p>
            <a:pPr algn="just"/>
            <a:r>
              <a:rPr lang="nl-NL" sz="1400" b="1" dirty="0">
                <a:latin typeface="Times New Roman" pitchFamily="18" charset="0"/>
                <a:cs typeface="Times New Roman" pitchFamily="18" charset="0"/>
              </a:rPr>
              <a:t>5. Các hoạt động phong trào khác</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Ban Thường vụ Tỉnh đoàn, Ban Thư ký Hội LHTN Việt Nam tỉnh đã tổ chức Lễ ra quân </a:t>
            </a:r>
            <a:r>
              <a:rPr lang="nl-NL" sz="1400" b="1" i="1" dirty="0">
                <a:latin typeface="Times New Roman" pitchFamily="18" charset="0"/>
                <a:cs typeface="Times New Roman" pitchFamily="18" charset="0"/>
              </a:rPr>
              <a:t>“Tháng 3 biên giới”</a:t>
            </a:r>
            <a:r>
              <a:rPr lang="nl-NL" sz="1400" dirty="0">
                <a:latin typeface="Times New Roman" pitchFamily="18" charset="0"/>
                <a:cs typeface="Times New Roman" pitchFamily="18" charset="0"/>
              </a:rPr>
              <a:t> với sự tham gia của gần </a:t>
            </a:r>
            <a:r>
              <a:rPr lang="nl-NL" sz="1400" b="1" dirty="0">
                <a:latin typeface="Times New Roman" pitchFamily="18" charset="0"/>
                <a:cs typeface="Times New Roman" pitchFamily="18" charset="0"/>
              </a:rPr>
              <a:t>300 </a:t>
            </a:r>
            <a:r>
              <a:rPr lang="nl-NL" sz="1400" dirty="0">
                <a:latin typeface="Times New Roman" pitchFamily="18" charset="0"/>
                <a:cs typeface="Times New Roman" pitchFamily="18" charset="0"/>
              </a:rPr>
              <a:t>ĐVTN. Nhân dịp này, đã trao tặng </a:t>
            </a:r>
            <a:r>
              <a:rPr lang="nl-NL" sz="1400" b="1" dirty="0">
                <a:latin typeface="Times New Roman" pitchFamily="18" charset="0"/>
                <a:cs typeface="Times New Roman" pitchFamily="18" charset="0"/>
              </a:rPr>
              <a:t>06</a:t>
            </a:r>
            <a:r>
              <a:rPr lang="nl-NL" sz="1400" dirty="0">
                <a:latin typeface="Times New Roman" pitchFamily="18" charset="0"/>
                <a:cs typeface="Times New Roman" pitchFamily="18" charset="0"/>
              </a:rPr>
              <a:t> bộ máy vi tính (mỗi bộ trị giá hơn </a:t>
            </a:r>
            <a:r>
              <a:rPr lang="nl-NL" sz="1400" b="1" dirty="0">
                <a:latin typeface="Times New Roman" pitchFamily="18" charset="0"/>
                <a:cs typeface="Times New Roman" pitchFamily="18" charset="0"/>
              </a:rPr>
              <a:t>10</a:t>
            </a:r>
            <a:r>
              <a:rPr lang="nl-NL" sz="1400" dirty="0">
                <a:latin typeface="Times New Roman" pitchFamily="18" charset="0"/>
                <a:cs typeface="Times New Roman" pitchFamily="18" charset="0"/>
              </a:rPr>
              <a:t> triệu đồng) cho các đồn biên phòng trên địa bàn tỉnh; thăm và tặng </a:t>
            </a:r>
            <a:r>
              <a:rPr lang="nl-NL" sz="1400" b="1" dirty="0">
                <a:latin typeface="Times New Roman" pitchFamily="18" charset="0"/>
                <a:cs typeface="Times New Roman" pitchFamily="18" charset="0"/>
              </a:rPr>
              <a:t>90</a:t>
            </a:r>
            <a:r>
              <a:rPr lang="nl-NL" sz="1400" dirty="0">
                <a:latin typeface="Times New Roman" pitchFamily="18" charset="0"/>
                <a:cs typeface="Times New Roman" pitchFamily="18" charset="0"/>
              </a:rPr>
              <a:t> suất quà (mỗi suất </a:t>
            </a:r>
            <a:r>
              <a:rPr lang="nl-NL" sz="1400" b="1" dirty="0">
                <a:latin typeface="Times New Roman" pitchFamily="18" charset="0"/>
                <a:cs typeface="Times New Roman" pitchFamily="18" charset="0"/>
              </a:rPr>
              <a:t>300</a:t>
            </a:r>
            <a:r>
              <a:rPr lang="nl-NL" sz="1400" dirty="0">
                <a:latin typeface="Times New Roman" pitchFamily="18" charset="0"/>
                <a:cs typeface="Times New Roman" pitchFamily="18" charset="0"/>
              </a:rPr>
              <a:t> nghìn đồng) cho thanh niên trúng tuyển nghĩa vụ quân sự năm 2016 tại huyện Phù Cát. Các cấp bộ Đoàn trong tỉnh đã tổ chức tặng được </a:t>
            </a:r>
            <a:r>
              <a:rPr lang="nl-NL" sz="1400" b="1" dirty="0">
                <a:latin typeface="Times New Roman" pitchFamily="18" charset="0"/>
                <a:cs typeface="Times New Roman" pitchFamily="18" charset="0"/>
              </a:rPr>
              <a:t>195 </a:t>
            </a:r>
            <a:r>
              <a:rPr lang="nl-NL" sz="1400" dirty="0">
                <a:latin typeface="Times New Roman" pitchFamily="18" charset="0"/>
                <a:cs typeface="Times New Roman" pitchFamily="18" charset="0"/>
              </a:rPr>
              <a:t>suất quà cho thanh niên, học sinh con em ngư dân trị giá </a:t>
            </a:r>
            <a:r>
              <a:rPr lang="nl-NL" sz="1400" b="1" dirty="0">
                <a:latin typeface="Times New Roman" pitchFamily="18" charset="0"/>
                <a:cs typeface="Times New Roman" pitchFamily="18" charset="0"/>
              </a:rPr>
              <a:t>39 </a:t>
            </a:r>
            <a:r>
              <a:rPr lang="nl-NL" sz="1400" dirty="0">
                <a:latin typeface="Times New Roman" pitchFamily="18" charset="0"/>
                <a:cs typeface="Times New Roman" pitchFamily="18" charset="0"/>
              </a:rPr>
              <a:t>triệu đồng tại các địa phương ven biển của tỉnh, tổ chức được</a:t>
            </a:r>
            <a:r>
              <a:rPr lang="nl-NL" sz="1400" b="1" dirty="0">
                <a:latin typeface="Times New Roman" pitchFamily="18" charset="0"/>
                <a:cs typeface="Times New Roman" pitchFamily="18" charset="0"/>
              </a:rPr>
              <a:t> 13</a:t>
            </a:r>
            <a:r>
              <a:rPr lang="nl-NL" sz="1400" dirty="0">
                <a:latin typeface="Times New Roman" pitchFamily="18" charset="0"/>
                <a:cs typeface="Times New Roman" pitchFamily="18" charset="0"/>
              </a:rPr>
              <a:t> buổi giao lưu kết nghĩa giữa các chi đoàn dân cư và các đồn biên phòng đóng quân trên địa bàn. </a:t>
            </a:r>
            <a:endParaRPr lang="en-US" sz="1400" dirty="0">
              <a:latin typeface="Times New Roman" pitchFamily="18" charset="0"/>
              <a:cs typeface="Times New Roman" pitchFamily="18" charset="0"/>
            </a:endParaRPr>
          </a:p>
          <a:p>
            <a:pPr algn="just" fontAlgn="base"/>
            <a:r>
              <a:rPr lang="nl-NL" sz="1400" dirty="0">
                <a:latin typeface="Times New Roman" pitchFamily="18" charset="0"/>
                <a:cs typeface="Times New Roman" pitchFamily="18" charset="0"/>
              </a:rPr>
              <a:t>- Chương trình</a:t>
            </a:r>
            <a:r>
              <a:rPr lang="nl-NL" sz="1400" i="1" dirty="0">
                <a:latin typeface="Times New Roman" pitchFamily="18" charset="0"/>
                <a:cs typeface="Times New Roman" pitchFamily="18" charset="0"/>
              </a:rPr>
              <a:t>“Tuổi trẻ Bình Định chung tay xây dựng nông thôn mới”</a:t>
            </a:r>
            <a:r>
              <a:rPr lang="nl-NL" sz="1400" dirty="0">
                <a:latin typeface="Times New Roman" pitchFamily="18" charset="0"/>
                <a:cs typeface="Times New Roman" pitchFamily="18" charset="0"/>
              </a:rPr>
              <a:t> được các cấp bộ Đoàn thực hiện với nhiều phần việc, công trình thiết thực, tiêu biểu như: Khởi công xây dựng sân bóng đá mini cỏ nhân tạo tại huyện An Lão, Phù Cát và huyện Hoài Nhơn, đây là </a:t>
            </a:r>
            <a:r>
              <a:rPr lang="nl-NL" sz="1400" b="1" dirty="0">
                <a:latin typeface="Times New Roman" pitchFamily="18" charset="0"/>
                <a:cs typeface="Times New Roman" pitchFamily="18" charset="0"/>
              </a:rPr>
              <a:t>03</a:t>
            </a:r>
            <a:r>
              <a:rPr lang="nl-NL" sz="1400" dirty="0">
                <a:latin typeface="Times New Roman" pitchFamily="18" charset="0"/>
                <a:cs typeface="Times New Roman" pitchFamily="18" charset="0"/>
              </a:rPr>
              <a:t> trong</a:t>
            </a:r>
            <a:r>
              <a:rPr lang="nl-NL" sz="1400" b="1" dirty="0">
                <a:latin typeface="Times New Roman" pitchFamily="18" charset="0"/>
                <a:cs typeface="Times New Roman" pitchFamily="18" charset="0"/>
              </a:rPr>
              <a:t> 05 </a:t>
            </a:r>
            <a:r>
              <a:rPr lang="nl-NL" sz="1400" dirty="0">
                <a:latin typeface="Times New Roman" pitchFamily="18" charset="0"/>
                <a:cs typeface="Times New Roman" pitchFamily="18" charset="0"/>
              </a:rPr>
              <a:t>sân bóng được Tỉnh đoàn đầu tư xây dựng tại các huyện trong toàn tỉnh với tổng kinh phí </a:t>
            </a:r>
            <a:r>
              <a:rPr lang="nl-NL" sz="1400" b="1" dirty="0">
                <a:latin typeface="Times New Roman" pitchFamily="18" charset="0"/>
                <a:cs typeface="Times New Roman" pitchFamily="18" charset="0"/>
              </a:rPr>
              <a:t>3,8</a:t>
            </a:r>
            <a:r>
              <a:rPr lang="nl-NL" sz="1400" dirty="0">
                <a:latin typeface="Times New Roman" pitchFamily="18" charset="0"/>
                <a:cs typeface="Times New Roman" pitchFamily="18" charset="0"/>
              </a:rPr>
              <a:t> tỷ đồng; </a:t>
            </a:r>
            <a:r>
              <a:rPr lang="nl-NL" sz="1400" b="1" dirty="0">
                <a:latin typeface="Times New Roman" pitchFamily="18" charset="0"/>
                <a:cs typeface="Times New Roman" pitchFamily="18" charset="0"/>
              </a:rPr>
              <a:t>huyện đoàn Hoài </a:t>
            </a:r>
            <a:r>
              <a:rPr lang="nl-NL" sz="1400" b="1" dirty="0" smtClean="0">
                <a:latin typeface="Times New Roman" pitchFamily="18" charset="0"/>
                <a:cs typeface="Times New Roman" pitchFamily="18" charset="0"/>
              </a:rPr>
              <a:t>Ân</a:t>
            </a:r>
            <a:endParaRPr lang="en-US" sz="1400" dirty="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a:t>
              </a:r>
              <a:r>
                <a:rPr lang="en-US" sz="1300" b="1" dirty="0"/>
                <a:t>4</a:t>
              </a:r>
              <a:endParaRPr lang="en-US" sz="1300" b="1" dirty="0" smtClean="0"/>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2231079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5447645"/>
          </a:xfrm>
          <a:prstGeom prst="rect">
            <a:avLst/>
          </a:prstGeom>
          <a:noFill/>
          <a:ln>
            <a:noFill/>
          </a:ln>
        </p:spPr>
        <p:txBody>
          <a:bodyPr wrap="square" lIns="0" tIns="0" rIns="0" bIns="914400" rtlCol="0" anchor="t" anchorCtr="0">
            <a:spAutoFit/>
          </a:bodyPr>
          <a:lstStyle/>
          <a:p>
            <a:pPr algn="just"/>
            <a:r>
              <a:rPr lang="nl-NL" sz="1400" dirty="0" smtClean="0">
                <a:latin typeface="Times New Roman" pitchFamily="18" charset="0"/>
                <a:cs typeface="Times New Roman" pitchFamily="18" charset="0"/>
              </a:rPr>
              <a:t>tổ </a:t>
            </a:r>
            <a:r>
              <a:rPr lang="nl-NL" sz="1400" dirty="0">
                <a:latin typeface="Times New Roman" pitchFamily="18" charset="0"/>
                <a:cs typeface="Times New Roman" pitchFamily="18" charset="0"/>
              </a:rPr>
              <a:t>chức làm đường bê tông với chiều dài </a:t>
            </a:r>
            <a:r>
              <a:rPr lang="nl-NL" sz="1400" b="1" dirty="0">
                <a:latin typeface="Times New Roman" pitchFamily="18" charset="0"/>
                <a:cs typeface="Times New Roman" pitchFamily="18" charset="0"/>
              </a:rPr>
              <a:t>137m </a:t>
            </a:r>
            <a:r>
              <a:rPr lang="nl-NL" sz="1400" dirty="0">
                <a:latin typeface="Times New Roman" pitchFamily="18" charset="0"/>
                <a:cs typeface="Times New Roman" pitchFamily="18" charset="0"/>
              </a:rPr>
              <a:t>tại thôn thôn Vạn Tín, xã Ân Hảo; </a:t>
            </a:r>
            <a:r>
              <a:rPr lang="nl-NL" sz="1400" b="1" dirty="0">
                <a:latin typeface="Times New Roman" pitchFamily="18" charset="0"/>
                <a:cs typeface="Times New Roman" pitchFamily="18" charset="0"/>
              </a:rPr>
              <a:t>Đoàn khối Doanh nghiệp tỉnh</a:t>
            </a:r>
            <a:r>
              <a:rPr lang="nl-NL" sz="1400" dirty="0">
                <a:latin typeface="Times New Roman" pitchFamily="18" charset="0"/>
                <a:cs typeface="Times New Roman" pitchFamily="18" charset="0"/>
              </a:rPr>
              <a:t> xây </a:t>
            </a:r>
            <a:r>
              <a:rPr lang="nl-NL" sz="1400" b="1" dirty="0">
                <a:latin typeface="Times New Roman" pitchFamily="18" charset="0"/>
                <a:cs typeface="Times New Roman" pitchFamily="18" charset="0"/>
              </a:rPr>
              <a:t>01</a:t>
            </a:r>
            <a:r>
              <a:rPr lang="nl-NL" sz="1400" dirty="0">
                <a:latin typeface="Times New Roman" pitchFamily="18" charset="0"/>
                <a:cs typeface="Times New Roman" pitchFamily="18" charset="0"/>
              </a:rPr>
              <a:t> nhà nhân ái tại thị xã An Nhơn trị giá </a:t>
            </a:r>
            <a:r>
              <a:rPr lang="nl-NL" sz="1400" b="1" dirty="0">
                <a:latin typeface="Times New Roman" pitchFamily="18" charset="0"/>
                <a:cs typeface="Times New Roman" pitchFamily="18" charset="0"/>
              </a:rPr>
              <a:t>50</a:t>
            </a:r>
            <a:r>
              <a:rPr lang="nl-NL" sz="1400" dirty="0">
                <a:latin typeface="Times New Roman" pitchFamily="18" charset="0"/>
                <a:cs typeface="Times New Roman" pitchFamily="18" charset="0"/>
              </a:rPr>
              <a:t> triệu đồng; </a:t>
            </a:r>
            <a:r>
              <a:rPr lang="nl-NL" sz="1400" b="1" dirty="0">
                <a:latin typeface="Times New Roman" pitchFamily="18" charset="0"/>
                <a:cs typeface="Times New Roman" pitchFamily="18" charset="0"/>
              </a:rPr>
              <a:t>huyện đoàn An Lão</a:t>
            </a:r>
            <a:r>
              <a:rPr lang="nl-NL" sz="1400" dirty="0">
                <a:latin typeface="Times New Roman" pitchFamily="18" charset="0"/>
                <a:cs typeface="Times New Roman" pitchFamily="18" charset="0"/>
              </a:rPr>
              <a:t> tổ chức cho hơn</a:t>
            </a:r>
            <a:r>
              <a:rPr lang="nl-NL" sz="1400" b="1" dirty="0">
                <a:latin typeface="Times New Roman" pitchFamily="18" charset="0"/>
                <a:cs typeface="Times New Roman" pitchFamily="18" charset="0"/>
              </a:rPr>
              <a:t> 30 </a:t>
            </a:r>
            <a:r>
              <a:rPr lang="nl-NL" sz="1400" dirty="0">
                <a:latin typeface="Times New Roman" pitchFamily="18" charset="0"/>
                <a:cs typeface="Times New Roman" pitchFamily="18" charset="0"/>
              </a:rPr>
              <a:t>ĐVTN làm đường bê tông nông thôn dài </a:t>
            </a:r>
            <a:r>
              <a:rPr lang="nl-NL" sz="1400" b="1" dirty="0">
                <a:latin typeface="Times New Roman" pitchFamily="18" charset="0"/>
                <a:cs typeface="Times New Roman" pitchFamily="18" charset="0"/>
              </a:rPr>
              <a:t>100m</a:t>
            </a:r>
            <a:r>
              <a:rPr lang="nl-NL" sz="1400" dirty="0">
                <a:latin typeface="Times New Roman" pitchFamily="18" charset="0"/>
                <a:cs typeface="Times New Roman" pitchFamily="18" charset="0"/>
              </a:rPr>
              <a:t> tại xã An Hòa; </a:t>
            </a:r>
            <a:r>
              <a:rPr lang="nl-NL" sz="1400" b="1" dirty="0">
                <a:latin typeface="Times New Roman" pitchFamily="18" charset="0"/>
                <a:cs typeface="Times New Roman" pitchFamily="18" charset="0"/>
              </a:rPr>
              <a:t>huyện đoàn Hoài Nhơn </a:t>
            </a:r>
            <a:r>
              <a:rPr lang="nl-NL" sz="1400" dirty="0">
                <a:latin typeface="Times New Roman" pitchFamily="18" charset="0"/>
                <a:cs typeface="Times New Roman" pitchFamily="18" charset="0"/>
              </a:rPr>
              <a:t>tổ chức làm </a:t>
            </a:r>
            <a:r>
              <a:rPr lang="nl-NL" sz="1400" b="1" dirty="0">
                <a:latin typeface="Times New Roman" pitchFamily="18" charset="0"/>
                <a:cs typeface="Times New Roman" pitchFamily="18" charset="0"/>
              </a:rPr>
              <a:t>650 m</a:t>
            </a:r>
            <a:r>
              <a:rPr lang="nl-NL" sz="1400" dirty="0">
                <a:latin typeface="Times New Roman" pitchFamily="18" charset="0"/>
                <a:cs typeface="Times New Roman" pitchFamily="18" charset="0"/>
              </a:rPr>
              <a:t> đường bê tông nông thôn tại xã Hoài Sơn...</a:t>
            </a:r>
            <a:endParaRPr lang="en-US" sz="1400" dirty="0">
              <a:latin typeface="Times New Roman" pitchFamily="18" charset="0"/>
              <a:cs typeface="Times New Roman" pitchFamily="18" charset="0"/>
            </a:endParaRPr>
          </a:p>
          <a:p>
            <a:pPr algn="just" fontAlgn="base"/>
            <a:r>
              <a:rPr lang="nl-NL" sz="1400" dirty="0">
                <a:latin typeface="Times New Roman" pitchFamily="18" charset="0"/>
                <a:cs typeface="Times New Roman" pitchFamily="18" charset="0"/>
              </a:rPr>
              <a:t>- Các huyện, thị, thành đoàn và Đoàn đã tổ chức hiệu quả Chương trình </a:t>
            </a:r>
            <a:r>
              <a:rPr lang="nl-NL" sz="1400" b="1" dirty="0">
                <a:latin typeface="Times New Roman" pitchFamily="18" charset="0"/>
                <a:cs typeface="Times New Roman" pitchFamily="18" charset="0"/>
              </a:rPr>
              <a:t>“Khi tôi 18”</a:t>
            </a:r>
            <a:r>
              <a:rPr lang="nl-NL" sz="1400" dirty="0">
                <a:latin typeface="Times New Roman" pitchFamily="18" charset="0"/>
                <a:cs typeface="Times New Roman" pitchFamily="18" charset="0"/>
              </a:rPr>
              <a:t>. Kết quả, đã có</a:t>
            </a:r>
            <a:r>
              <a:rPr lang="nl-NL" sz="1400" b="1" dirty="0">
                <a:latin typeface="Times New Roman" pitchFamily="18" charset="0"/>
                <a:cs typeface="Times New Roman" pitchFamily="18" charset="0"/>
              </a:rPr>
              <a:t> 09 </a:t>
            </a:r>
            <a:r>
              <a:rPr lang="nl-NL" sz="1400" dirty="0">
                <a:latin typeface="Times New Roman" pitchFamily="18" charset="0"/>
                <a:cs typeface="Times New Roman" pitchFamily="18" charset="0"/>
              </a:rPr>
              <a:t>trường THPT</a:t>
            </a:r>
            <a:r>
              <a:rPr lang="nl-NL" sz="1400" b="1" dirty="0">
                <a:latin typeface="Times New Roman" pitchFamily="18" charset="0"/>
                <a:cs typeface="Times New Roman" pitchFamily="18" charset="0"/>
              </a:rPr>
              <a:t> </a:t>
            </a:r>
            <a:r>
              <a:rPr lang="nl-NL" sz="1400" dirty="0">
                <a:latin typeface="Times New Roman" pitchFamily="18" charset="0"/>
                <a:cs typeface="Times New Roman" pitchFamily="18" charset="0"/>
              </a:rPr>
              <a:t>tại các đơn vị:</a:t>
            </a:r>
            <a:r>
              <a:rPr lang="nl-NL" sz="1400" b="1" dirty="0">
                <a:latin typeface="Times New Roman" pitchFamily="18" charset="0"/>
                <a:cs typeface="Times New Roman" pitchFamily="18" charset="0"/>
              </a:rPr>
              <a:t> Quy Nhơn, Phù Mỹ, Tuy Phước, Phù Cát </a:t>
            </a:r>
            <a:r>
              <a:rPr lang="nl-NL" sz="1400" dirty="0">
                <a:latin typeface="Times New Roman" pitchFamily="18" charset="0"/>
                <a:cs typeface="Times New Roman" pitchFamily="18" charset="0"/>
              </a:rPr>
              <a:t>đã tổ chức Chương trình “Khi tôi 18 với” sự tham gia của hơn </a:t>
            </a:r>
            <a:r>
              <a:rPr lang="nl-NL" sz="1400" b="1" dirty="0">
                <a:latin typeface="Times New Roman" pitchFamily="18" charset="0"/>
                <a:cs typeface="Times New Roman" pitchFamily="18" charset="0"/>
              </a:rPr>
              <a:t>7.500</a:t>
            </a:r>
            <a:r>
              <a:rPr lang="nl-NL" sz="1400" dirty="0">
                <a:latin typeface="Times New Roman" pitchFamily="18" charset="0"/>
                <a:cs typeface="Times New Roman" pitchFamily="18" charset="0"/>
              </a:rPr>
              <a:t> ĐVTN, học sinh tham gia. </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Các cấp bộ Đoàn thường xuyên tổ chức các hoạt động bồi dưỡng, nâng cao kỹ năng công tác Đoàn, Hội, Đội cho ĐVTTN, tiêu biểu như: </a:t>
            </a:r>
            <a:r>
              <a:rPr lang="nl-NL" sz="1400" b="1" dirty="0">
                <a:latin typeface="Times New Roman" pitchFamily="18" charset="0"/>
                <a:cs typeface="Times New Roman" pitchFamily="18" charset="0"/>
              </a:rPr>
              <a:t>Thành đoàn Quy Nhơn</a:t>
            </a:r>
            <a:r>
              <a:rPr lang="nl-NL" sz="1400" dirty="0">
                <a:latin typeface="Times New Roman" pitchFamily="18" charset="0"/>
                <a:cs typeface="Times New Roman" pitchFamily="18" charset="0"/>
              </a:rPr>
              <a:t> tổ chức Hội thi kỹ năng chuyên môn đội năm học 2015-2016 cho học sinh các trường tiểu học và THCS với sự tham gia của </a:t>
            </a:r>
            <a:r>
              <a:rPr lang="nl-NL" sz="1400" b="1" dirty="0">
                <a:latin typeface="Times New Roman" pitchFamily="18" charset="0"/>
                <a:cs typeface="Times New Roman" pitchFamily="18" charset="0"/>
              </a:rPr>
              <a:t>750</a:t>
            </a:r>
            <a:r>
              <a:rPr lang="nl-NL" sz="1400" dirty="0">
                <a:latin typeface="Times New Roman" pitchFamily="18" charset="0"/>
                <a:cs typeface="Times New Roman" pitchFamily="18" charset="0"/>
              </a:rPr>
              <a:t> em đội viên của </a:t>
            </a:r>
            <a:r>
              <a:rPr lang="nl-NL" sz="1400" b="1" dirty="0">
                <a:latin typeface="Times New Roman" pitchFamily="18" charset="0"/>
                <a:cs typeface="Times New Roman" pitchFamily="18" charset="0"/>
              </a:rPr>
              <a:t>43</a:t>
            </a:r>
            <a:r>
              <a:rPr lang="nl-NL" sz="1400" dirty="0">
                <a:latin typeface="Times New Roman" pitchFamily="18" charset="0"/>
                <a:cs typeface="Times New Roman" pitchFamily="18" charset="0"/>
              </a:rPr>
              <a:t> liên đội trên địa bàn thành phố; </a:t>
            </a:r>
            <a:r>
              <a:rPr lang="nl-NL" sz="1400" b="1" dirty="0">
                <a:latin typeface="Times New Roman" pitchFamily="18" charset="0"/>
                <a:cs typeface="Times New Roman" pitchFamily="18" charset="0"/>
              </a:rPr>
              <a:t>Huyện đoàn vân Canh</a:t>
            </a:r>
            <a:r>
              <a:rPr lang="nl-NL" sz="1400" dirty="0">
                <a:latin typeface="Times New Roman" pitchFamily="18" charset="0"/>
                <a:cs typeface="Times New Roman" pitchFamily="18" charset="0"/>
              </a:rPr>
              <a:t> tổ chức Hội thi “Em yêu lịch sử Việt Nam” năm học 2015-2016 thu hút hơn </a:t>
            </a:r>
            <a:r>
              <a:rPr lang="nl-NL" sz="1400" b="1" dirty="0">
                <a:latin typeface="Times New Roman" pitchFamily="18" charset="0"/>
                <a:cs typeface="Times New Roman" pitchFamily="18" charset="0"/>
              </a:rPr>
              <a:t>500</a:t>
            </a:r>
            <a:r>
              <a:rPr lang="nl-NL" sz="1400" dirty="0">
                <a:latin typeface="Times New Roman" pitchFamily="18" charset="0"/>
                <a:cs typeface="Times New Roman" pitchFamily="18" charset="0"/>
              </a:rPr>
              <a:t> đội viên tham gia; </a:t>
            </a:r>
            <a:r>
              <a:rPr lang="nl-NL" sz="1400" b="1" dirty="0">
                <a:latin typeface="Times New Roman" pitchFamily="18" charset="0"/>
                <a:cs typeface="Times New Roman" pitchFamily="18" charset="0"/>
              </a:rPr>
              <a:t>Huyện đoàn Tuy Phước </a:t>
            </a:r>
            <a:r>
              <a:rPr lang="nl-NL" sz="1400" dirty="0">
                <a:latin typeface="Times New Roman" pitchFamily="18" charset="0"/>
                <a:cs typeface="Times New Roman" pitchFamily="18" charset="0"/>
              </a:rPr>
              <a:t>tổ chức Hội thi Phụ trách sao giỏi và Hội thi đội viên tài năng, với sự tham gia của </a:t>
            </a:r>
            <a:r>
              <a:rPr lang="nl-NL" sz="1400" b="1" dirty="0">
                <a:latin typeface="Times New Roman" pitchFamily="18" charset="0"/>
                <a:cs typeface="Times New Roman" pitchFamily="18" charset="0"/>
              </a:rPr>
              <a:t>44</a:t>
            </a:r>
            <a:r>
              <a:rPr lang="nl-NL" sz="1400" dirty="0">
                <a:latin typeface="Times New Roman" pitchFamily="18" charset="0"/>
                <a:cs typeface="Times New Roman" pitchFamily="18" charset="0"/>
              </a:rPr>
              <a:t> liên đội trên địa bàn huyện</a:t>
            </a:r>
            <a:r>
              <a:rPr lang="nl-NL" sz="1400" b="1" dirty="0">
                <a:latin typeface="Times New Roman" pitchFamily="18" charset="0"/>
                <a:cs typeface="Times New Roman" pitchFamily="18" charset="0"/>
              </a:rPr>
              <a:t>; huyện đoàn Phù Cát</a:t>
            </a:r>
            <a:r>
              <a:rPr lang="nl-NL" sz="1400" dirty="0">
                <a:latin typeface="Times New Roman" pitchFamily="18" charset="0"/>
                <a:cs typeface="Times New Roman" pitchFamily="18" charset="0"/>
              </a:rPr>
              <a:t> tổ chức Hội thi </a:t>
            </a:r>
            <a:r>
              <a:rPr lang="nl-NL" sz="1400" b="1" i="1" dirty="0">
                <a:latin typeface="Times New Roman" pitchFamily="18" charset="0"/>
                <a:cs typeface="Times New Roman" pitchFamily="18" charset="0"/>
              </a:rPr>
              <a:t>“Tìm hiểu 85 năm Đoàn TNCS Hồ Chí Minh”</a:t>
            </a:r>
            <a:r>
              <a:rPr lang="nl-NL" sz="1400" dirty="0">
                <a:latin typeface="Times New Roman" pitchFamily="18" charset="0"/>
                <a:cs typeface="Times New Roman" pitchFamily="18" charset="0"/>
              </a:rPr>
              <a:t>.</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Công tác giới thiệu đoàn viên ưu tú cho Đảng xem xét kết nạp được các cấp bộ Đoàn chú trọng thực hiện. Kết quả, các cấp bộ Đoàn trong tháng đã giới thiệu </a:t>
            </a:r>
            <a:r>
              <a:rPr lang="nl-NL" sz="1400" b="1" dirty="0">
                <a:latin typeface="Times New Roman" pitchFamily="18" charset="0"/>
                <a:cs typeface="Times New Roman" pitchFamily="18" charset="0"/>
              </a:rPr>
              <a:t>6</a:t>
            </a:r>
            <a:r>
              <a:rPr lang="pt-BR" sz="1400" b="1" dirty="0">
                <a:latin typeface="Times New Roman" pitchFamily="18" charset="0"/>
                <a:cs typeface="Times New Roman" pitchFamily="18" charset="0"/>
              </a:rPr>
              <a:t>75</a:t>
            </a:r>
            <a:r>
              <a:rPr lang="pt-BR" sz="1400" dirty="0">
                <a:latin typeface="Times New Roman" pitchFamily="18" charset="0"/>
                <a:cs typeface="Times New Roman" pitchFamily="18" charset="0"/>
              </a:rPr>
              <a:t> đoàn viên ưu tú cho Đảng xem xét kết nạp. </a:t>
            </a:r>
            <a:endParaRPr lang="en-US" sz="1400" dirty="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a:t>
              </a:r>
              <a:r>
                <a:rPr lang="en-US" sz="1300" b="1" dirty="0"/>
                <a:t>5</a:t>
              </a:r>
              <a:endParaRPr lang="en-US" sz="1300" b="1" dirty="0" smtClean="0"/>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2182259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16</a:t>
              </a:r>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THÔNG TIN THỜI SỰ</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1066800"/>
            <a:ext cx="5829300" cy="1169551"/>
          </a:xfrm>
          <a:prstGeom prst="rect">
            <a:avLst/>
          </a:prstGeom>
          <a:noFill/>
          <a:ln>
            <a:noFill/>
          </a:ln>
        </p:spPr>
        <p:txBody>
          <a:bodyPr wrap="square" lIns="0" tIns="0" rIns="0" bIns="914400" rtlCol="0" anchor="t" anchorCtr="0">
            <a:spAutoFit/>
          </a:bodyPr>
          <a:lstStyle/>
          <a:p>
            <a:pPr algn="ctr"/>
            <a:endParaRPr lang="en-US" sz="1600" i="1">
              <a:latin typeface="Arial" panose="020B0604020202020204" pitchFamily="34" charset="0"/>
              <a:cs typeface="Arial" panose="020B0604020202020204" pitchFamily="34" charset="0"/>
            </a:endParaRPr>
          </a:p>
        </p:txBody>
      </p:sp>
      <p:sp>
        <p:nvSpPr>
          <p:cNvPr id="17" name="TextBox 16"/>
          <p:cNvSpPr txBox="1"/>
          <p:nvPr/>
        </p:nvSpPr>
        <p:spPr>
          <a:xfrm>
            <a:off x="533400" y="1143000"/>
            <a:ext cx="5829300" cy="1384995"/>
          </a:xfrm>
          <a:prstGeom prst="rect">
            <a:avLst/>
          </a:prstGeom>
          <a:noFill/>
          <a:ln>
            <a:noFill/>
          </a:ln>
        </p:spPr>
        <p:txBody>
          <a:bodyPr wrap="square" lIns="0" tIns="0" rIns="0" bIns="914400" rtlCol="0" anchor="t" anchorCtr="0">
            <a:spAutoFit/>
          </a:bodyPr>
          <a:lstStyle/>
          <a:p>
            <a:pPr marL="0" lvl="1" indent="457200" algn="ctr" defTabSz="457200"/>
            <a:r>
              <a:rPr lang="en-US" sz="1400" b="1" dirty="0" smtClean="0">
                <a:latin typeface="Times New Roman" pitchFamily="18" charset="0"/>
                <a:cs typeface="Times New Roman" pitchFamily="18" charset="0"/>
              </a:rPr>
              <a:t>NHỮNG SỰ KIỆN, HOẠT ĐỘNG LỚN CỦA</a:t>
            </a:r>
            <a:r>
              <a:rPr lang="vi-VN" sz="1400"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TỈNH ĐOÀN </a:t>
            </a:r>
            <a:r>
              <a:rPr lang="vi-VN" sz="1400" b="1" dirty="0" smtClean="0">
                <a:latin typeface="Times New Roman" pitchFamily="18" charset="0"/>
                <a:cs typeface="Times New Roman" pitchFamily="18" charset="0"/>
              </a:rPr>
              <a:t>THÁNG 4/</a:t>
            </a:r>
            <a:r>
              <a:rPr lang="en-US" sz="1400" b="1" dirty="0" smtClean="0">
                <a:latin typeface="Times New Roman" pitchFamily="18" charset="0"/>
                <a:cs typeface="Times New Roman" pitchFamily="18" charset="0"/>
              </a:rPr>
              <a:t>2016</a:t>
            </a:r>
            <a:endParaRPr lang="en-US" sz="1400" b="1" dirty="0">
              <a:latin typeface="Times New Roman" pitchFamily="18" charset="0"/>
              <a:cs typeface="Times New Roman" pitchFamily="18" charset="0"/>
            </a:endParaRPr>
          </a:p>
        </p:txBody>
      </p:sp>
      <p:graphicFrame>
        <p:nvGraphicFramePr>
          <p:cNvPr id="10" name="Diagram 9"/>
          <p:cNvGraphicFramePr/>
          <p:nvPr>
            <p:extLst>
              <p:ext uri="{D42A27DB-BD31-4B8C-83A1-F6EECF244321}">
                <p14:modId xmlns:p14="http://schemas.microsoft.com/office/powerpoint/2010/main" val="197504019"/>
              </p:ext>
            </p:extLst>
          </p:nvPr>
        </p:nvGraphicFramePr>
        <p:xfrm>
          <a:off x="152400" y="1981200"/>
          <a:ext cx="6553200" cy="7162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6427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2476277"/>
            <a:ext cx="5829300" cy="4324261"/>
          </a:xfrm>
          <a:prstGeom prst="rect">
            <a:avLst/>
          </a:prstGeom>
          <a:noFill/>
          <a:ln>
            <a:noFill/>
          </a:ln>
        </p:spPr>
        <p:txBody>
          <a:bodyPr wrap="square" lIns="0" tIns="0" rIns="0" bIns="914400" rtlCol="0" anchor="t" anchorCtr="0">
            <a:spAutoFit/>
          </a:bodyPr>
          <a:lstStyle/>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b="1"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17</a:t>
              </a:r>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GÓC NHÌN TRẺ</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914400"/>
            <a:ext cx="5829300" cy="1231106"/>
          </a:xfrm>
          <a:prstGeom prst="rect">
            <a:avLst/>
          </a:prstGeom>
          <a:noFill/>
          <a:ln>
            <a:noFill/>
          </a:ln>
        </p:spPr>
        <p:txBody>
          <a:bodyPr wrap="square" lIns="0" tIns="0" rIns="0" bIns="914400" rtlCol="0" anchor="t" anchorCtr="0">
            <a:spAutoFit/>
          </a:bodyPr>
          <a:lstStyle/>
          <a:p>
            <a:pPr algn="ctr"/>
            <a:r>
              <a:rPr lang="en-US" sz="2000" b="1" dirty="0">
                <a:latin typeface="Times New Roman" pitchFamily="18" charset="0"/>
                <a:cs typeface="Times New Roman" pitchFamily="18" charset="0"/>
              </a:rPr>
              <a:t>9</a:t>
            </a:r>
            <a:r>
              <a:rPr lang="vi-VN" sz="2000" b="1" dirty="0" smtClean="0">
                <a:latin typeface="Times New Roman" pitchFamily="18" charset="0"/>
                <a:cs typeface="Times New Roman" pitchFamily="18" charset="0"/>
              </a:rPr>
              <a:t> </a:t>
            </a:r>
            <a:r>
              <a:rPr lang="vi-VN" sz="2000" b="1" dirty="0">
                <a:latin typeface="+mj-lt"/>
              </a:rPr>
              <a:t>Gương mặt trẻ Việt Nam tiêu biểu 2015</a:t>
            </a:r>
          </a:p>
        </p:txBody>
      </p:sp>
      <p:sp>
        <p:nvSpPr>
          <p:cNvPr id="2" name="Rectangle 1"/>
          <p:cNvSpPr/>
          <p:nvPr/>
        </p:nvSpPr>
        <p:spPr>
          <a:xfrm>
            <a:off x="533400" y="1219200"/>
            <a:ext cx="5829300" cy="1492716"/>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Nhằm</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tuyên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dương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và</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nhân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rộng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các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tấm</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đoàn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viên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thanh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niên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xuất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sắc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trong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các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lĩnh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vực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học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tập</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lao</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động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sản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xuất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tham</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gia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các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phong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trào</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của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Đoàn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Hội</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và</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công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tác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xã</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hội</a:t>
            </a:r>
            <a:r>
              <a:rPr lang="en-US" sz="1300" dirty="0">
                <a:latin typeface="Times New Roman" pitchFamily="18" charset="0"/>
                <a:cs typeface="Times New Roman" pitchFamily="18" charset="0"/>
              </a:rPr>
              <a:t>… Ban </a:t>
            </a:r>
            <a:r>
              <a:rPr lang="en-US" sz="1300" dirty="0" err="1">
                <a:latin typeface="Times New Roman" pitchFamily="18" charset="0"/>
                <a:cs typeface="Times New Roman" pitchFamily="18" charset="0"/>
              </a:rPr>
              <a:t>Thường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vụ</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đoàn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đã</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tổ</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chức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tuyên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dương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các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mặt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trẻ</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tiêu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biểu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Bình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Định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những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mặt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trẻ</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tiêu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biểu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được</a:t>
            </a:r>
            <a:r>
              <a:rPr lang="en-US" sz="1300" dirty="0">
                <a:latin typeface="Times New Roman" pitchFamily="18" charset="0"/>
                <a:cs typeface="Times New Roman" pitchFamily="18" charset="0"/>
              </a:rPr>
              <a:t> ĐVTN </a:t>
            </a:r>
            <a:r>
              <a:rPr lang="en-US" sz="1300" dirty="0" err="1">
                <a:latin typeface="Times New Roman" pitchFamily="18" charset="0"/>
                <a:cs typeface="Times New Roman" pitchFamily="18" charset="0"/>
              </a:rPr>
              <a:t>trong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toàn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bình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chọn</a:t>
            </a:r>
            <a:r>
              <a:rPr lang="en-US" sz="1300" dirty="0">
                <a:latin typeface="Times New Roman" pitchFamily="18" charset="0"/>
                <a:cs typeface="Times New Roman" pitchFamily="18" charset="0"/>
              </a:rPr>
              <a:t> qua website tuoitrebinhdinh.vn/</a:t>
            </a:r>
            <a:r>
              <a:rPr lang="en-US" sz="1300" dirty="0" err="1">
                <a:latin typeface="Times New Roman" pitchFamily="18" charset="0"/>
                <a:cs typeface="Times New Roman" pitchFamily="18" charset="0"/>
              </a:rPr>
              <a:t>guongmattre</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Kết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quả</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đã</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có</a:t>
            </a:r>
            <a:r>
              <a:rPr lang="en-US" sz="1300" dirty="0">
                <a:latin typeface="Times New Roman" pitchFamily="18" charset="0"/>
                <a:cs typeface="Times New Roman" pitchFamily="18" charset="0"/>
              </a:rPr>
              <a:t> 09 </a:t>
            </a:r>
            <a:r>
              <a:rPr lang="en-US" sz="1300" dirty="0" err="1">
                <a:latin typeface="Times New Roman" pitchFamily="18" charset="0"/>
                <a:cs typeface="Times New Roman" pitchFamily="18" charset="0"/>
              </a:rPr>
              <a:t>bạn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được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chọn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là</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mặt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trẻ</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tiêu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biểu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Bình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Định</a:t>
            </a:r>
            <a:r>
              <a:rPr lang="en-US" sz="1300" dirty="0">
                <a:latin typeface="Times New Roman" pitchFamily="18" charset="0"/>
                <a:cs typeface="Times New Roman" pitchFamily="18" charset="0"/>
              </a:rPr>
              <a:t>. Ban </a:t>
            </a:r>
            <a:r>
              <a:rPr lang="en-US" sz="1300" dirty="0" err="1">
                <a:latin typeface="Times New Roman" pitchFamily="18" charset="0"/>
                <a:cs typeface="Times New Roman" pitchFamily="18" charset="0"/>
              </a:rPr>
              <a:t>Tuyên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giáo</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đoàn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xin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thông</a:t>
            </a:r>
            <a:r>
              <a:rPr lang="en-US" sz="1300" dirty="0">
                <a:latin typeface="Times New Roman" pitchFamily="18" charset="0"/>
                <a:cs typeface="Times New Roman" pitchFamily="18" charset="0"/>
              </a:rPr>
              <a:t> tin </a:t>
            </a:r>
            <a:r>
              <a:rPr lang="en-US" sz="1300" dirty="0" err="1">
                <a:latin typeface="Times New Roman" pitchFamily="18" charset="0"/>
                <a:cs typeface="Times New Roman" pitchFamily="18" charset="0"/>
              </a:rPr>
              <a:t>thêm</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về</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các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gương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mặt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trẻ</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tiêu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biểu</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của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a:t>
            </a:r>
            <a:endParaRPr lang="en-US" sz="1300" b="1" i="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42009181"/>
              </p:ext>
            </p:extLst>
          </p:nvPr>
        </p:nvGraphicFramePr>
        <p:xfrm>
          <a:off x="261678" y="2820710"/>
          <a:ext cx="6400800" cy="5806440"/>
        </p:xfrm>
        <a:graphic>
          <a:graphicData uri="http://schemas.openxmlformats.org/drawingml/2006/table">
            <a:tbl>
              <a:tblPr firstRow="1" bandRow="1">
                <a:tableStyleId>{5C22544A-7EE6-4342-B048-85BDC9FD1C3A}</a:tableStyleId>
              </a:tblPr>
              <a:tblGrid>
                <a:gridCol w="1490922"/>
                <a:gridCol w="4909878"/>
              </a:tblGrid>
              <a:tr h="370840">
                <a:tc>
                  <a:txBody>
                    <a:bodyPr/>
                    <a:lstStyle/>
                    <a:p>
                      <a:pPr algn="just"/>
                      <a:endParaRPr lang="en-US" sz="1100" b="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100" b="1" kern="1200" dirty="0" smtClean="0">
                          <a:solidFill>
                            <a:schemeClr val="lt1"/>
                          </a:solidFill>
                          <a:latin typeface="Times New Roman" pitchFamily="18" charset="0"/>
                          <a:ea typeface="+mn-ea"/>
                          <a:cs typeface="Times New Roman" pitchFamily="18" charset="0"/>
                        </a:rPr>
                        <a:t>1. </a:t>
                      </a:r>
                      <a:r>
                        <a:rPr lang="en-US" sz="1100" b="1" kern="1200" dirty="0" err="1" smtClean="0">
                          <a:solidFill>
                            <a:schemeClr val="lt1"/>
                          </a:solidFill>
                          <a:effectLst/>
                          <a:latin typeface="Times New Roman" pitchFamily="18" charset="0"/>
                          <a:ea typeface="+mn-ea"/>
                          <a:cs typeface="Times New Roman" pitchFamily="18" charset="0"/>
                        </a:rPr>
                        <a:t>Thầy</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giáo</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trẻ</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Phạm</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Đức</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Tâm</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hết</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lòng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vì</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sự</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nghiệp</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trồng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người</a:t>
                      </a:r>
                      <a:endParaRPr lang="en-US" sz="1100" b="1" kern="1200" dirty="0" smtClean="0">
                        <a:solidFill>
                          <a:schemeClr val="lt1"/>
                        </a:solidFill>
                        <a:effectLst/>
                        <a:latin typeface="Times New Roman" pitchFamily="18" charset="0"/>
                        <a:ea typeface="+mn-ea"/>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Phạm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Đức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Tâm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1988 </a:t>
                      </a:r>
                      <a:r>
                        <a:rPr lang="en-US" sz="1100" b="0" kern="1200" dirty="0" err="1" smtClean="0">
                          <a:solidFill>
                            <a:schemeClr val="lt1"/>
                          </a:solidFill>
                          <a:effectLst/>
                          <a:latin typeface="Times New Roman" pitchFamily="18" charset="0"/>
                          <a:ea typeface="+mn-ea"/>
                          <a:cs typeface="Times New Roman" pitchFamily="18" charset="0"/>
                        </a:rPr>
                        <a:t>hiện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đang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giáo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trường</a:t>
                      </a:r>
                      <a:r>
                        <a:rPr lang="en-US" sz="1100" b="0" kern="1200" dirty="0" smtClean="0">
                          <a:solidFill>
                            <a:schemeClr val="lt1"/>
                          </a:solidFill>
                          <a:effectLst/>
                          <a:latin typeface="Times New Roman" pitchFamily="18" charset="0"/>
                          <a:ea typeface="+mn-ea"/>
                          <a:cs typeface="Times New Roman" pitchFamily="18" charset="0"/>
                        </a:rPr>
                        <a:t> THPT Tam </a:t>
                      </a:r>
                      <a:r>
                        <a:rPr lang="en-US" sz="1100" b="0" kern="1200" dirty="0" err="1" smtClean="0">
                          <a:solidFill>
                            <a:schemeClr val="lt1"/>
                          </a:solidFill>
                          <a:effectLst/>
                          <a:latin typeface="Times New Roman" pitchFamily="18" charset="0"/>
                          <a:ea typeface="+mn-ea"/>
                          <a:cs typeface="Times New Roman" pitchFamily="18" charset="0"/>
                        </a:rPr>
                        <a:t>Quan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huyện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Hoài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Nhơn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Tâm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giáo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dạy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giỏi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nhiều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liền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đề</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tài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đạt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giải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cuộc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dạy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tích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hợp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về</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Bảo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vệ</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chủ</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quyền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lãnh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thổ</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quốc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gia</a:t>
                      </a:r>
                      <a:r>
                        <a:rPr lang="en-US" sz="1100" b="0" kern="1200" dirty="0" smtClean="0">
                          <a:solidFill>
                            <a:schemeClr val="lt1"/>
                          </a:solidFill>
                          <a:effectLst/>
                          <a:latin typeface="Times New Roman" pitchFamily="18" charset="0"/>
                          <a:ea typeface="+mn-ea"/>
                          <a:cs typeface="Times New Roman" pitchFamily="18" charset="0"/>
                        </a:rPr>
                        <a:t>” hay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những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kiến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ngiệm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về</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Một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số</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nghiệm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giáo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dục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tình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yêu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biển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đảo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môn</a:t>
                      </a:r>
                      <a:r>
                        <a:rPr lang="en-US" sz="1100" b="0" kern="1200" dirty="0" smtClean="0">
                          <a:solidFill>
                            <a:schemeClr val="lt1"/>
                          </a:solidFill>
                          <a:effectLst/>
                          <a:latin typeface="Times New Roman" pitchFamily="18" charset="0"/>
                          <a:ea typeface="+mn-ea"/>
                          <a:cs typeface="Times New Roman" pitchFamily="18" charset="0"/>
                        </a:rPr>
                        <a:t> GDQP – AN”… </a:t>
                      </a: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luôn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hết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lòng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vì</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luôn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bổ</a:t>
                      </a:r>
                      <a:r>
                        <a:rPr lang="en-US" sz="1100" b="0" kern="1200" dirty="0" smtClean="0">
                          <a:solidFill>
                            <a:schemeClr val="lt1"/>
                          </a:solidFill>
                          <a:effectLst/>
                          <a:latin typeface="Times New Roman" pitchFamily="18" charset="0"/>
                          <a:ea typeface="+mn-ea"/>
                          <a:cs typeface="Times New Roman" pitchFamily="18" charset="0"/>
                        </a:rPr>
                        <a:t> sung </a:t>
                      </a:r>
                      <a:r>
                        <a:rPr lang="en-US" sz="1100" b="0" kern="1200" dirty="0" err="1" smtClean="0">
                          <a:solidFill>
                            <a:schemeClr val="lt1"/>
                          </a:solidFill>
                          <a:effectLst/>
                          <a:latin typeface="Times New Roman" pitchFamily="18" charset="0"/>
                          <a:ea typeface="+mn-ea"/>
                          <a:cs typeface="Times New Roman" pitchFamily="18" charset="0"/>
                        </a:rPr>
                        <a:t>kiến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thức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chuyên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môn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phương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pháp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giảng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dạy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để</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nhiều</a:t>
                      </a:r>
                      <a:r>
                        <a:rPr lang="en-US" sz="1100" b="0" kern="1200" dirty="0" smtClean="0">
                          <a:solidFill>
                            <a:schemeClr val="lt1"/>
                          </a:solidFill>
                          <a:effectLst/>
                          <a:latin typeface="Times New Roman" pitchFamily="18" charset="0"/>
                          <a:ea typeface="+mn-ea"/>
                          <a:cs typeface="Times New Roman" pitchFamily="18" charset="0"/>
                        </a:rPr>
                        <a:t> tri </a:t>
                      </a:r>
                      <a:r>
                        <a:rPr lang="en-US" sz="1100" b="0" kern="1200" dirty="0" err="1" smtClean="0">
                          <a:solidFill>
                            <a:schemeClr val="lt1"/>
                          </a:solidFill>
                          <a:effectLst/>
                          <a:latin typeface="Times New Roman" pitchFamily="18" charset="0"/>
                          <a:ea typeface="+mn-ea"/>
                          <a:cs typeface="Times New Roman" pitchFamily="18" charset="0"/>
                        </a:rPr>
                        <a:t>thức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thân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yêu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mình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luôn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gần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gũi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quan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tâm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cảnh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đình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tâm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tư</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tình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cảm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vì</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thế</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rất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nhiều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yêu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Dự</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định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2016 </a:t>
                      </a: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sẽ</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tiếp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tục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nghiên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cứu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thành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những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mục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tiêu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kế</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hoạch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đề</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ra.</a:t>
                      </a:r>
                      <a:endParaRPr lang="en-US" sz="1100" b="0" dirty="0">
                        <a:latin typeface="Times New Roman" pitchFamily="18" charset="0"/>
                        <a:cs typeface="Times New Roman" pitchFamily="18" charset="0"/>
                      </a:endParaRPr>
                    </a:p>
                  </a:txBody>
                  <a:tcPr/>
                </a:tc>
              </a:tr>
              <a:tr h="370840">
                <a:tc>
                  <a:txBody>
                    <a:bodyPr/>
                    <a:lstStyle/>
                    <a:p>
                      <a:pPr algn="just"/>
                      <a:endParaRPr lang="en-US" sz="1100" b="0" dirty="0">
                        <a:latin typeface="Times New Roman" pitchFamily="18" charset="0"/>
                        <a:cs typeface="Times New Roman" pitchFamily="18" charset="0"/>
                      </a:endParaRPr>
                    </a:p>
                  </a:txBody>
                  <a:tcPr/>
                </a:tc>
                <a:tc>
                  <a:txBody>
                    <a:bodyPr/>
                    <a:lstStyle/>
                    <a:p>
                      <a:pPr algn="just"/>
                      <a:r>
                        <a:rPr lang="vi-VN" sz="1100" b="1" smtClean="0">
                          <a:latin typeface="Times New Roman" pitchFamily="18" charset="0"/>
                          <a:cs typeface="Times New Roman" pitchFamily="18" charset="0"/>
                        </a:rPr>
                        <a:t>2. </a:t>
                      </a:r>
                      <a:r>
                        <a:rPr lang="en-US" sz="1100" b="1" kern="1200" smtClean="0">
                          <a:solidFill>
                            <a:schemeClr val="dk1"/>
                          </a:solidFill>
                          <a:effectLst/>
                          <a:latin typeface="Times New Roman" pitchFamily="18" charset="0"/>
                          <a:ea typeface="+mn-ea"/>
                          <a:cs typeface="Times New Roman" pitchFamily="18" charset="0"/>
                        </a:rPr>
                        <a:t>Thượng úy Phan Thanh Viên xung kích, dũng cảm trong đấu tranh, tố giác tội phạm</a:t>
                      </a:r>
                      <a:endParaRPr lang="en-US" sz="1100" kern="1200" smtClean="0">
                        <a:solidFill>
                          <a:schemeClr val="dk1"/>
                        </a:solidFill>
                        <a:effectLst/>
                        <a:latin typeface="Times New Roman" pitchFamily="18" charset="0"/>
                        <a:ea typeface="+mn-ea"/>
                        <a:cs typeface="Times New Roman" pitchFamily="18" charset="0"/>
                      </a:endParaRPr>
                    </a:p>
                    <a:p>
                      <a:pPr algn="just"/>
                      <a:r>
                        <a:rPr lang="en-US" sz="1100" kern="1200" smtClean="0">
                          <a:solidFill>
                            <a:schemeClr val="dk1"/>
                          </a:solidFill>
                          <a:effectLst/>
                          <a:latin typeface="Times New Roman" pitchFamily="18" charset="0"/>
                          <a:ea typeface="+mn-ea"/>
                          <a:cs typeface="Times New Roman" pitchFamily="18" charset="0"/>
                        </a:rPr>
                        <a:t>Anh là cán bộ trinh sát phòng chống tội phạm ma túy, là người trực tiếp đấu tranh với nhiều đối tượng nguy hiểm và manh động, công việc luôn đối mặt với nguy hiểm nhưng anh luôn hoàn thành tốt nhiệm vụ của mình, góp phần bảo vệ cuộc sống bình yên cho nhân dân. Từ năm 2013 đến nay đã anh đã trực tiếp tham gia đấu tranh và triệt xóa thành công 31 vụ mua bán, tàng trữ trái phép chất ma túy. Phối hợp với Công an các huyện, thành phố ngoài tỉnh truy bắt nhiều đối tượng mua bán trái phép chất ma túy và đối tượng truy nã nguy hiểm.</a:t>
                      </a:r>
                      <a:r>
                        <a:rPr lang="en-US" sz="1100" b="1" kern="1200" smtClean="0">
                          <a:solidFill>
                            <a:schemeClr val="dk1"/>
                          </a:solidFill>
                          <a:effectLst/>
                          <a:latin typeface="Times New Roman" pitchFamily="18" charset="0"/>
                          <a:ea typeface="+mn-ea"/>
                          <a:cs typeface="Times New Roman" pitchFamily="18" charset="0"/>
                        </a:rPr>
                        <a:t> </a:t>
                      </a:r>
                      <a:r>
                        <a:rPr lang="en-US" sz="1100" kern="1200" smtClean="0">
                          <a:solidFill>
                            <a:schemeClr val="dk1"/>
                          </a:solidFill>
                          <a:effectLst/>
                          <a:latin typeface="Times New Roman" pitchFamily="18" charset="0"/>
                          <a:ea typeface="+mn-ea"/>
                          <a:cs typeface="Times New Roman" pitchFamily="18" charset="0"/>
                        </a:rPr>
                        <a:t>Năm 2013 anh được Trung ương Đoàn khen tặng với danh hiệu “Thanh niên tiên tiến làm theo lời Bác”, Bộ trưởng Bộ Công an tặng danh hiệu “Chiến sĩ thi đua toàn lực lượng CAND”. Với những đóng góp to lớn như vậy tháng 12/2015 anh đã được chọn là đại biểu điển hình tiên tiến tham dự Đại hội yêu nước toàn quốc lần thứ IX tại Hà Nội.</a:t>
                      </a:r>
                      <a:endParaRPr lang="en-US" sz="1100" b="0" dirty="0">
                        <a:latin typeface="Times New Roman" pitchFamily="18" charset="0"/>
                        <a:cs typeface="Times New Roman" pitchFamily="18" charset="0"/>
                      </a:endParaRPr>
                    </a:p>
                  </a:txBody>
                  <a:tcPr/>
                </a:tc>
              </a:tr>
              <a:tr h="370840">
                <a:tc>
                  <a:txBody>
                    <a:bodyPr/>
                    <a:lstStyle/>
                    <a:p>
                      <a:pPr algn="just"/>
                      <a:endParaRPr lang="en-US" sz="1100" b="0" dirty="0">
                        <a:latin typeface="Times New Roman" pitchFamily="18" charset="0"/>
                        <a:cs typeface="Times New Roman" pitchFamily="18" charset="0"/>
                      </a:endParaRPr>
                    </a:p>
                  </a:txBody>
                  <a:tcPr/>
                </a:tc>
                <a:tc>
                  <a:txBody>
                    <a:bodyPr/>
                    <a:lstStyle/>
                    <a:p>
                      <a:pPr algn="just"/>
                      <a:r>
                        <a:rPr lang="vi-VN" sz="1100" b="1" dirty="0" smtClean="0">
                          <a:effectLst/>
                          <a:latin typeface="Times New Roman" pitchFamily="18" charset="0"/>
                          <a:cs typeface="Times New Roman" pitchFamily="18" charset="0"/>
                        </a:rPr>
                        <a:t>3. </a:t>
                      </a:r>
                      <a:r>
                        <a:rPr lang="en-US" sz="1100" b="1" kern="1200" dirty="0" err="1" smtClean="0">
                          <a:solidFill>
                            <a:schemeClr val="dk1"/>
                          </a:solidFill>
                          <a:effectLst/>
                          <a:latin typeface="Times New Roman" pitchFamily="18" charset="0"/>
                          <a:ea typeface="+mn-ea"/>
                          <a:cs typeface="Times New Roman" pitchFamily="18" charset="0"/>
                        </a:rPr>
                        <a:t>Vận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động</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viên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Đội</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tuyển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Cờ</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vua</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Nguyễn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Thị</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Thúy</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Triên</a:t>
                      </a:r>
                      <a:endParaRPr lang="en-US" sz="1100" kern="1200" dirty="0" smtClean="0">
                        <a:solidFill>
                          <a:schemeClr val="dk1"/>
                        </a:solidFill>
                        <a:effectLst/>
                        <a:latin typeface="Times New Roman" pitchFamily="18" charset="0"/>
                        <a:ea typeface="+mn-ea"/>
                        <a:cs typeface="Times New Roman" pitchFamily="18" charset="0"/>
                      </a:endParaRPr>
                    </a:p>
                    <a:p>
                      <a:pPr algn="just"/>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tuổi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đời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còn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khá</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trẻ</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nhưng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sở</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hữu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bảng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dài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thành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đấu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giải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trong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ngoài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nước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Đây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mặt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nổi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bật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lĩnh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tỉnh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Bình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thành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đạt</a:t>
                      </a:r>
                      <a:r>
                        <a:rPr lang="en-US" sz="1100" kern="1200" dirty="0" smtClean="0">
                          <a:solidFill>
                            <a:schemeClr val="dk1"/>
                          </a:solidFill>
                          <a:effectLst/>
                          <a:latin typeface="Times New Roman" pitchFamily="18" charset="0"/>
                          <a:ea typeface="+mn-ea"/>
                          <a:cs typeface="Times New Roman" pitchFamily="18" charset="0"/>
                        </a:rPr>
                        <a:t> 10 </a:t>
                      </a:r>
                      <a:r>
                        <a:rPr lang="en-US" sz="1100" kern="1200" dirty="0" err="1" smtClean="0">
                          <a:solidFill>
                            <a:schemeClr val="dk1"/>
                          </a:solidFill>
                          <a:effectLst/>
                          <a:latin typeface="Times New Roman" pitchFamily="18" charset="0"/>
                          <a:ea typeface="+mn-ea"/>
                          <a:cs typeface="Times New Roman" pitchFamily="18" charset="0"/>
                        </a:rPr>
                        <a:t>huy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vàng</a:t>
                      </a:r>
                      <a:r>
                        <a:rPr lang="en-US" sz="1100" kern="1200" dirty="0" smtClean="0">
                          <a:solidFill>
                            <a:schemeClr val="dk1"/>
                          </a:solidFill>
                          <a:effectLst/>
                          <a:latin typeface="Times New Roman" pitchFamily="18" charset="0"/>
                          <a:ea typeface="+mn-ea"/>
                          <a:cs typeface="Times New Roman" pitchFamily="18" charset="0"/>
                        </a:rPr>
                        <a:t> qua </a:t>
                      </a:r>
                      <a:r>
                        <a:rPr lang="en-US" sz="1100" kern="1200" dirty="0" err="1" smtClean="0">
                          <a:solidFill>
                            <a:schemeClr val="dk1"/>
                          </a:solidFill>
                          <a:effectLst/>
                          <a:latin typeface="Times New Roman" pitchFamily="18" charset="0"/>
                          <a:ea typeface="+mn-ea"/>
                          <a:cs typeface="Times New Roman" pitchFamily="18" charset="0"/>
                        </a:rPr>
                        <a:t>các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2009 - 2015 </a:t>
                      </a:r>
                      <a:r>
                        <a:rPr lang="en-US" sz="1100" kern="1200" dirty="0" err="1" smtClean="0">
                          <a:solidFill>
                            <a:schemeClr val="dk1"/>
                          </a:solidFill>
                          <a:effectLst/>
                          <a:latin typeface="Times New Roman" pitchFamily="18" charset="0"/>
                          <a:ea typeface="+mn-ea"/>
                          <a:cs typeface="Times New Roman" pitchFamily="18" charset="0"/>
                        </a:rPr>
                        <a:t>tham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dự</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giải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vô</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Đông</a:t>
                      </a:r>
                      <a:r>
                        <a:rPr lang="en-US" sz="1100" kern="1200" dirty="0" smtClean="0">
                          <a:solidFill>
                            <a:schemeClr val="dk1"/>
                          </a:solidFill>
                          <a:effectLst/>
                          <a:latin typeface="Times New Roman" pitchFamily="18" charset="0"/>
                          <a:ea typeface="+mn-ea"/>
                          <a:cs typeface="Times New Roman" pitchFamily="18" charset="0"/>
                        </a:rPr>
                        <a:t> Nam Á </a:t>
                      </a:r>
                      <a:r>
                        <a:rPr lang="en-US" sz="1100" kern="1200" dirty="0" err="1" smtClean="0">
                          <a:solidFill>
                            <a:schemeClr val="dk1"/>
                          </a:solidFill>
                          <a:effectLst/>
                          <a:latin typeface="Times New Roman" pitchFamily="18" charset="0"/>
                          <a:ea typeface="+mn-ea"/>
                          <a:cs typeface="Times New Roman" pitchFamily="18" charset="0"/>
                        </a:rPr>
                        <a:t>môn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cờ</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vua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đã</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được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bằng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khen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Thủ</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tướng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chính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phủ</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2013, </a:t>
                      </a:r>
                      <a:r>
                        <a:rPr lang="en-US" sz="1100" kern="1200" dirty="0" err="1" smtClean="0">
                          <a:solidFill>
                            <a:schemeClr val="dk1"/>
                          </a:solidFill>
                          <a:effectLst/>
                          <a:latin typeface="Times New Roman" pitchFamily="18" charset="0"/>
                          <a:ea typeface="+mn-ea"/>
                          <a:cs typeface="Times New Roman" pitchFamily="18" charset="0"/>
                        </a:rPr>
                        <a:t>nhận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Bằng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khen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Bộ</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trưởng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Bộ</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hóa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Du </a:t>
                      </a:r>
                      <a:r>
                        <a:rPr lang="en-US" sz="1100" kern="1200" dirty="0" err="1" smtClean="0">
                          <a:solidFill>
                            <a:schemeClr val="dk1"/>
                          </a:solidFill>
                          <a:effectLst/>
                          <a:latin typeface="Times New Roman" pitchFamily="18" charset="0"/>
                          <a:ea typeface="+mn-ea"/>
                          <a:cs typeface="Times New Roman" pitchFamily="18" charset="0"/>
                        </a:rPr>
                        <a:t>lịch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Bằng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khen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Chủ</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tịch</a:t>
                      </a:r>
                      <a:r>
                        <a:rPr lang="en-US" sz="1100" kern="1200" dirty="0" smtClean="0">
                          <a:solidFill>
                            <a:schemeClr val="dk1"/>
                          </a:solidFill>
                          <a:effectLst/>
                          <a:latin typeface="Times New Roman" pitchFamily="18" charset="0"/>
                          <a:ea typeface="+mn-ea"/>
                          <a:cs typeface="Times New Roman" pitchFamily="18" charset="0"/>
                        </a:rPr>
                        <a:t> UBND </a:t>
                      </a:r>
                      <a:r>
                        <a:rPr lang="en-US" sz="1100" kern="1200" dirty="0" err="1" smtClean="0">
                          <a:solidFill>
                            <a:schemeClr val="dk1"/>
                          </a:solidFill>
                          <a:effectLst/>
                          <a:latin typeface="Times New Roman" pitchFamily="18" charset="0"/>
                          <a:ea typeface="+mn-ea"/>
                          <a:cs typeface="Times New Roman" pitchFamily="18" charset="0"/>
                        </a:rPr>
                        <a:t>tỉnh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Bình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2013.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2016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sẽ</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nỗ</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tập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luyện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phục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những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đỉnh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mang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quang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về</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quê</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đất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nước</a:t>
                      </a:r>
                      <a:r>
                        <a:rPr lang="en-US" sz="1100" kern="1200" dirty="0" smtClean="0">
                          <a:solidFill>
                            <a:schemeClr val="dk1"/>
                          </a:solidFill>
                          <a:effectLst/>
                          <a:latin typeface="Times New Roman" pitchFamily="18" charset="0"/>
                          <a:ea typeface="+mn-ea"/>
                          <a:cs typeface="Times New Roman" pitchFamily="18" charset="0"/>
                        </a:rPr>
                        <a:t>.</a:t>
                      </a:r>
                      <a:endParaRPr lang="en-US" sz="1100" kern="1200" dirty="0">
                        <a:solidFill>
                          <a:schemeClr val="dk1"/>
                        </a:solidFill>
                        <a:effectLst/>
                        <a:latin typeface="Times New Roman" pitchFamily="18" charset="0"/>
                        <a:ea typeface="+mn-ea"/>
                        <a:cs typeface="Times New Roman" pitchFamily="18" charset="0"/>
                      </a:endParaRPr>
                    </a:p>
                  </a:txBody>
                  <a:tcPr/>
                </a:tc>
              </a:tr>
            </a:tbl>
          </a:graphicData>
        </a:graphic>
      </p:graphicFrame>
      <p:pic>
        <p:nvPicPr>
          <p:cNvPr id="18" name="Picture 17" descr="C:\Users\Administrator\Documents\binh chọn guong măt trẻ tiêu biêu\hình thầy tâm\Hướng dẫn sử dụng phần mềm cắt phim và đổi đuôi Realplayer.jpg"/>
          <p:cNvPicPr/>
          <p:nvPr/>
        </p:nvPicPr>
        <p:blipFill rotWithShape="1">
          <a:blip r:embed="rId7" cstate="print">
            <a:extLst>
              <a:ext uri="{28A0092B-C50C-407E-A947-70E740481C1C}">
                <a14:useLocalDpi xmlns:a14="http://schemas.microsoft.com/office/drawing/2010/main" val="0"/>
              </a:ext>
            </a:extLst>
          </a:blip>
          <a:srcRect l="36877" t="29041"/>
          <a:stretch/>
        </p:blipFill>
        <p:spPr bwMode="auto">
          <a:xfrm>
            <a:off x="310182" y="3048001"/>
            <a:ext cx="1428734" cy="1219200"/>
          </a:xfrm>
          <a:prstGeom prst="rect">
            <a:avLst/>
          </a:prstGeom>
          <a:noFill/>
          <a:ln>
            <a:noFill/>
          </a:ln>
        </p:spPr>
      </p:pic>
      <p:pic>
        <p:nvPicPr>
          <p:cNvPr id="19" name="Picture 18" descr="C:\Users\Administrator\Documents\binh chọn guong măt trẻ tiêu biêu\DSC_2913.JPG"/>
          <p:cNvPicPr/>
          <p:nvPr/>
        </p:nvPicPr>
        <p:blipFill rotWithShape="1">
          <a:blip r:embed="rId8" cstate="print">
            <a:extLst>
              <a:ext uri="{28A0092B-C50C-407E-A947-70E740481C1C}">
                <a14:useLocalDpi xmlns:a14="http://schemas.microsoft.com/office/drawing/2010/main" val="0"/>
              </a:ext>
            </a:extLst>
          </a:blip>
          <a:srcRect l="25089" r="16846"/>
          <a:stretch/>
        </p:blipFill>
        <p:spPr bwMode="auto">
          <a:xfrm>
            <a:off x="310182" y="5029200"/>
            <a:ext cx="1416700" cy="1705287"/>
          </a:xfrm>
          <a:prstGeom prst="rect">
            <a:avLst/>
          </a:prstGeom>
          <a:noFill/>
          <a:ln>
            <a:noFill/>
          </a:ln>
        </p:spPr>
      </p:pic>
      <p:pic>
        <p:nvPicPr>
          <p:cNvPr id="20" name="Picture 19" descr="C:\Users\Administrator\Documents\binh chọn guong măt trẻ tiêu biêu\IMG_20160225_122509.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164" y="7162800"/>
            <a:ext cx="1429718" cy="1219200"/>
          </a:xfrm>
          <a:prstGeom prst="rect">
            <a:avLst/>
          </a:prstGeom>
          <a:noFill/>
          <a:ln>
            <a:noFill/>
          </a:ln>
        </p:spPr>
      </p:pic>
    </p:spTree>
    <p:extLst>
      <p:ext uri="{BB962C8B-B14F-4D97-AF65-F5344CB8AC3E}">
        <p14:creationId xmlns:p14="http://schemas.microsoft.com/office/powerpoint/2010/main" val="1838625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2476277"/>
            <a:ext cx="5829300" cy="4324261"/>
          </a:xfrm>
          <a:prstGeom prst="rect">
            <a:avLst/>
          </a:prstGeom>
          <a:noFill/>
          <a:ln>
            <a:noFill/>
          </a:ln>
        </p:spPr>
        <p:txBody>
          <a:bodyPr wrap="square" lIns="0" tIns="0" rIns="0" bIns="914400" rtlCol="0" anchor="t" anchorCtr="0">
            <a:spAutoFit/>
          </a:bodyPr>
          <a:lstStyle/>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b="1"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18</a:t>
              </a:r>
            </a:p>
            <a:p>
              <a:pPr algn="ctr"/>
              <a:r>
                <a:rPr lang="en-US" sz="800" b="1" dirty="0" smtClean="0"/>
                <a:t>THÁNG </a:t>
              </a:r>
              <a:r>
                <a:rPr lang="vi-VN" sz="800" b="1" dirty="0"/>
                <a:t>4</a:t>
              </a:r>
              <a:r>
                <a:rPr lang="en-US" sz="800" b="1" dirty="0" smtClean="0"/>
                <a:t> </a:t>
              </a:r>
            </a:p>
            <a:p>
              <a:pPr algn="ctr"/>
              <a:r>
                <a:rPr lang="en-US" sz="800" b="1" dirty="0" smtClean="0"/>
                <a:t>2016</a:t>
              </a:r>
              <a:endParaRPr lang="en-US" sz="800" b="1" dirty="0"/>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GÓC NHÌN TRẺ</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914400"/>
            <a:ext cx="5829300" cy="1231106"/>
          </a:xfrm>
          <a:prstGeom prst="rect">
            <a:avLst/>
          </a:prstGeom>
          <a:noFill/>
          <a:ln>
            <a:noFill/>
          </a:ln>
        </p:spPr>
        <p:txBody>
          <a:bodyPr wrap="square" lIns="0" tIns="0" rIns="0" bIns="914400" rtlCol="0" anchor="t" anchorCtr="0">
            <a:spAutoFit/>
          </a:bodyPr>
          <a:lstStyle/>
          <a:p>
            <a:pPr algn="ctr"/>
            <a:r>
              <a:rPr lang="en-US" sz="2000" b="1" dirty="0">
                <a:latin typeface="Times New Roman" pitchFamily="18" charset="0"/>
                <a:cs typeface="Times New Roman" pitchFamily="18" charset="0"/>
              </a:rPr>
              <a:t>9</a:t>
            </a:r>
            <a:r>
              <a:rPr lang="vi-VN" sz="2000" b="1" dirty="0" smtClean="0">
                <a:latin typeface="Times New Roman" pitchFamily="18" charset="0"/>
                <a:cs typeface="Times New Roman" pitchFamily="18" charset="0"/>
              </a:rPr>
              <a:t> </a:t>
            </a:r>
            <a:r>
              <a:rPr lang="vi-VN" sz="2000" b="1" dirty="0">
                <a:latin typeface="+mj-lt"/>
              </a:rPr>
              <a:t>Gương mặt trẻ Việt Nam tiêu biểu 2015</a:t>
            </a:r>
          </a:p>
        </p:txBody>
      </p:sp>
      <p:graphicFrame>
        <p:nvGraphicFramePr>
          <p:cNvPr id="5" name="Table 4"/>
          <p:cNvGraphicFramePr>
            <a:graphicFrameLocks noGrp="1"/>
          </p:cNvGraphicFramePr>
          <p:nvPr>
            <p:extLst>
              <p:ext uri="{D42A27DB-BD31-4B8C-83A1-F6EECF244321}">
                <p14:modId xmlns:p14="http://schemas.microsoft.com/office/powerpoint/2010/main" val="3772658479"/>
              </p:ext>
            </p:extLst>
          </p:nvPr>
        </p:nvGraphicFramePr>
        <p:xfrm>
          <a:off x="457200" y="1615440"/>
          <a:ext cx="6019800" cy="7315200"/>
        </p:xfrm>
        <a:graphic>
          <a:graphicData uri="http://schemas.openxmlformats.org/drawingml/2006/table">
            <a:tbl>
              <a:tblPr firstRow="1" bandRow="1">
                <a:tableStyleId>{5C22544A-7EE6-4342-B048-85BDC9FD1C3A}</a:tableStyleId>
              </a:tblPr>
              <a:tblGrid>
                <a:gridCol w="1371600"/>
                <a:gridCol w="4648200"/>
              </a:tblGrid>
              <a:tr h="1003856">
                <a:tc>
                  <a:txBody>
                    <a:bodyPr/>
                    <a:lstStyle/>
                    <a:p>
                      <a:pPr algn="just"/>
                      <a:endParaRPr lang="en-US" sz="1100" b="0" dirty="0">
                        <a:latin typeface="Times New Roman" pitchFamily="18" charset="0"/>
                        <a:cs typeface="Times New Roman" pitchFamily="18" charset="0"/>
                      </a:endParaRPr>
                    </a:p>
                  </a:txBody>
                  <a:tcPr/>
                </a:tc>
                <a:tc>
                  <a:txBody>
                    <a:bodyPr/>
                    <a:lstStyle/>
                    <a:p>
                      <a:pPr algn="just"/>
                      <a:r>
                        <a:rPr lang="vi-VN" sz="1100" b="1" dirty="0" smtClean="0">
                          <a:latin typeface="Times New Roman" pitchFamily="18" charset="0"/>
                          <a:cs typeface="Times New Roman" pitchFamily="18" charset="0"/>
                        </a:rPr>
                        <a:t>4. </a:t>
                      </a:r>
                      <a:r>
                        <a:rPr lang="en-US" sz="1100" b="1" kern="1200" dirty="0" err="1" smtClean="0">
                          <a:solidFill>
                            <a:schemeClr val="lt1"/>
                          </a:solidFill>
                          <a:effectLst/>
                          <a:latin typeface="Times New Roman" pitchFamily="18" charset="0"/>
                          <a:ea typeface="+mn-ea"/>
                          <a:cs typeface="Times New Roman" pitchFamily="18" charset="0"/>
                        </a:rPr>
                        <a:t>Chàng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sinh</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viên</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Võ</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Văn</a:t>
                      </a:r>
                      <a:r>
                        <a:rPr lang="en-US" sz="1100" b="1" kern="1200" dirty="0" smtClean="0">
                          <a:solidFill>
                            <a:schemeClr val="lt1"/>
                          </a:solidFill>
                          <a:effectLst/>
                          <a:latin typeface="Times New Roman" pitchFamily="18" charset="0"/>
                          <a:ea typeface="+mn-ea"/>
                          <a:cs typeface="Times New Roman" pitchFamily="18" charset="0"/>
                        </a:rPr>
                        <a:t> Nam </a:t>
                      </a:r>
                      <a:r>
                        <a:rPr lang="en-US" sz="1100" b="1" kern="1200" dirty="0" err="1" smtClean="0">
                          <a:solidFill>
                            <a:schemeClr val="lt1"/>
                          </a:solidFill>
                          <a:effectLst/>
                          <a:latin typeface="Times New Roman" pitchFamily="18" charset="0"/>
                          <a:ea typeface="+mn-ea"/>
                          <a:cs typeface="Times New Roman" pitchFamily="18" charset="0"/>
                        </a:rPr>
                        <a:t>học</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giỏi</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năng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động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và</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tham</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gia</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tích</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cực</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các</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phong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trào</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của</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Đoàn</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Hội</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trong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nhà</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trường</a:t>
                      </a:r>
                      <a:endParaRPr lang="en-US" sz="1100" b="1" kern="1200" dirty="0" smtClean="0">
                        <a:solidFill>
                          <a:schemeClr val="lt1"/>
                        </a:solidFill>
                        <a:effectLst/>
                        <a:latin typeface="Times New Roman" pitchFamily="18" charset="0"/>
                        <a:ea typeface="+mn-ea"/>
                        <a:cs typeface="Times New Roman" pitchFamily="18" charset="0"/>
                      </a:endParaRPr>
                    </a:p>
                    <a:p>
                      <a:pPr algn="just"/>
                      <a:r>
                        <a:rPr lang="en-US" sz="1100" b="0" kern="1200" dirty="0" err="1" smtClean="0">
                          <a:solidFill>
                            <a:schemeClr val="lt1"/>
                          </a:solidFill>
                          <a:effectLst/>
                          <a:latin typeface="Times New Roman" pitchFamily="18" charset="0"/>
                          <a:ea typeface="+mn-ea"/>
                          <a:cs typeface="Times New Roman" pitchFamily="18" charset="0"/>
                        </a:rPr>
                        <a:t>Võ</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Văn</a:t>
                      </a:r>
                      <a:r>
                        <a:rPr lang="en-US" sz="1100" b="0" kern="1200" dirty="0" smtClean="0">
                          <a:solidFill>
                            <a:schemeClr val="lt1"/>
                          </a:solidFill>
                          <a:effectLst/>
                          <a:latin typeface="Times New Roman" pitchFamily="18" charset="0"/>
                          <a:ea typeface="+mn-ea"/>
                          <a:cs typeface="Times New Roman" pitchFamily="18" charset="0"/>
                        </a:rPr>
                        <a:t> Nam </a:t>
                      </a:r>
                      <a:r>
                        <a:rPr lang="en-US" sz="1100" b="0" kern="1200" dirty="0" err="1" smtClean="0">
                          <a:solidFill>
                            <a:schemeClr val="lt1"/>
                          </a:solidFill>
                          <a:effectLst/>
                          <a:latin typeface="Times New Roman" pitchFamily="18" charset="0"/>
                          <a:ea typeface="+mn-ea"/>
                          <a:cs typeface="Times New Roman" pitchFamily="18" charset="0"/>
                        </a:rPr>
                        <a:t>xuất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thân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từ</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vùng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quê</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nghèo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tại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xã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Cát</a:t>
                      </a:r>
                      <a:r>
                        <a:rPr lang="en-US" sz="1100" b="0" kern="1200" dirty="0" smtClean="0">
                          <a:solidFill>
                            <a:schemeClr val="lt1"/>
                          </a:solidFill>
                          <a:effectLst/>
                          <a:latin typeface="Times New Roman" pitchFamily="18" charset="0"/>
                          <a:ea typeface="+mn-ea"/>
                          <a:cs typeface="Times New Roman" pitchFamily="18" charset="0"/>
                        </a:rPr>
                        <a:t> Trinh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cố</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gắng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nỗ</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lực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tập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thành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tích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thủ</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khoa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Đại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Nhơn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2014,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đang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trên</a:t>
                      </a:r>
                      <a:r>
                        <a:rPr lang="en-US" sz="1100" b="0" kern="1200" dirty="0" smtClean="0">
                          <a:solidFill>
                            <a:schemeClr val="lt1"/>
                          </a:solidFill>
                          <a:effectLst/>
                          <a:latin typeface="Times New Roman" pitchFamily="18" charset="0"/>
                          <a:ea typeface="+mn-ea"/>
                          <a:cs typeface="Times New Roman" pitchFamily="18" charset="0"/>
                        </a:rPr>
                        <a:t> con </a:t>
                      </a:r>
                      <a:r>
                        <a:rPr lang="en-US" sz="1100" b="0" kern="1200" dirty="0" err="1" smtClean="0">
                          <a:solidFill>
                            <a:schemeClr val="lt1"/>
                          </a:solidFill>
                          <a:effectLst/>
                          <a:latin typeface="Times New Roman" pitchFamily="18" charset="0"/>
                          <a:ea typeface="+mn-ea"/>
                          <a:cs typeface="Times New Roman" pitchFamily="18" charset="0"/>
                        </a:rPr>
                        <a:t>đường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thực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hiện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ước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mơ</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trở</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thành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người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thầy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giáo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mang</a:t>
                      </a:r>
                      <a:r>
                        <a:rPr lang="en-US" sz="1100" b="0" kern="1200" dirty="0" smtClean="0">
                          <a:solidFill>
                            <a:schemeClr val="lt1"/>
                          </a:solidFill>
                          <a:effectLst/>
                          <a:latin typeface="Times New Roman" pitchFamily="18" charset="0"/>
                          <a:ea typeface="+mn-ea"/>
                          <a:cs typeface="Times New Roman" pitchFamily="18" charset="0"/>
                        </a:rPr>
                        <a:t> con </a:t>
                      </a:r>
                      <a:r>
                        <a:rPr lang="en-US" sz="1100" b="0" kern="1200" dirty="0" err="1" smtClean="0">
                          <a:solidFill>
                            <a:schemeClr val="lt1"/>
                          </a:solidFill>
                          <a:effectLst/>
                          <a:latin typeface="Times New Roman" pitchFamily="18" charset="0"/>
                          <a:ea typeface="+mn-ea"/>
                          <a:cs typeface="Times New Roman" pitchFamily="18" charset="0"/>
                        </a:rPr>
                        <a:t>chữ</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nơi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vùng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quê</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ra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lớn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một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Đảng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trẻ</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ý </a:t>
                      </a:r>
                      <a:r>
                        <a:rPr lang="en-US" sz="1100" b="0" kern="1200" dirty="0" err="1" smtClean="0">
                          <a:solidFill>
                            <a:schemeClr val="lt1"/>
                          </a:solidFill>
                          <a:effectLst/>
                          <a:latin typeface="Times New Roman" pitchFamily="18" charset="0"/>
                          <a:ea typeface="+mn-ea"/>
                          <a:cs typeface="Times New Roman" pitchFamily="18" charset="0"/>
                        </a:rPr>
                        <a:t>thức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nhiệm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vụ</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chính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trị</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cũng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như</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phải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gương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mẫu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đầu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mọi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hoạt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động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cũng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như</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trào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Hội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cộng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đồng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xã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hội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dự</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nhận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bổng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thủ</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khoa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Yamaha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bổng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Chắp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nhân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tài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Canon; </a:t>
                      </a:r>
                      <a:r>
                        <a:rPr lang="en-US" sz="1100" b="0" kern="1200" dirty="0" err="1" smtClean="0">
                          <a:solidFill>
                            <a:schemeClr val="lt1"/>
                          </a:solidFill>
                          <a:effectLst/>
                          <a:latin typeface="Times New Roman" pitchFamily="18" charset="0"/>
                          <a:ea typeface="+mn-ea"/>
                          <a:cs typeface="Times New Roman" pitchFamily="18" charset="0"/>
                        </a:rPr>
                        <a:t>đạt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giải</a:t>
                      </a:r>
                      <a:r>
                        <a:rPr lang="en-US" sz="1100" b="0" kern="1200" dirty="0" smtClean="0">
                          <a:solidFill>
                            <a:schemeClr val="lt1"/>
                          </a:solidFill>
                          <a:effectLst/>
                          <a:latin typeface="Times New Roman" pitchFamily="18" charset="0"/>
                          <a:ea typeface="+mn-ea"/>
                          <a:cs typeface="Times New Roman" pitchFamily="18" charset="0"/>
                        </a:rPr>
                        <a:t> Ba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cuộc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thi</a:t>
                      </a:r>
                      <a:r>
                        <a:rPr lang="en-US" sz="1100" b="0" kern="1200" dirty="0" smtClean="0">
                          <a:solidFill>
                            <a:schemeClr val="lt1"/>
                          </a:solidFill>
                          <a:effectLst/>
                          <a:latin typeface="Times New Roman" pitchFamily="18" charset="0"/>
                          <a:ea typeface="+mn-ea"/>
                          <a:cs typeface="Times New Roman" pitchFamily="18" charset="0"/>
                        </a:rPr>
                        <a:t> Olympic </a:t>
                      </a:r>
                      <a:r>
                        <a:rPr lang="en-US" sz="1100" b="0" kern="1200" dirty="0" err="1" smtClean="0">
                          <a:solidFill>
                            <a:schemeClr val="lt1"/>
                          </a:solidFill>
                          <a:effectLst/>
                          <a:latin typeface="Times New Roman" pitchFamily="18" charset="0"/>
                          <a:ea typeface="+mn-ea"/>
                          <a:cs typeface="Times New Roman" pitchFamily="18" charset="0"/>
                        </a:rPr>
                        <a:t>Toán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quốc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2015.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2016 </a:t>
                      </a:r>
                      <a:r>
                        <a:rPr lang="en-US" sz="1100" b="0" kern="1200" dirty="0" err="1" smtClean="0">
                          <a:solidFill>
                            <a:schemeClr val="lt1"/>
                          </a:solidFill>
                          <a:effectLst/>
                          <a:latin typeface="Times New Roman" pitchFamily="18" charset="0"/>
                          <a:ea typeface="+mn-ea"/>
                          <a:cs typeface="Times New Roman" pitchFamily="18" charset="0"/>
                        </a:rPr>
                        <a:t>này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em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sẽ</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tiếp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tục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theo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đuổi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những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dự</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định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mình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chưa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nỗ</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lực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phấn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đấu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tập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rèn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luyện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tham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nhiều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hơn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hoạt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động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thiện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nguyện</a:t>
                      </a:r>
                      <a:r>
                        <a:rPr lang="en-US" sz="1100" b="0" kern="1200" dirty="0" smtClean="0">
                          <a:solidFill>
                            <a:schemeClr val="lt1"/>
                          </a:solidFill>
                          <a:effectLst/>
                          <a:latin typeface="Times New Roman" pitchFamily="18" charset="0"/>
                          <a:ea typeface="+mn-ea"/>
                          <a:cs typeface="Times New Roman" pitchFamily="18" charset="0"/>
                        </a:rPr>
                        <a:t>.</a:t>
                      </a:r>
                      <a:endParaRPr lang="en-US" sz="1100" b="0" kern="1200" dirty="0">
                        <a:solidFill>
                          <a:schemeClr val="lt1"/>
                        </a:solidFill>
                        <a:effectLst/>
                        <a:latin typeface="Times New Roman" pitchFamily="18" charset="0"/>
                        <a:ea typeface="+mn-ea"/>
                        <a:cs typeface="Times New Roman" pitchFamily="18" charset="0"/>
                      </a:endParaRPr>
                    </a:p>
                  </a:txBody>
                  <a:tcPr/>
                </a:tc>
              </a:tr>
              <a:tr h="1003856">
                <a:tc>
                  <a:txBody>
                    <a:bodyPr/>
                    <a:lstStyle/>
                    <a:p>
                      <a:pPr algn="just"/>
                      <a:endParaRPr lang="en-US" sz="1100" b="1" dirty="0">
                        <a:latin typeface="Times New Roman" pitchFamily="18" charset="0"/>
                        <a:cs typeface="Times New Roman" pitchFamily="18" charset="0"/>
                      </a:endParaRPr>
                    </a:p>
                  </a:txBody>
                  <a:tcPr/>
                </a:tc>
                <a:tc>
                  <a:txBody>
                    <a:bodyPr/>
                    <a:lstStyle/>
                    <a:p>
                      <a:pPr algn="just"/>
                      <a:r>
                        <a:rPr lang="vi-VN" sz="1100" b="1" dirty="0" smtClean="0">
                          <a:latin typeface="Times New Roman" pitchFamily="18" charset="0"/>
                          <a:cs typeface="Times New Roman" pitchFamily="18" charset="0"/>
                        </a:rPr>
                        <a:t>5. </a:t>
                      </a:r>
                      <a:r>
                        <a:rPr lang="en-US" sz="1100" b="1" kern="1200" dirty="0" err="1" smtClean="0">
                          <a:solidFill>
                            <a:schemeClr val="dk1"/>
                          </a:solidFill>
                          <a:effectLst/>
                          <a:latin typeface="Times New Roman" pitchFamily="18" charset="0"/>
                          <a:ea typeface="+mn-ea"/>
                          <a:cs typeface="Times New Roman" pitchFamily="18" charset="0"/>
                        </a:rPr>
                        <a:t>Em</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Nguyễn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Trương</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Thành</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Hưng</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lập</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trình</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viên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tương</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lai</a:t>
                      </a:r>
                      <a:endParaRPr lang="en-US" sz="1100" kern="1200" dirty="0" smtClean="0">
                        <a:solidFill>
                          <a:schemeClr val="dk1"/>
                        </a:solidFill>
                        <a:effectLst/>
                        <a:latin typeface="Times New Roman" pitchFamily="18" charset="0"/>
                        <a:ea typeface="+mn-ea"/>
                        <a:cs typeface="Times New Roman" pitchFamily="18" charset="0"/>
                      </a:endParaRPr>
                    </a:p>
                    <a:p>
                      <a:pPr algn="just"/>
                      <a:r>
                        <a:rPr lang="en-US" sz="1100" kern="1200" dirty="0" err="1" smtClean="0">
                          <a:solidFill>
                            <a:schemeClr val="dk1"/>
                          </a:solidFill>
                          <a:effectLst/>
                          <a:latin typeface="Times New Roman" pitchFamily="18" charset="0"/>
                          <a:ea typeface="+mn-ea"/>
                          <a:cs typeface="Times New Roman" pitchFamily="18" charset="0"/>
                        </a:rPr>
                        <a:t>Đang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học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lớp</a:t>
                      </a:r>
                      <a:r>
                        <a:rPr lang="en-US" sz="1100" kern="1200" dirty="0" smtClean="0">
                          <a:solidFill>
                            <a:schemeClr val="dk1"/>
                          </a:solidFill>
                          <a:effectLst/>
                          <a:latin typeface="Times New Roman" pitchFamily="18" charset="0"/>
                          <a:ea typeface="+mn-ea"/>
                          <a:cs typeface="Times New Roman" pitchFamily="18" charset="0"/>
                        </a:rPr>
                        <a:t> 12 </a:t>
                      </a:r>
                      <a:r>
                        <a:rPr lang="en-US" sz="1100" kern="1200" dirty="0" err="1" smtClean="0">
                          <a:solidFill>
                            <a:schemeClr val="dk1"/>
                          </a:solidFill>
                          <a:effectLst/>
                          <a:latin typeface="Times New Roman" pitchFamily="18" charset="0"/>
                          <a:ea typeface="+mn-ea"/>
                          <a:cs typeface="Times New Roman" pitchFamily="18" charset="0"/>
                        </a:rPr>
                        <a:t>chuyên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trường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Chuyên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Lê</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Quý</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Đôn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bảng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thành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học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tập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học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giỏi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suốt</a:t>
                      </a:r>
                      <a:r>
                        <a:rPr lang="en-US" sz="1100" kern="1200" dirty="0" smtClean="0">
                          <a:solidFill>
                            <a:schemeClr val="dk1"/>
                          </a:solidFill>
                          <a:effectLst/>
                          <a:latin typeface="Times New Roman" pitchFamily="18" charset="0"/>
                          <a:ea typeface="+mn-ea"/>
                          <a:cs typeface="Times New Roman" pitchFamily="18" charset="0"/>
                        </a:rPr>
                        <a:t> 11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liền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biểu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Cháu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ngoan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Hồ</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được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tuyên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hội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Cháu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ngoan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Hồ</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tỉnh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Bình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lần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thứ</a:t>
                      </a:r>
                      <a:r>
                        <a:rPr lang="en-US" sz="1100" kern="1200" dirty="0" smtClean="0">
                          <a:solidFill>
                            <a:schemeClr val="dk1"/>
                          </a:solidFill>
                          <a:effectLst/>
                          <a:latin typeface="Times New Roman" pitchFamily="18" charset="0"/>
                          <a:ea typeface="+mn-ea"/>
                          <a:cs typeface="Times New Roman" pitchFamily="18" charset="0"/>
                        </a:rPr>
                        <a:t> XI. </a:t>
                      </a:r>
                      <a:r>
                        <a:rPr lang="en-US" sz="1100" kern="1200" dirty="0" err="1" smtClean="0">
                          <a:solidFill>
                            <a:schemeClr val="dk1"/>
                          </a:solidFill>
                          <a:effectLst/>
                          <a:latin typeface="Times New Roman" pitchFamily="18" charset="0"/>
                          <a:ea typeface="+mn-ea"/>
                          <a:cs typeface="Times New Roman" pitchFamily="18" charset="0"/>
                        </a:rPr>
                        <a:t>Đạt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giải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Khuyến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khối</a:t>
                      </a:r>
                      <a:r>
                        <a:rPr lang="en-US" sz="1100" kern="1200" dirty="0" smtClean="0">
                          <a:solidFill>
                            <a:schemeClr val="dk1"/>
                          </a:solidFill>
                          <a:effectLst/>
                          <a:latin typeface="Times New Roman" pitchFamily="18" charset="0"/>
                          <a:ea typeface="+mn-ea"/>
                          <a:cs typeface="Times New Roman" pitchFamily="18" charset="0"/>
                        </a:rPr>
                        <a:t> THCS </a:t>
                      </a:r>
                      <a:r>
                        <a:rPr lang="en-US" sz="1100" kern="1200" dirty="0" err="1" smtClean="0">
                          <a:solidFill>
                            <a:schemeClr val="dk1"/>
                          </a:solidFill>
                          <a:effectLst/>
                          <a:latin typeface="Times New Roman" pitchFamily="18" charset="0"/>
                          <a:ea typeface="+mn-ea"/>
                          <a:cs typeface="Times New Roman" pitchFamily="18" charset="0"/>
                        </a:rPr>
                        <a:t>tại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liên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hoan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Lãnh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đạo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trẻ</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lai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Duyên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hải</a:t>
                      </a:r>
                      <a:r>
                        <a:rPr lang="en-US" sz="1100" kern="1200" dirty="0" smtClean="0">
                          <a:solidFill>
                            <a:schemeClr val="dk1"/>
                          </a:solidFill>
                          <a:effectLst/>
                          <a:latin typeface="Times New Roman" pitchFamily="18" charset="0"/>
                          <a:ea typeface="+mn-ea"/>
                          <a:cs typeface="Times New Roman" pitchFamily="18" charset="0"/>
                        </a:rPr>
                        <a:t> Nam </a:t>
                      </a:r>
                      <a:r>
                        <a:rPr lang="en-US" sz="1100" kern="1200" dirty="0" err="1" smtClean="0">
                          <a:solidFill>
                            <a:schemeClr val="dk1"/>
                          </a:solidFill>
                          <a:effectLst/>
                          <a:latin typeface="Times New Roman" pitchFamily="18" charset="0"/>
                          <a:ea typeface="+mn-ea"/>
                          <a:cs typeface="Times New Roman" pitchFamily="18" charset="0"/>
                        </a:rPr>
                        <a:t>Trung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Bộ</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Tây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Nguyên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2012.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còn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hoạt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động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nghệ</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từng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Lễ</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Hội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lưu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hóa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Nội</a:t>
                      </a:r>
                      <a:r>
                        <a:rPr lang="en-US" sz="1100" kern="1200" dirty="0" smtClean="0">
                          <a:solidFill>
                            <a:schemeClr val="dk1"/>
                          </a:solidFill>
                          <a:effectLst/>
                          <a:latin typeface="Times New Roman" pitchFamily="18" charset="0"/>
                          <a:ea typeface="+mn-ea"/>
                          <a:cs typeface="Times New Roman" pitchFamily="18" charset="0"/>
                        </a:rPr>
                        <a:t> hay </a:t>
                      </a:r>
                      <a:r>
                        <a:rPr lang="en-US" sz="1100" kern="1200" dirty="0" err="1" smtClean="0">
                          <a:solidFill>
                            <a:schemeClr val="dk1"/>
                          </a:solidFill>
                          <a:effectLst/>
                          <a:latin typeface="Times New Roman" pitchFamily="18" charset="0"/>
                          <a:ea typeface="+mn-ea"/>
                          <a:cs typeface="Times New Roman" pitchFamily="18" charset="0"/>
                        </a:rPr>
                        <a:t>các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buổi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khóa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Ngày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hữu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nghị</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Việt</a:t>
                      </a:r>
                      <a:r>
                        <a:rPr lang="en-US" sz="1100" kern="1200" dirty="0" smtClean="0">
                          <a:solidFill>
                            <a:schemeClr val="dk1"/>
                          </a:solidFill>
                          <a:effectLst/>
                          <a:latin typeface="Times New Roman" pitchFamily="18" charset="0"/>
                          <a:ea typeface="+mn-ea"/>
                          <a:cs typeface="Times New Roman" pitchFamily="18" charset="0"/>
                        </a:rPr>
                        <a:t> -  </a:t>
                      </a:r>
                      <a:r>
                        <a:rPr lang="en-US" sz="1100" kern="1200" dirty="0" err="1" smtClean="0">
                          <a:solidFill>
                            <a:schemeClr val="dk1"/>
                          </a:solidFill>
                          <a:effectLst/>
                          <a:latin typeface="Times New Roman" pitchFamily="18" charset="0"/>
                          <a:ea typeface="+mn-ea"/>
                          <a:cs typeface="Times New Roman" pitchFamily="18" charset="0"/>
                        </a:rPr>
                        <a:t>Nhật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2016 </a:t>
                      </a:r>
                      <a:r>
                        <a:rPr lang="en-US" sz="1100" kern="1200" dirty="0" err="1" smtClean="0">
                          <a:solidFill>
                            <a:schemeClr val="dk1"/>
                          </a:solidFill>
                          <a:effectLst/>
                          <a:latin typeface="Times New Roman" pitchFamily="18" charset="0"/>
                          <a:ea typeface="+mn-ea"/>
                          <a:cs typeface="Times New Roman" pitchFamily="18" charset="0"/>
                        </a:rPr>
                        <a:t>sẽ</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bước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ngoặt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quan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trọng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hiện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ước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mơ</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chạm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đến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cửa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học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em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sẽ</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tiếp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tục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hiện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những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hoài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bão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mình</a:t>
                      </a:r>
                      <a:r>
                        <a:rPr lang="en-US" sz="1100" kern="1200" dirty="0" smtClean="0">
                          <a:solidFill>
                            <a:schemeClr val="dk1"/>
                          </a:solidFill>
                          <a:effectLst/>
                          <a:latin typeface="Times New Roman" pitchFamily="18" charset="0"/>
                          <a:ea typeface="+mn-ea"/>
                          <a:cs typeface="Times New Roman" pitchFamily="18" charset="0"/>
                        </a:rPr>
                        <a:t>.</a:t>
                      </a:r>
                      <a:endParaRPr lang="en-US" sz="1100" kern="1200" dirty="0">
                        <a:solidFill>
                          <a:schemeClr val="dk1"/>
                        </a:solidFill>
                        <a:effectLst/>
                        <a:latin typeface="Times New Roman" pitchFamily="18" charset="0"/>
                        <a:ea typeface="+mn-ea"/>
                        <a:cs typeface="Times New Roman" pitchFamily="18" charset="0"/>
                      </a:endParaRPr>
                    </a:p>
                  </a:txBody>
                  <a:tcPr/>
                </a:tc>
              </a:tr>
              <a:tr h="1003856">
                <a:tc>
                  <a:txBody>
                    <a:bodyPr/>
                    <a:lstStyle/>
                    <a:p>
                      <a:pPr algn="just"/>
                      <a:endParaRPr lang="en-US" sz="1100" b="1">
                        <a:latin typeface="Times New Roman" pitchFamily="18" charset="0"/>
                        <a:cs typeface="Times New Roman" pitchFamily="18" charset="0"/>
                      </a:endParaRPr>
                    </a:p>
                  </a:txBody>
                  <a:tcPr/>
                </a:tc>
                <a:tc>
                  <a:txBody>
                    <a:bodyPr/>
                    <a:lstStyle/>
                    <a:p>
                      <a:pPr algn="just"/>
                      <a:r>
                        <a:rPr lang="en-US" sz="1100" b="1" kern="1200" dirty="0" smtClean="0">
                          <a:solidFill>
                            <a:schemeClr val="dk1"/>
                          </a:solidFill>
                          <a:effectLst/>
                          <a:latin typeface="Times New Roman" pitchFamily="18" charset="0"/>
                          <a:ea typeface="+mn-ea"/>
                          <a:cs typeface="Times New Roman" pitchFamily="18" charset="0"/>
                        </a:rPr>
                        <a:t>6. </a:t>
                      </a:r>
                      <a:r>
                        <a:rPr lang="en-US" sz="1100" b="1" kern="1200" dirty="0" err="1" smtClean="0">
                          <a:solidFill>
                            <a:schemeClr val="dk1"/>
                          </a:solidFill>
                          <a:effectLst/>
                          <a:latin typeface="Times New Roman" pitchFamily="18" charset="0"/>
                          <a:ea typeface="+mn-ea"/>
                          <a:cs typeface="Times New Roman" pitchFamily="18" charset="0"/>
                        </a:rPr>
                        <a:t>Ngư</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dân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trẻ</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Huỳnh</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Hồ</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Xuân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Phú</a:t>
                      </a:r>
                      <a:endParaRPr lang="en-US" sz="1100" kern="1200" dirty="0" smtClean="0">
                        <a:solidFill>
                          <a:schemeClr val="dk1"/>
                        </a:solidFill>
                        <a:effectLst/>
                        <a:latin typeface="Times New Roman" pitchFamily="18" charset="0"/>
                        <a:ea typeface="+mn-ea"/>
                        <a:cs typeface="Times New Roman" pitchFamily="18" charset="0"/>
                      </a:endParaRPr>
                    </a:p>
                    <a:p>
                      <a:pPr algn="just"/>
                      <a:r>
                        <a:rPr lang="en-US" sz="1100" kern="1200" dirty="0" err="1" smtClean="0">
                          <a:solidFill>
                            <a:schemeClr val="dk1"/>
                          </a:solidFill>
                          <a:effectLst/>
                          <a:latin typeface="Times New Roman" pitchFamily="18" charset="0"/>
                          <a:ea typeface="+mn-ea"/>
                          <a:cs typeface="Times New Roman" pitchFamily="18" charset="0"/>
                        </a:rPr>
                        <a:t>Sinh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ra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lớn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lên</a:t>
                      </a:r>
                      <a:r>
                        <a:rPr lang="en-US" sz="1100" kern="1200" dirty="0" smtClean="0">
                          <a:solidFill>
                            <a:schemeClr val="dk1"/>
                          </a:solidFill>
                          <a:effectLst/>
                          <a:latin typeface="Times New Roman" pitchFamily="18" charset="0"/>
                          <a:ea typeface="+mn-ea"/>
                          <a:cs typeface="Times New Roman" pitchFamily="18" charset="0"/>
                        </a:rPr>
                        <a:t> ở </a:t>
                      </a:r>
                      <a:r>
                        <a:rPr lang="en-US" sz="1100" kern="1200" dirty="0" err="1" smtClean="0">
                          <a:solidFill>
                            <a:schemeClr val="dk1"/>
                          </a:solidFill>
                          <a:effectLst/>
                          <a:latin typeface="Times New Roman" pitchFamily="18" charset="0"/>
                          <a:ea typeface="+mn-ea"/>
                          <a:cs typeface="Times New Roman" pitchFamily="18" charset="0"/>
                        </a:rPr>
                        <a:t>một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xã</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ven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biển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huyện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Phù</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Cát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người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dân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đây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mưu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bằng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nghề</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thủy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2009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vốn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tự</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có</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vay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thêm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từ</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Ngân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hàng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chính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sách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xã</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hội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huyện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thông</a:t>
                      </a:r>
                      <a:r>
                        <a:rPr lang="en-US" sz="1100" kern="1200" dirty="0" smtClean="0">
                          <a:solidFill>
                            <a:schemeClr val="dk1"/>
                          </a:solidFill>
                          <a:effectLst/>
                          <a:latin typeface="Times New Roman" pitchFamily="18" charset="0"/>
                          <a:ea typeface="+mn-ea"/>
                          <a:cs typeface="Times New Roman" pitchFamily="18" charset="0"/>
                        </a:rPr>
                        <a:t> qua </a:t>
                      </a:r>
                      <a:r>
                        <a:rPr lang="en-US" sz="1100" kern="1200" dirty="0" err="1" smtClean="0">
                          <a:solidFill>
                            <a:schemeClr val="dk1"/>
                          </a:solidFill>
                          <a:effectLst/>
                          <a:latin typeface="Times New Roman" pitchFamily="18" charset="0"/>
                          <a:ea typeface="+mn-ea"/>
                          <a:cs typeface="Times New Roman" pitchFamily="18" charset="0"/>
                        </a:rPr>
                        <a:t>tổ</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chức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Đoàn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niên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đã</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đầu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tư</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đóng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chiếc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thuyền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để</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xa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bờ</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Từ</a:t>
                      </a:r>
                      <a:r>
                        <a:rPr lang="en-US" sz="1100" kern="1200" dirty="0" smtClean="0">
                          <a:solidFill>
                            <a:schemeClr val="dk1"/>
                          </a:solidFill>
                          <a:effectLst/>
                          <a:latin typeface="Times New Roman" pitchFamily="18" charset="0"/>
                          <a:ea typeface="+mn-ea"/>
                          <a:cs typeface="Times New Roman" pitchFamily="18" charset="0"/>
                        </a:rPr>
                        <a:t> ý </a:t>
                      </a:r>
                      <a:r>
                        <a:rPr lang="en-US" sz="1100" kern="1200" dirty="0" err="1" smtClean="0">
                          <a:solidFill>
                            <a:schemeClr val="dk1"/>
                          </a:solidFill>
                          <a:effectLst/>
                          <a:latin typeface="Times New Roman" pitchFamily="18" charset="0"/>
                          <a:ea typeface="+mn-ea"/>
                          <a:cs typeface="Times New Roman" pitchFamily="18" charset="0"/>
                        </a:rPr>
                        <a:t>chí</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nghị</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đã</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vượt</a:t>
                      </a:r>
                      <a:r>
                        <a:rPr lang="en-US" sz="1100" kern="1200" dirty="0" smtClean="0">
                          <a:solidFill>
                            <a:schemeClr val="dk1"/>
                          </a:solidFill>
                          <a:effectLst/>
                          <a:latin typeface="Times New Roman" pitchFamily="18" charset="0"/>
                          <a:ea typeface="+mn-ea"/>
                          <a:cs typeface="Times New Roman" pitchFamily="18" charset="0"/>
                        </a:rPr>
                        <a:t> qua </a:t>
                      </a:r>
                      <a:r>
                        <a:rPr lang="en-US" sz="1100" kern="1200" dirty="0" err="1" smtClean="0">
                          <a:solidFill>
                            <a:schemeClr val="dk1"/>
                          </a:solidFill>
                          <a:effectLst/>
                          <a:latin typeface="Times New Roman" pitchFamily="18" charset="0"/>
                          <a:ea typeface="+mn-ea"/>
                          <a:cs typeface="Times New Roman" pitchFamily="18" charset="0"/>
                        </a:rPr>
                        <a:t>khó</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vươn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giàu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thoát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nghèo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đồng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thời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còn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tạo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công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việc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nguồn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ổn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hơn</a:t>
                      </a:r>
                      <a:r>
                        <a:rPr lang="en-US" sz="1100" kern="1200" dirty="0" smtClean="0">
                          <a:solidFill>
                            <a:schemeClr val="dk1"/>
                          </a:solidFill>
                          <a:effectLst/>
                          <a:latin typeface="Times New Roman" pitchFamily="18" charset="0"/>
                          <a:ea typeface="+mn-ea"/>
                          <a:cs typeface="Times New Roman" pitchFamily="18" charset="0"/>
                        </a:rPr>
                        <a:t> 10 </a:t>
                      </a:r>
                      <a:r>
                        <a:rPr lang="en-US" sz="1100" kern="1200" dirty="0" err="1" smtClean="0">
                          <a:solidFill>
                            <a:schemeClr val="dk1"/>
                          </a:solidFill>
                          <a:effectLst/>
                          <a:latin typeface="Times New Roman" pitchFamily="18" charset="0"/>
                          <a:ea typeface="+mn-ea"/>
                          <a:cs typeface="Times New Roman" pitchFamily="18" charset="0"/>
                        </a:rPr>
                        <a:t>lao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động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hiện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thuyền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trưởng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tổ</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trưởng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tổ</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đoàn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kết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số</a:t>
                      </a:r>
                      <a:r>
                        <a:rPr lang="en-US" sz="1100" kern="1200" dirty="0" smtClean="0">
                          <a:solidFill>
                            <a:schemeClr val="dk1"/>
                          </a:solidFill>
                          <a:effectLst/>
                          <a:latin typeface="Times New Roman" pitchFamily="18" charset="0"/>
                          <a:ea typeface="+mn-ea"/>
                          <a:cs typeface="Times New Roman" pitchFamily="18" charset="0"/>
                        </a:rPr>
                        <a:t> 2 </a:t>
                      </a:r>
                      <a:r>
                        <a:rPr lang="en-US" sz="1100" kern="1200" dirty="0" err="1" smtClean="0">
                          <a:solidFill>
                            <a:schemeClr val="dk1"/>
                          </a:solidFill>
                          <a:effectLst/>
                          <a:latin typeface="Times New Roman" pitchFamily="18" charset="0"/>
                          <a:ea typeface="+mn-ea"/>
                          <a:cs typeface="Times New Roman" pitchFamily="18" charset="0"/>
                        </a:rPr>
                        <a:t>trên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biển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Có</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thành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xuất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sắc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trong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động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xuất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thủy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hải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tổng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lượng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2014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hơn</a:t>
                      </a:r>
                      <a:r>
                        <a:rPr lang="en-US" sz="1100" kern="1200" dirty="0" smtClean="0">
                          <a:solidFill>
                            <a:schemeClr val="dk1"/>
                          </a:solidFill>
                          <a:effectLst/>
                          <a:latin typeface="Times New Roman" pitchFamily="18" charset="0"/>
                          <a:ea typeface="+mn-ea"/>
                          <a:cs typeface="Times New Roman" pitchFamily="18" charset="0"/>
                        </a:rPr>
                        <a:t> 160 </a:t>
                      </a:r>
                      <a:r>
                        <a:rPr lang="en-US" sz="1100" kern="1200" dirty="0" err="1" smtClean="0">
                          <a:solidFill>
                            <a:schemeClr val="dk1"/>
                          </a:solidFill>
                          <a:effectLst/>
                          <a:latin typeface="Times New Roman" pitchFamily="18" charset="0"/>
                          <a:ea typeface="+mn-ea"/>
                          <a:cs typeface="Times New Roman" pitchFamily="18" charset="0"/>
                        </a:rPr>
                        <a:t>tấn</a:t>
                      </a:r>
                      <a:r>
                        <a:rPr lang="en-US" sz="1100" kern="1200" dirty="0" smtClean="0">
                          <a:solidFill>
                            <a:schemeClr val="dk1"/>
                          </a:solidFill>
                          <a:effectLst/>
                          <a:latin typeface="Times New Roman" pitchFamily="18" charset="0"/>
                          <a:ea typeface="+mn-ea"/>
                          <a:cs typeface="Times New Roman" pitchFamily="18" charset="0"/>
                        </a:rPr>
                        <a:t>/</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nhập</a:t>
                      </a:r>
                      <a:r>
                        <a:rPr lang="en-US" sz="1100" kern="1200" dirty="0" smtClean="0">
                          <a:solidFill>
                            <a:schemeClr val="dk1"/>
                          </a:solidFill>
                          <a:effectLst/>
                          <a:latin typeface="Times New Roman" pitchFamily="18" charset="0"/>
                          <a:ea typeface="+mn-ea"/>
                          <a:cs typeface="Times New Roman" pitchFamily="18" charset="0"/>
                        </a:rPr>
                        <a:t> 1,4 </a:t>
                      </a:r>
                      <a:r>
                        <a:rPr lang="en-US" sz="1100" kern="1200" dirty="0" err="1" smtClean="0">
                          <a:solidFill>
                            <a:schemeClr val="dk1"/>
                          </a:solidFill>
                          <a:effectLst/>
                          <a:latin typeface="Times New Roman" pitchFamily="18" charset="0"/>
                          <a:ea typeface="+mn-ea"/>
                          <a:cs typeface="Times New Roman" pitchFamily="18" charset="0"/>
                        </a:rPr>
                        <a:t>tỷ</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đồng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tạo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việc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cho</a:t>
                      </a:r>
                      <a:r>
                        <a:rPr lang="en-US" sz="1100" kern="1200" dirty="0" smtClean="0">
                          <a:solidFill>
                            <a:schemeClr val="dk1"/>
                          </a:solidFill>
                          <a:effectLst/>
                          <a:latin typeface="Times New Roman" pitchFamily="18" charset="0"/>
                          <a:ea typeface="+mn-ea"/>
                          <a:cs typeface="Times New Roman" pitchFamily="18" charset="0"/>
                        </a:rPr>
                        <a:t> 14 </a:t>
                      </a:r>
                      <a:r>
                        <a:rPr lang="en-US" sz="1100" kern="1200" dirty="0" err="1" smtClean="0">
                          <a:solidFill>
                            <a:schemeClr val="dk1"/>
                          </a:solidFill>
                          <a:effectLst/>
                          <a:latin typeface="Times New Roman" pitchFamily="18" charset="0"/>
                          <a:ea typeface="+mn-ea"/>
                          <a:cs typeface="Times New Roman" pitchFamily="18" charset="0"/>
                        </a:rPr>
                        <a:t>lao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động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ổn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những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thành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như</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vậy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2013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đã</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được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tuyên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nhận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giải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thưởng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Của</a:t>
                      </a:r>
                      <a:r>
                        <a:rPr lang="en-US" sz="1100" kern="1200" dirty="0" smtClean="0">
                          <a:solidFill>
                            <a:schemeClr val="dk1"/>
                          </a:solidFill>
                          <a:effectLst/>
                          <a:latin typeface="Times New Roman" pitchFamily="18" charset="0"/>
                          <a:ea typeface="+mn-ea"/>
                          <a:cs typeface="Times New Roman" pitchFamily="18" charset="0"/>
                        </a:rPr>
                        <a:t> do </a:t>
                      </a:r>
                      <a:r>
                        <a:rPr lang="en-US" sz="1100" kern="1200" dirty="0" err="1" smtClean="0">
                          <a:solidFill>
                            <a:schemeClr val="dk1"/>
                          </a:solidFill>
                          <a:effectLst/>
                          <a:latin typeface="Times New Roman" pitchFamily="18" charset="0"/>
                          <a:ea typeface="+mn-ea"/>
                          <a:cs typeface="Times New Roman" pitchFamily="18" charset="0"/>
                        </a:rPr>
                        <a:t>Trung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Đoàn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trao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tặng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Ngoài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thời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trên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biển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còn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tích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cực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các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hoạt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động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Đoàn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Hội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phong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trào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niên</a:t>
                      </a:r>
                      <a:r>
                        <a:rPr lang="en-US" sz="1100" kern="1200" dirty="0" smtClean="0">
                          <a:solidFill>
                            <a:schemeClr val="dk1"/>
                          </a:solidFill>
                          <a:effectLst/>
                          <a:latin typeface="Times New Roman" pitchFamily="18" charset="0"/>
                          <a:ea typeface="+mn-ea"/>
                          <a:cs typeface="Times New Roman" pitchFamily="18" charset="0"/>
                        </a:rPr>
                        <a:t> do </a:t>
                      </a:r>
                      <a:r>
                        <a:rPr lang="en-US" sz="1100" kern="1200" dirty="0" err="1" smtClean="0">
                          <a:solidFill>
                            <a:schemeClr val="dk1"/>
                          </a:solidFill>
                          <a:effectLst/>
                          <a:latin typeface="Times New Roman" pitchFamily="18" charset="0"/>
                          <a:ea typeface="+mn-ea"/>
                          <a:cs typeface="Times New Roman" pitchFamily="18" charset="0"/>
                        </a:rPr>
                        <a:t>địa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tổ</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chức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2016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nhiều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kế</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hoạch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đặc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biệt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sẽ</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đầu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tư</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mở</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rộng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thêm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ngư</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trường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vươn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bám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biển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tăng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lượng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đánh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bắt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giàu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cho</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bản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thân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cũng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như</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bà</a:t>
                      </a:r>
                      <a:r>
                        <a:rPr lang="en-US" sz="1100" kern="1200" dirty="0" smtClean="0">
                          <a:solidFill>
                            <a:schemeClr val="dk1"/>
                          </a:solidFill>
                          <a:effectLst/>
                          <a:latin typeface="Times New Roman" pitchFamily="18" charset="0"/>
                          <a:ea typeface="+mn-ea"/>
                          <a:cs typeface="Times New Roman" pitchFamily="18" charset="0"/>
                        </a:rPr>
                        <a:t> con </a:t>
                      </a:r>
                      <a:r>
                        <a:rPr lang="en-US" sz="1100" kern="1200" dirty="0" err="1" smtClean="0">
                          <a:solidFill>
                            <a:schemeClr val="dk1"/>
                          </a:solidFill>
                          <a:effectLst/>
                          <a:latin typeface="Times New Roman" pitchFamily="18" charset="0"/>
                          <a:ea typeface="+mn-ea"/>
                          <a:cs typeface="Times New Roman" pitchFamily="18" charset="0"/>
                        </a:rPr>
                        <a:t>tại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địa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góp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phần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xây</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dựng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quê</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hương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giàu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đẹp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hơn</a:t>
                      </a:r>
                      <a:r>
                        <a:rPr lang="en-US" sz="1100" kern="1200" dirty="0" smtClean="0">
                          <a:solidFill>
                            <a:schemeClr val="dk1"/>
                          </a:solidFill>
                          <a:effectLst/>
                          <a:latin typeface="Times New Roman" pitchFamily="18" charset="0"/>
                          <a:ea typeface="+mn-ea"/>
                          <a:cs typeface="Times New Roman" pitchFamily="18" charset="0"/>
                        </a:rPr>
                        <a:t>.</a:t>
                      </a:r>
                      <a:endParaRPr lang="en-US" sz="1100" b="1" dirty="0">
                        <a:latin typeface="Times New Roman" pitchFamily="18" charset="0"/>
                        <a:cs typeface="Times New Roman" pitchFamily="18" charset="0"/>
                      </a:endParaRPr>
                    </a:p>
                  </a:txBody>
                  <a:tcPr/>
                </a:tc>
              </a:tr>
            </a:tbl>
          </a:graphicData>
        </a:graphic>
      </p:graphicFrame>
      <p:pic>
        <p:nvPicPr>
          <p:cNvPr id="18" name="Picture 17" descr="C:\Users\Administrator\Documents\binh chọn guong măt trẻ tiêu biêu\Hồ Huỳnh Xuân Phú.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706" y="6400800"/>
            <a:ext cx="1320344" cy="1447800"/>
          </a:xfrm>
          <a:prstGeom prst="rect">
            <a:avLst/>
          </a:prstGeom>
          <a:noFill/>
          <a:ln>
            <a:noFill/>
          </a:ln>
        </p:spPr>
      </p:pic>
      <p:pic>
        <p:nvPicPr>
          <p:cNvPr id="2051" name="Picture 3" descr="C:\Users\Administrator\Downloads\hun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514" y="3962400"/>
            <a:ext cx="124872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Na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518" y="1828800"/>
            <a:ext cx="1223082" cy="1803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83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2441034"/>
            <a:ext cx="5829300" cy="4324261"/>
          </a:xfrm>
          <a:prstGeom prst="rect">
            <a:avLst/>
          </a:prstGeom>
          <a:noFill/>
          <a:ln>
            <a:noFill/>
          </a:ln>
        </p:spPr>
        <p:txBody>
          <a:bodyPr wrap="square" lIns="0" tIns="0" rIns="0" bIns="914400" rtlCol="0" anchor="t" anchorCtr="0">
            <a:spAutoFit/>
          </a:bodyPr>
          <a:lstStyle/>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b="1" smtClean="0">
              <a:latin typeface="Times New Roman" pitchFamily="18" charset="0"/>
              <a:cs typeface="Times New Roman" pitchFamily="18" charset="0"/>
            </a:endParaRPr>
          </a:p>
        </p:txBody>
      </p:sp>
      <p:sp>
        <p:nvSpPr>
          <p:cNvPr id="45" name="Oval 44"/>
          <p:cNvSpPr/>
          <p:nvPr/>
        </p:nvSpPr>
        <p:spPr>
          <a:xfrm>
            <a:off x="1828800" y="9184957"/>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184957"/>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19</a:t>
              </a:r>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5" name="Group 34"/>
          <p:cNvGrpSpPr/>
          <p:nvPr/>
        </p:nvGrpSpPr>
        <p:grpSpPr>
          <a:xfrm>
            <a:off x="8906" y="-35243"/>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GÓC NHÌN TRẺ</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879157"/>
            <a:ext cx="5829300" cy="1231106"/>
          </a:xfrm>
          <a:prstGeom prst="rect">
            <a:avLst/>
          </a:prstGeom>
          <a:noFill/>
          <a:ln>
            <a:noFill/>
          </a:ln>
        </p:spPr>
        <p:txBody>
          <a:bodyPr wrap="square" lIns="0" tIns="0" rIns="0" bIns="914400" rtlCol="0" anchor="t" anchorCtr="0">
            <a:spAutoFit/>
          </a:bodyPr>
          <a:lstStyle/>
          <a:p>
            <a:pPr algn="ctr"/>
            <a:r>
              <a:rPr lang="en-US" sz="2000" b="1" dirty="0" smtClean="0">
                <a:latin typeface="Times New Roman" pitchFamily="18" charset="0"/>
                <a:cs typeface="Times New Roman" pitchFamily="18" charset="0"/>
              </a:rPr>
              <a:t>9 </a:t>
            </a:r>
            <a:r>
              <a:rPr lang="vi-VN" sz="2000" b="1" dirty="0" smtClean="0">
                <a:latin typeface="+mj-lt"/>
              </a:rPr>
              <a:t>Gương </a:t>
            </a:r>
            <a:r>
              <a:rPr lang="vi-VN" sz="2000" b="1" dirty="0">
                <a:latin typeface="+mj-lt"/>
              </a:rPr>
              <a:t>mặt trẻ Việt Nam tiêu biểu 2015</a:t>
            </a:r>
          </a:p>
        </p:txBody>
      </p:sp>
      <p:graphicFrame>
        <p:nvGraphicFramePr>
          <p:cNvPr id="5" name="Table 4"/>
          <p:cNvGraphicFramePr>
            <a:graphicFrameLocks noGrp="1"/>
          </p:cNvGraphicFramePr>
          <p:nvPr>
            <p:extLst>
              <p:ext uri="{D42A27DB-BD31-4B8C-83A1-F6EECF244321}">
                <p14:modId xmlns:p14="http://schemas.microsoft.com/office/powerpoint/2010/main" val="4184601272"/>
              </p:ext>
            </p:extLst>
          </p:nvPr>
        </p:nvGraphicFramePr>
        <p:xfrm>
          <a:off x="457200" y="1580197"/>
          <a:ext cx="6019800" cy="6812280"/>
        </p:xfrm>
        <a:graphic>
          <a:graphicData uri="http://schemas.openxmlformats.org/drawingml/2006/table">
            <a:tbl>
              <a:tblPr firstRow="1" bandRow="1">
                <a:tableStyleId>{5C22544A-7EE6-4342-B048-85BDC9FD1C3A}</a:tableStyleId>
              </a:tblPr>
              <a:tblGrid>
                <a:gridCol w="1371600"/>
                <a:gridCol w="4648200"/>
              </a:tblGrid>
              <a:tr h="1003856">
                <a:tc>
                  <a:txBody>
                    <a:bodyPr/>
                    <a:lstStyle/>
                    <a:p>
                      <a:pPr algn="just"/>
                      <a:endParaRPr lang="en-US" sz="1100" b="0" dirty="0">
                        <a:latin typeface="Times New Roman" pitchFamily="18" charset="0"/>
                        <a:cs typeface="Times New Roman" pitchFamily="18" charset="0"/>
                      </a:endParaRPr>
                    </a:p>
                  </a:txBody>
                  <a:tcPr/>
                </a:tc>
                <a:tc>
                  <a:txBody>
                    <a:bodyPr/>
                    <a:lstStyle/>
                    <a:p>
                      <a:pPr algn="just"/>
                      <a:r>
                        <a:rPr lang="en-US" sz="1100" b="1" dirty="0" smtClean="0">
                          <a:latin typeface="Times New Roman" pitchFamily="18" charset="0"/>
                          <a:cs typeface="Times New Roman" pitchFamily="18" charset="0"/>
                        </a:rPr>
                        <a:t>7</a:t>
                      </a:r>
                      <a:r>
                        <a:rPr lang="vi-VN" sz="1100" b="1" dirty="0" smtClean="0">
                          <a:latin typeface="Times New Roman" pitchFamily="18" charset="0"/>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Anh</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Đặng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Tiểu</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Bình</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Chủ</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tịch</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Hội</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sinh</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viên</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Phó</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Bí</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thư</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Đoàn</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trường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năng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động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sáng</a:t>
                      </a:r>
                      <a:r>
                        <a:rPr lang="en-US" sz="1100" b="1" kern="1200" dirty="0" smtClean="0">
                          <a:solidFill>
                            <a:schemeClr val="lt1"/>
                          </a:solidFill>
                          <a:effectLst/>
                          <a:latin typeface="Times New Roman" pitchFamily="18" charset="0"/>
                          <a:ea typeface="+mn-ea"/>
                          <a:cs typeface="Times New Roman" pitchFamily="18" charset="0"/>
                        </a:rPr>
                        <a:t> </a:t>
                      </a:r>
                      <a:r>
                        <a:rPr lang="en-US" sz="1100" b="1" kern="1200" dirty="0" err="1" smtClean="0">
                          <a:solidFill>
                            <a:schemeClr val="lt1"/>
                          </a:solidFill>
                          <a:effectLst/>
                          <a:latin typeface="Times New Roman" pitchFamily="18" charset="0"/>
                          <a:ea typeface="+mn-ea"/>
                          <a:cs typeface="Times New Roman" pitchFamily="18" charset="0"/>
                        </a:rPr>
                        <a:t>tạo</a:t>
                      </a:r>
                      <a:endParaRPr lang="en-US" sz="1100" b="1" kern="1200" dirty="0" smtClean="0">
                        <a:solidFill>
                          <a:schemeClr val="lt1"/>
                        </a:solidFill>
                        <a:effectLst/>
                        <a:latin typeface="Times New Roman" pitchFamily="18" charset="0"/>
                        <a:ea typeface="+mn-ea"/>
                        <a:cs typeface="Times New Roman" pitchFamily="18" charset="0"/>
                      </a:endParaRPr>
                    </a:p>
                    <a:p>
                      <a:pPr algn="just"/>
                      <a:r>
                        <a:rPr lang="en-US" sz="1100" b="0" kern="1200" dirty="0" err="1" smtClean="0">
                          <a:solidFill>
                            <a:schemeClr val="lt1"/>
                          </a:solidFill>
                          <a:effectLst/>
                          <a:latin typeface="Times New Roman" pitchFamily="18" charset="0"/>
                          <a:ea typeface="+mn-ea"/>
                          <a:cs typeface="Times New Roman" pitchFamily="18" charset="0"/>
                        </a:rPr>
                        <a:t>Hiện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đang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giảng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dạy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phần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theo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sự</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phân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công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trường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sự</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tín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nhiệm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Đảng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ủy</a:t>
                      </a:r>
                      <a:r>
                        <a:rPr lang="en-US" sz="1100" b="0" kern="1200" dirty="0" smtClean="0">
                          <a:solidFill>
                            <a:schemeClr val="lt1"/>
                          </a:solidFill>
                          <a:effectLst/>
                          <a:latin typeface="Times New Roman" pitchFamily="18" charset="0"/>
                          <a:ea typeface="+mn-ea"/>
                          <a:cs typeface="Times New Roman" pitchFamily="18" charset="0"/>
                        </a:rPr>
                        <a:t>, Ban </a:t>
                      </a:r>
                      <a:r>
                        <a:rPr lang="en-US" sz="1100" b="0" kern="1200" dirty="0" err="1" smtClean="0">
                          <a:solidFill>
                            <a:schemeClr val="lt1"/>
                          </a:solidFill>
                          <a:effectLst/>
                          <a:latin typeface="Times New Roman" pitchFamily="18" charset="0"/>
                          <a:ea typeface="+mn-ea"/>
                          <a:cs typeface="Times New Roman" pitchFamily="18" charset="0"/>
                        </a:rPr>
                        <a:t>giám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hiệu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trường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còn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đảm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nhận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Phó</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Bí</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thư</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trường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nhiều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kiến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làm</a:t>
                      </a:r>
                      <a:r>
                        <a:rPr lang="en-US" sz="1100" b="0" kern="1200" dirty="0" smtClean="0">
                          <a:solidFill>
                            <a:schemeClr val="lt1"/>
                          </a:solidFill>
                          <a:effectLst/>
                          <a:latin typeface="Times New Roman" pitchFamily="18" charset="0"/>
                          <a:ea typeface="+mn-ea"/>
                          <a:cs typeface="Times New Roman" pitchFamily="18" charset="0"/>
                        </a:rPr>
                        <a:t> hay </a:t>
                      </a:r>
                      <a:r>
                        <a:rPr lang="en-US" sz="1100" b="0" kern="1200" dirty="0" err="1" smtClean="0">
                          <a:solidFill>
                            <a:schemeClr val="lt1"/>
                          </a:solidFill>
                          <a:effectLst/>
                          <a:latin typeface="Times New Roman" pitchFamily="18" charset="0"/>
                          <a:ea typeface="+mn-ea"/>
                          <a:cs typeface="Times New Roman" pitchFamily="18" charset="0"/>
                        </a:rPr>
                        <a:t>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trào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Hội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của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trường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phát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triển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mạnh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mẽ</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hạt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nhân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đầu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trào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như</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Tiếp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sức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mùa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Tình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nguyện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hè</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hiến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máu</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nhân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đạo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học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tập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làm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theo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tấm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gương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đạo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đức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Hồ</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Chí</a:t>
                      </a:r>
                      <a:r>
                        <a:rPr lang="en-US" sz="1100" b="0" kern="1200" dirty="0" smtClean="0">
                          <a:solidFill>
                            <a:schemeClr val="lt1"/>
                          </a:solidFill>
                          <a:effectLst/>
                          <a:latin typeface="Times New Roman" pitchFamily="18" charset="0"/>
                          <a:ea typeface="+mn-ea"/>
                          <a:cs typeface="Times New Roman" pitchFamily="18" charset="0"/>
                        </a:rPr>
                        <a:t> Minh… </a:t>
                      </a:r>
                      <a:r>
                        <a:rPr lang="en-US" sz="1100" b="0" kern="1200" dirty="0" err="1" smtClean="0">
                          <a:solidFill>
                            <a:schemeClr val="lt1"/>
                          </a:solidFill>
                          <a:effectLst/>
                          <a:latin typeface="Times New Roman" pitchFamily="18" charset="0"/>
                          <a:ea typeface="+mn-ea"/>
                          <a:cs typeface="Times New Roman" pitchFamily="18" charset="0"/>
                        </a:rPr>
                        <a:t>Với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những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đóng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góp</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như</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vậy</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nhận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Bằng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khen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vì</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có</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thành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tích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xuất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sắc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công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trào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năm</a:t>
                      </a:r>
                      <a:r>
                        <a:rPr lang="en-US" sz="1100" b="0" kern="1200" dirty="0" smtClean="0">
                          <a:solidFill>
                            <a:schemeClr val="lt1"/>
                          </a:solidFill>
                          <a:effectLst/>
                          <a:latin typeface="Times New Roman" pitchFamily="18" charset="0"/>
                          <a:ea typeface="+mn-ea"/>
                          <a:cs typeface="Times New Roman" pitchFamily="18" charset="0"/>
                        </a:rPr>
                        <a:t> 2014 - 2015 do </a:t>
                      </a:r>
                      <a:r>
                        <a:rPr lang="en-US" sz="1100" b="0" kern="1200" dirty="0" err="1" smtClean="0">
                          <a:solidFill>
                            <a:schemeClr val="lt1"/>
                          </a:solidFill>
                          <a:effectLst/>
                          <a:latin typeface="Times New Roman" pitchFamily="18" charset="0"/>
                          <a:ea typeface="+mn-ea"/>
                          <a:cs typeface="Times New Roman" pitchFamily="18" charset="0"/>
                        </a:rPr>
                        <a:t>Trung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ương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Đoàn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trao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tặng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có</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thành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tích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xuất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sắc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công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tác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Hội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phong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trào</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sinh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viên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được</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Trung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ương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Hội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tặng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Bằng</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khen.Anh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đã</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tham</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gia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hiến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máu</a:t>
                      </a:r>
                      <a:r>
                        <a:rPr lang="en-US" sz="1100" b="0" kern="1200" dirty="0" smtClean="0">
                          <a:solidFill>
                            <a:schemeClr val="lt1"/>
                          </a:solidFill>
                          <a:effectLst/>
                          <a:latin typeface="Times New Roman" pitchFamily="18" charset="0"/>
                          <a:ea typeface="+mn-ea"/>
                          <a:cs typeface="Times New Roman" pitchFamily="18" charset="0"/>
                        </a:rPr>
                        <a:t> 7 </a:t>
                      </a:r>
                      <a:r>
                        <a:rPr lang="en-US" sz="1100" b="0" kern="1200" dirty="0" err="1" smtClean="0">
                          <a:solidFill>
                            <a:schemeClr val="lt1"/>
                          </a:solidFill>
                          <a:effectLst/>
                          <a:latin typeface="Times New Roman" pitchFamily="18" charset="0"/>
                          <a:ea typeface="+mn-ea"/>
                          <a:cs typeface="Times New Roman" pitchFamily="18" charset="0"/>
                        </a:rPr>
                        <a:t>lần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và</a:t>
                      </a:r>
                      <a:r>
                        <a:rPr lang="en-US" sz="1100" b="0" kern="1200" dirty="0" smtClean="0">
                          <a:solidFill>
                            <a:schemeClr val="lt1"/>
                          </a:solidFill>
                          <a:effectLst/>
                          <a:latin typeface="Times New Roman" pitchFamily="18" charset="0"/>
                          <a:ea typeface="+mn-ea"/>
                          <a:cs typeface="Times New Roman" pitchFamily="18" charset="0"/>
                        </a:rPr>
                        <a:t> 2 </a:t>
                      </a:r>
                      <a:r>
                        <a:rPr lang="en-US" sz="1100" b="0" kern="1200" dirty="0" err="1" smtClean="0">
                          <a:solidFill>
                            <a:schemeClr val="lt1"/>
                          </a:solidFill>
                          <a:effectLst/>
                          <a:latin typeface="Times New Roman" pitchFamily="18" charset="0"/>
                          <a:ea typeface="+mn-ea"/>
                          <a:cs typeface="Times New Roman" pitchFamily="18" charset="0"/>
                        </a:rPr>
                        <a:t>lần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hiến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đột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xuất</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tại</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bệnh</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viện</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Đa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khoa</a:t>
                      </a:r>
                      <a:r>
                        <a:rPr lang="en-US" sz="1100" b="0" kern="1200" dirty="0" smtClean="0">
                          <a:solidFill>
                            <a:schemeClr val="lt1"/>
                          </a:solidFill>
                          <a:effectLst/>
                          <a:latin typeface="Times New Roman" pitchFamily="18" charset="0"/>
                          <a:ea typeface="+mn-ea"/>
                          <a:cs typeface="Times New Roman" pitchFamily="18" charset="0"/>
                        </a:rPr>
                        <a:t> </a:t>
                      </a:r>
                      <a:r>
                        <a:rPr lang="en-US" sz="1100" b="0" kern="1200" dirty="0" err="1" smtClean="0">
                          <a:solidFill>
                            <a:schemeClr val="lt1"/>
                          </a:solidFill>
                          <a:effectLst/>
                          <a:latin typeface="Times New Roman" pitchFamily="18" charset="0"/>
                          <a:ea typeface="+mn-ea"/>
                          <a:cs typeface="Times New Roman" pitchFamily="18" charset="0"/>
                        </a:rPr>
                        <a:t>tỉnh</a:t>
                      </a:r>
                      <a:r>
                        <a:rPr lang="en-US" sz="1100" b="0" kern="1200" dirty="0" smtClean="0">
                          <a:solidFill>
                            <a:schemeClr val="lt1"/>
                          </a:solidFill>
                          <a:effectLst/>
                          <a:latin typeface="Times New Roman" pitchFamily="18" charset="0"/>
                          <a:ea typeface="+mn-ea"/>
                          <a:cs typeface="Times New Roman" pitchFamily="18" charset="0"/>
                        </a:rPr>
                        <a:t>.</a:t>
                      </a:r>
                      <a:endParaRPr lang="en-US" sz="1100" b="0" dirty="0">
                        <a:latin typeface="Times New Roman" pitchFamily="18" charset="0"/>
                        <a:cs typeface="Times New Roman" pitchFamily="18" charset="0"/>
                      </a:endParaRPr>
                    </a:p>
                  </a:txBody>
                  <a:tcPr/>
                </a:tc>
              </a:tr>
              <a:tr h="1003856">
                <a:tc>
                  <a:txBody>
                    <a:bodyPr/>
                    <a:lstStyle/>
                    <a:p>
                      <a:pPr algn="just"/>
                      <a:endParaRPr lang="en-US" sz="1100" b="1" dirty="0">
                        <a:latin typeface="Times New Roman" pitchFamily="18" charset="0"/>
                        <a:cs typeface="Times New Roman" pitchFamily="18" charset="0"/>
                      </a:endParaRPr>
                    </a:p>
                  </a:txBody>
                  <a:tcPr/>
                </a:tc>
                <a:tc>
                  <a:txBody>
                    <a:bodyPr/>
                    <a:lstStyle/>
                    <a:p>
                      <a:pPr algn="just"/>
                      <a:r>
                        <a:rPr lang="en-US" sz="1100" b="1" dirty="0" smtClean="0">
                          <a:latin typeface="Times New Roman" pitchFamily="18" charset="0"/>
                          <a:cs typeface="Times New Roman" pitchFamily="18" charset="0"/>
                        </a:rPr>
                        <a:t>8</a:t>
                      </a:r>
                      <a:r>
                        <a:rPr lang="vi-VN" sz="1100" b="1" dirty="0" smtClean="0">
                          <a:latin typeface="Times New Roman" pitchFamily="18" charset="0"/>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Giám</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đốc</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trẻ</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Vũ</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Hồng</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Quân</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mang</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hoài</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bão</a:t>
                      </a:r>
                      <a:r>
                        <a:rPr lang="en-US" sz="1100" b="1" kern="1200" dirty="0" smtClean="0">
                          <a:solidFill>
                            <a:schemeClr val="dk1"/>
                          </a:solidFill>
                          <a:effectLst/>
                          <a:latin typeface="Times New Roman" pitchFamily="18" charset="0"/>
                          <a:ea typeface="+mn-ea"/>
                          <a:cs typeface="Times New Roman" pitchFamily="18" charset="0"/>
                        </a:rPr>
                        <a:t> </a:t>
                      </a:r>
                      <a:r>
                        <a:rPr lang="en-US" sz="1100" b="1" kern="1200" dirty="0" err="1" smtClean="0">
                          <a:solidFill>
                            <a:schemeClr val="dk1"/>
                          </a:solidFill>
                          <a:effectLst/>
                          <a:latin typeface="Times New Roman" pitchFamily="18" charset="0"/>
                          <a:ea typeface="+mn-ea"/>
                          <a:cs typeface="Times New Roman" pitchFamily="18" charset="0"/>
                        </a:rPr>
                        <a:t>lớn</a:t>
                      </a:r>
                      <a:endParaRPr lang="en-US" sz="1100" kern="1200" dirty="0" smtClean="0">
                        <a:solidFill>
                          <a:schemeClr val="dk1"/>
                        </a:solidFill>
                        <a:effectLst/>
                        <a:latin typeface="Times New Roman" pitchFamily="18" charset="0"/>
                        <a:ea typeface="+mn-ea"/>
                        <a:cs typeface="Times New Roman" pitchFamily="18" charset="0"/>
                      </a:endParaRPr>
                    </a:p>
                    <a:p>
                      <a:pPr algn="just"/>
                      <a:r>
                        <a:rPr lang="en-US" sz="1100" kern="1200" dirty="0" err="1" smtClean="0">
                          <a:solidFill>
                            <a:schemeClr val="dk1"/>
                          </a:solidFill>
                          <a:effectLst/>
                          <a:latin typeface="Times New Roman" pitchFamily="18" charset="0"/>
                          <a:ea typeface="+mn-ea"/>
                          <a:cs typeface="Times New Roman" pitchFamily="18" charset="0"/>
                        </a:rPr>
                        <a:t>Sinh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ra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trong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gia</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đình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có</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truyền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thống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Cách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mạng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nhưng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đam</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mê</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doanh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sau</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tốt</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nghiệp</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cử</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nhân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Kinh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tế</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du </a:t>
                      </a:r>
                      <a:r>
                        <a:rPr lang="en-US" sz="1100" kern="1200" dirty="0" err="1" smtClean="0">
                          <a:solidFill>
                            <a:schemeClr val="dk1"/>
                          </a:solidFill>
                          <a:effectLst/>
                          <a:latin typeface="Times New Roman" pitchFamily="18" charset="0"/>
                          <a:ea typeface="+mn-ea"/>
                          <a:cs typeface="Times New Roman" pitchFamily="18" charset="0"/>
                        </a:rPr>
                        <a:t>học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nước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ngoài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và</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trở</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về</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nước</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năm</a:t>
                      </a:r>
                      <a:r>
                        <a:rPr lang="en-US" sz="1100" kern="1200" dirty="0" smtClean="0">
                          <a:solidFill>
                            <a:schemeClr val="dk1"/>
                          </a:solidFill>
                          <a:effectLst/>
                          <a:latin typeface="Times New Roman" pitchFamily="18" charset="0"/>
                          <a:ea typeface="+mn-ea"/>
                          <a:cs typeface="Times New Roman" pitchFamily="18" charset="0"/>
                        </a:rPr>
                        <a:t> 2014. </a:t>
                      </a:r>
                      <a:r>
                        <a:rPr lang="en-US" sz="1100" kern="1200" dirty="0" err="1" smtClean="0">
                          <a:solidFill>
                            <a:schemeClr val="dk1"/>
                          </a:solidFill>
                          <a:effectLst/>
                          <a:latin typeface="Times New Roman" pitchFamily="18" charset="0"/>
                          <a:ea typeface="+mn-ea"/>
                          <a:cs typeface="Times New Roman" pitchFamily="18" charset="0"/>
                        </a:rPr>
                        <a:t>Với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tuổi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đời</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còn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khá</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trẻ</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nhưng</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anh</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hiện</a:t>
                      </a:r>
                      <a:r>
                        <a:rPr lang="en-US" sz="1100" kern="1200" dirty="0" smtClean="0">
                          <a:solidFill>
                            <a:schemeClr val="dk1"/>
                          </a:solidFill>
                          <a:effectLst/>
                          <a:latin typeface="Times New Roman" pitchFamily="18" charset="0"/>
                          <a:ea typeface="+mn-ea"/>
                          <a:cs typeface="Times New Roman" pitchFamily="18" charset="0"/>
                        </a:rPr>
                        <a:t> </a:t>
                      </a:r>
                      <a:r>
                        <a:rPr lang="en-US" sz="1100" kern="1200" dirty="0" err="1" smtClean="0">
                          <a:solidFill>
                            <a:schemeClr val="dk1"/>
                          </a:solidFill>
                          <a:effectLst/>
                          <a:latin typeface="Times New Roman" pitchFamily="18" charset="0"/>
                          <a:ea typeface="+mn-ea"/>
                          <a:cs typeface="Times New Roman" pitchFamily="18" charset="0"/>
                        </a:rPr>
                        <a:t>là</a:t>
                      </a:r>
                      <a:r>
                        <a:rPr lang="en-US" sz="1100" kern="1200" dirty="0" smtClean="0">
                          <a:solidFill>
                            <a:schemeClr val="dk1"/>
                          </a:solidFill>
                          <a:effectLst/>
                          <a:latin typeface="Times New Roman" pitchFamily="18" charset="0"/>
                          <a:ea typeface="+mn-ea"/>
                          <a:cs typeface="Times New Roman" pitchFamily="18" charset="0"/>
                        </a:rPr>
                        <a:t> </a:t>
                      </a:r>
                      <a:r>
                        <a:rPr lang="nl-NL" sz="1100" kern="1200" dirty="0" smtClean="0">
                          <a:solidFill>
                            <a:schemeClr val="dk1"/>
                          </a:solidFill>
                          <a:effectLst/>
                          <a:latin typeface="Times New Roman" pitchFamily="18" charset="0"/>
                          <a:ea typeface="+mn-ea"/>
                          <a:cs typeface="Times New Roman" pitchFamily="18" charset="0"/>
                        </a:rPr>
                        <a:t>Giám đốc Công ty Cổ phần VLXD Mỹ Quang với doanh thu 12 tỷ/năm, giải quyết việc làm cho 150 lao động trong đó có hơn 70% là thanh niên. Năm 2015, anh được Trung ương Hội LHTN Việt Nam, TW Hội Doanh nhân trẻ Việt Nam, CLB Sao Đỏ trao tặng danh hiệu là doanh nhân trẻ khởi nghiệp xuất sắc năm 2015. Năm 2016 với những dự định anh đang lên kế hoạch mở rộng quy mô của công ty, nâng cao chất lượng và hạ giá thành sản phẩm, tạo điều kiện và việc làm cho thanh niên có thu nhập ổn định.</a:t>
                      </a:r>
                      <a:endParaRPr lang="en-US" sz="1100" kern="1200" dirty="0">
                        <a:solidFill>
                          <a:schemeClr val="dk1"/>
                        </a:solidFill>
                        <a:effectLst/>
                        <a:latin typeface="Times New Roman" pitchFamily="18" charset="0"/>
                        <a:ea typeface="+mn-ea"/>
                        <a:cs typeface="Times New Roman" pitchFamily="18" charset="0"/>
                      </a:endParaRPr>
                    </a:p>
                  </a:txBody>
                  <a:tcPr/>
                </a:tc>
              </a:tr>
              <a:tr h="1003856">
                <a:tc>
                  <a:txBody>
                    <a:bodyPr/>
                    <a:lstStyle/>
                    <a:p>
                      <a:pPr algn="just"/>
                      <a:endParaRPr lang="en-US" sz="1100" b="1" dirty="0">
                        <a:latin typeface="Times New Roman" pitchFamily="18" charset="0"/>
                        <a:cs typeface="Times New Roman" pitchFamily="18" charset="0"/>
                      </a:endParaRPr>
                    </a:p>
                  </a:txBody>
                  <a:tcPr/>
                </a:tc>
                <a:tc>
                  <a:txBody>
                    <a:bodyPr/>
                    <a:lstStyle/>
                    <a:p>
                      <a:pPr algn="just"/>
                      <a:r>
                        <a:rPr lang="nl-NL" sz="1100" b="1" kern="1200" dirty="0" smtClean="0">
                          <a:solidFill>
                            <a:schemeClr val="dk1"/>
                          </a:solidFill>
                          <a:effectLst/>
                          <a:latin typeface="Times New Roman" pitchFamily="18" charset="0"/>
                          <a:ea typeface="+mn-ea"/>
                          <a:cs typeface="Times New Roman" pitchFamily="18" charset="0"/>
                        </a:rPr>
                        <a:t>9. Thanh niên làm kinh tế giỏi Nguyễn Văn Trí</a:t>
                      </a:r>
                      <a:endParaRPr lang="en-US" sz="1100" kern="1200" dirty="0" smtClean="0">
                        <a:solidFill>
                          <a:schemeClr val="dk1"/>
                        </a:solidFill>
                        <a:effectLst/>
                        <a:latin typeface="Times New Roman" pitchFamily="18" charset="0"/>
                        <a:ea typeface="+mn-ea"/>
                        <a:cs typeface="Times New Roman" pitchFamily="18" charset="0"/>
                      </a:endParaRPr>
                    </a:p>
                    <a:p>
                      <a:pPr algn="just"/>
                      <a:r>
                        <a:rPr lang="nl-NL" sz="1100" kern="1200" dirty="0" smtClean="0">
                          <a:solidFill>
                            <a:schemeClr val="dk1"/>
                          </a:solidFill>
                          <a:effectLst/>
                          <a:latin typeface="Times New Roman" pitchFamily="18" charset="0"/>
                          <a:ea typeface="+mn-ea"/>
                          <a:cs typeface="Times New Roman" pitchFamily="18" charset="0"/>
                        </a:rPr>
                        <a:t>Năm 2010 anh mạnh dạng đầu tư xây dựng mô hình chăn nuôi gà thịt, anh tự tìm hiểu, thiết kế chuồng trại để giảm chi phí đầu tư, thiết kế hệ thống âm thanh để giảm tiếng ồn của gà, sử dụng đệm lót sinh học để khắc phục tình trạng ô nhiễm môi trường trong chăn nuôi. Năm 2012 anh mạnh dạng đầu tư nuôi gà giống để phục vụ nhu cầu bản thân và cung cấp cho thị trường. Năm 2015 anh đã thành lập và làm chủ nhiệm Câu lạc bộ nuôi gà với 07 thành viên với mục đích hỗ trợ kỹ thuật trong chăn nuôi cho các hội viên. Với tổng số lượng đàn gà hơn 50.000 ngàn con hàng năm thu hơn 600 triệu đồng lợi nhuận, anh đã vươn lên làm giàu cho bản thân và gia đình. Ngoài công việc sản xuất, anh còn tích cực tham gia các hoạt động do địa phương tổ chức như trao đổi kinh nghiệm trong sản xuất, giúp đỡ hỗ trợ kỹ thuật chăn nuôi và đầu ra sản phẩm cho các bạn đoàn viên thanh niên tại địa phương. Đầu năm 2016, Tỉnh đoàn đã hỗ trợ  cho anh vay vốn 200 triệu đồng để mở rộng thêm diện tích trang trại và số lượng đàn gà. </a:t>
                      </a:r>
                      <a:endParaRPr lang="en-US" sz="1100" b="1" i="1" dirty="0">
                        <a:latin typeface="Times New Roman" pitchFamily="18" charset="0"/>
                        <a:cs typeface="Times New Roman" pitchFamily="18" charset="0"/>
                      </a:endParaRPr>
                    </a:p>
                  </a:txBody>
                  <a:tcPr/>
                </a:tc>
              </a:tr>
            </a:tbl>
          </a:graphicData>
        </a:graphic>
      </p:graphicFrame>
      <p:pic>
        <p:nvPicPr>
          <p:cNvPr id="18" name="Picture 17" descr="C:\Users\Administrator\Documents\binh chọn guong măt trẻ tiêu biêu\Tieu Binh1.jpg"/>
          <p:cNvPicPr/>
          <p:nvPr/>
        </p:nvPicPr>
        <p:blipFill rotWithShape="1">
          <a:blip r:embed="rId7" cstate="print">
            <a:extLst>
              <a:ext uri="{28A0092B-C50C-407E-A947-70E740481C1C}">
                <a14:useLocalDpi xmlns:a14="http://schemas.microsoft.com/office/drawing/2010/main" val="0"/>
              </a:ext>
            </a:extLst>
          </a:blip>
          <a:srcRect r="14721"/>
          <a:stretch/>
        </p:blipFill>
        <p:spPr bwMode="auto">
          <a:xfrm>
            <a:off x="515287" y="2135661"/>
            <a:ext cx="1246728" cy="996269"/>
          </a:xfrm>
          <a:prstGeom prst="rect">
            <a:avLst/>
          </a:prstGeom>
          <a:noFill/>
          <a:ln>
            <a:noFill/>
          </a:ln>
        </p:spPr>
      </p:pic>
      <p:pic>
        <p:nvPicPr>
          <p:cNvPr id="19" name="Picture 18" descr="C:\Users\Administrator\Documents\binh chọn guong măt trẻ tiêu biêu\10379961_1567685970155380_3805943299941808752_o.jpg"/>
          <p:cNvPicPr/>
          <p:nvPr/>
        </p:nvPicPr>
        <p:blipFill rotWithShape="1">
          <a:blip r:embed="rId8" cstate="print">
            <a:extLst>
              <a:ext uri="{28A0092B-C50C-407E-A947-70E740481C1C}">
                <a14:useLocalDpi xmlns:a14="http://schemas.microsoft.com/office/drawing/2010/main" val="0"/>
              </a:ext>
            </a:extLst>
          </a:blip>
          <a:srcRect l="32572"/>
          <a:stretch/>
        </p:blipFill>
        <p:spPr bwMode="auto">
          <a:xfrm>
            <a:off x="533400" y="6172200"/>
            <a:ext cx="1264699" cy="1066800"/>
          </a:xfrm>
          <a:prstGeom prst="rect">
            <a:avLst/>
          </a:prstGeom>
          <a:noFill/>
          <a:ln>
            <a:noFill/>
          </a:ln>
        </p:spPr>
      </p:pic>
      <p:pic>
        <p:nvPicPr>
          <p:cNvPr id="1026" name="Picture 2" descr="C:\Users\Administrator\Desktop\Vũ Hồng Quâ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28" t="-2564" r="-3928" b="17948"/>
          <a:stretch/>
        </p:blipFill>
        <p:spPr bwMode="auto">
          <a:xfrm>
            <a:off x="531734" y="3962400"/>
            <a:ext cx="123628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397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5300" y="381000"/>
            <a:ext cx="5829300" cy="9787295"/>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400" smtClean="0">
              <a:latin typeface="Times New Roman" pitchFamily="18" charset="0"/>
              <a:cs typeface="Times New Roman" pitchFamily="18" charset="0"/>
            </a:endParaRPr>
          </a:p>
          <a:p>
            <a:pPr algn="just" defTabSz="457200"/>
            <a:r>
              <a:rPr lang="en-US" sz="1400">
                <a:latin typeface="Times New Roman" pitchFamily="18" charset="0"/>
                <a:cs typeface="Times New Roman" pitchFamily="18" charset="0"/>
              </a:rPr>
              <a:t>nhi đồng cả nước lời thăm hỏi chân tình và lời chúc tốt đẹp nhất. Nhân dịp này, tôi nhiệt liệt chúc mừng, biểu dương những cán bộ Đoàn và đoàn viên tiêu biểu được trao Giải thưởng Lý Tự Trọng năm nay. </a:t>
            </a:r>
          </a:p>
          <a:p>
            <a:pPr algn="just" defTabSz="457200"/>
            <a:r>
              <a:rPr lang="en-US" sz="1400" smtClean="0">
                <a:latin typeface="Times New Roman" pitchFamily="18" charset="0"/>
                <a:cs typeface="Times New Roman" pitchFamily="18" charset="0"/>
              </a:rPr>
              <a:t>	... Đoàn </a:t>
            </a:r>
            <a:r>
              <a:rPr lang="en-US" sz="1400">
                <a:latin typeface="Times New Roman" pitchFamily="18" charset="0"/>
                <a:cs typeface="Times New Roman" pitchFamily="18" charset="0"/>
              </a:rPr>
              <a:t>Thanh niên Cộng sản Hồ Chí Minh ra đời trong phong trào đấu tranh cách mạng của nhân dân ta dưới sự lãnh đạo của Đảng, được Đảng và Bác Hồ kính yêu thường xuyên chăm lo, rèn luyện. Trải qua 85 năm xây dựng, phát triển và trưởng thành, Đoàn Thanh niên Cộng sản Hồ Chí Minh đã khẳng định bản lĩnh cách mạng, lòng trung thành với Đảng, với dân tộc, là lực lượng xung kích cách mạng, là tổ chức hạt nhân chính trị của thanh niên Việt Nam, đội hậu bị tin cậy của Đảng, là trường học xã hội chủ nghĩa của thanh niên Việt Nam. Từ các phong trào rộng lớn do Đoàn phát động và tổ chức triển khai như “Thi đua giết giặc lập công”, “Ba sẵn sàng”, “Năm xung phong” với ý chí “Quyết tử cho Tổ quốc quyết sinh”, “Xẻ dọc Trường Sơn đi cứu nước”, lớp lớp thanh niên Việt Nam đã chiến đấu, cống hiến và hy sinh cho Tổ quốc, khẳng định là lực lượng hùng hậu, đội quân xung kích cách mạng, tiêu biểu cho ý chí bất khuất của dân tộc Việt Nam Anh hùng, góp phần xứng đáng vào thắng lợi của sự nghiệp cách mạng vĩ đại của nhân dân ta, tô thắm truyền thống yêu nước, anh dũng, kiên cường, cần cù, thông minh, sáng tạo của dân tộc ta.</a:t>
            </a: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Trong sự nghiệp xây dựng, phát triển đất nước ngày nay, nhất là trong những năm đổi mới vừa qua, thế hệ trẻ nước nhà hăng hái thi đua học tập, lao động sáng tạo, tiếp thu tri thức, khoa học và công nghệ mới, vươn lên thoát nghèo, lập thân, lập nghiệp, xung kích, tình nguyện cống hiến xây dựng và bảo vệ Tổ quốc. Các phong trào, chương trình hành động của Đoàn tạo môi trường thực tiễn sinh động để đoàn viên, thanh niên rèn luyện, cống hiến và trưởng thành</a:t>
            </a:r>
            <a:r>
              <a:rPr lang="en-US" sz="1400" smtClean="0">
                <a:latin typeface="Times New Roman" pitchFamily="18" charset="0"/>
                <a:cs typeface="Times New Roman" pitchFamily="18" charset="0"/>
              </a:rPr>
              <a:t>.</a:t>
            </a:r>
          </a:p>
          <a:p>
            <a:pPr algn="just" defTabSz="457200"/>
            <a:r>
              <a:rPr lang="en-US" sz="1400">
                <a:latin typeface="Times New Roman" pitchFamily="18" charset="0"/>
                <a:cs typeface="Times New Roman" pitchFamily="18" charset="0"/>
              </a:rPr>
              <a:t>	</a:t>
            </a:r>
            <a:r>
              <a:rPr lang="en-US" sz="1400" smtClean="0">
                <a:latin typeface="Times New Roman" pitchFamily="18" charset="0"/>
                <a:cs typeface="Times New Roman" pitchFamily="18" charset="0"/>
              </a:rPr>
              <a:t>...</a:t>
            </a:r>
            <a:r>
              <a:rPr lang="en-US" sz="1400">
                <a:latin typeface="Times New Roman" pitchFamily="18" charset="0"/>
                <a:cs typeface="Times New Roman" pitchFamily="18" charset="0"/>
              </a:rPr>
              <a:t>Với những cống hiến to lớn trong 85 năm qua, Đoàn Thanh niên Cộng sản Hồ Chí Minh và tuổi trẻ Việt Nam đã hai lần được Đảng, Nhà nước tặng thưởng Huân chương Sao vàng và nhiều phần thưởng cao quý khác. Điều đó khẳng định sự ghi nhận, đánh giá cao của Đảng, Nhà nước và nhân dân ta đối với những cống hiến xứng đáng của thế hệ trẻ nước nhà và sự phát triển, lớn mạnh của Đoàn Thanh niên Cộng sản Hồ Chí Minh.</a:t>
            </a:r>
          </a:p>
          <a:p>
            <a:pPr algn="just" defTabSz="457200"/>
            <a:r>
              <a:rPr lang="en-US" sz="1400" smtClean="0">
                <a:latin typeface="Times New Roman" pitchFamily="18" charset="0"/>
                <a:cs typeface="Times New Roman" pitchFamily="18" charset="0"/>
              </a:rPr>
              <a:t>	Thay </a:t>
            </a:r>
            <a:r>
              <a:rPr lang="en-US" sz="1400">
                <a:latin typeface="Times New Roman" pitchFamily="18" charset="0"/>
                <a:cs typeface="Times New Roman" pitchFamily="18" charset="0"/>
              </a:rPr>
              <a:t>mặt lãnh đạo Đảng và Nhà nước, tôi nhiệt liệt chúc mừng Đoàn Thanh niên Cộng sản Hồ Chí Minh nhân kỷ niệm 85 năm Ngày thành lập và chúc mừng, biểu dương sự nỗ lực phấn đấu và những đóng góp to lớn của các thế hệ cán bộ, đoàn viên, thanh niên trong cả nước. </a:t>
            </a: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Hiện nay, toàn Đảng, toàn dân và toàn quân ta đang nỗ lực tổ chức học tập, quán triệt, tuyên truyền triển khai thực hiện thắng lợi Nghị quyết Đại hội lần thứ XII của Đảng. Trong bối cảnh tình hình thế giới và trong nước thời cơ, thuận lợi và khó khăn, thách thức đan xen; đặt ra nhiều vấn đề mới, yêu cầu mới to </a:t>
            </a:r>
            <a:r>
              <a:rPr lang="en-US" sz="1400" smtClean="0">
                <a:latin typeface="Times New Roman" pitchFamily="18" charset="0"/>
                <a:cs typeface="Times New Roman" pitchFamily="18" charset="0"/>
              </a:rPr>
              <a:t>lớn</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en-US" sz="1300" b="1" smtClean="0"/>
                <a:t>2</a:t>
              </a:r>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spTree>
    <p:extLst>
      <p:ext uri="{BB962C8B-B14F-4D97-AF65-F5344CB8AC3E}">
        <p14:creationId xmlns:p14="http://schemas.microsoft.com/office/powerpoint/2010/main" val="2352979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5300" y="381000"/>
            <a:ext cx="5829300" cy="10002738"/>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400" smtClean="0">
              <a:latin typeface="Times New Roman" pitchFamily="18" charset="0"/>
              <a:cs typeface="Times New Roman" pitchFamily="18" charset="0"/>
            </a:endParaRPr>
          </a:p>
          <a:p>
            <a:pPr algn="just" defTabSz="457200"/>
            <a:r>
              <a:rPr lang="en-US" sz="1400">
                <a:latin typeface="Times New Roman" pitchFamily="18" charset="0"/>
                <a:cs typeface="Times New Roman" pitchFamily="18" charset="0"/>
              </a:rPr>
              <a:t>đối với sự nghiệp đổi mới, phát triển đất nước và bảo vệ độc lập, chủ quyền, thống nhất, toàn vẹn lãnh thổ của Tổ quốc, đòi hỏi toàn Đảng, toàn dân, toàn quân ta, nhất là </a:t>
            </a:r>
            <a:r>
              <a:rPr lang="en-US" sz="1400" smtClean="0">
                <a:latin typeface="Times New Roman" pitchFamily="18" charset="0"/>
                <a:cs typeface="Times New Roman" pitchFamily="18" charset="0"/>
              </a:rPr>
              <a:t>thế hệ trẻ, phải phấn đấu quyết liệt hơn, đẩy mạnh toàn diện, đồng bộ công cuộc đổi mới; bảo vệ vững chắc độc lập chủ quyền và toàn vẹn lãnh thổ của Tổ quốc, đồng thời giữ vững môi trường hòa bình, ổn định để phát triển đất nước, phấn đấu sớm đưa nước ta cơ bản trở thành nước công nghiệp theo hướng hiện đại.</a:t>
            </a:r>
          </a:p>
          <a:p>
            <a:pPr algn="just" defTabSz="457200"/>
            <a:r>
              <a:rPr lang="en-US" sz="1400">
                <a:latin typeface="Times New Roman" pitchFamily="18" charset="0"/>
                <a:cs typeface="Times New Roman" pitchFamily="18" charset="0"/>
              </a:rPr>
              <a:t>	</a:t>
            </a:r>
            <a:r>
              <a:rPr lang="en-US" sz="1400" smtClean="0">
                <a:latin typeface="Times New Roman" pitchFamily="18" charset="0"/>
                <a:cs typeface="Times New Roman" pitchFamily="18" charset="0"/>
              </a:rPr>
              <a:t>Tự hào, phát huy truyền thống vẻ vang 85 năm qua, để góp phần thực hiện thắng lợi Nghị quyết Đại hội lần thứ XII của Đảng, tiếp tục viết tiếp những trang sử vẻ vang trong giai đoạn mới, Đoàn Thanh niên Cộng sản Hồ Chí Minh cần thực hiện tốt những nội dung sau:</a:t>
            </a:r>
          </a:p>
          <a:p>
            <a:pPr algn="just" defTabSz="457200"/>
            <a:r>
              <a:rPr lang="en-US" sz="1400" smtClean="0">
                <a:latin typeface="Times New Roman" pitchFamily="18" charset="0"/>
                <a:cs typeface="Times New Roman" pitchFamily="18" charset="0"/>
              </a:rPr>
              <a:t>	</a:t>
            </a:r>
            <a:r>
              <a:rPr lang="en-US" sz="1400" b="1" i="1" smtClean="0">
                <a:latin typeface="Times New Roman" pitchFamily="18" charset="0"/>
                <a:cs typeface="Times New Roman" pitchFamily="18" charset="0"/>
              </a:rPr>
              <a:t>Một là, </a:t>
            </a:r>
            <a:r>
              <a:rPr lang="en-US" sz="1400" smtClean="0">
                <a:latin typeface="Times New Roman" pitchFamily="18" charset="0"/>
                <a:cs typeface="Times New Roman" pitchFamily="18" charset="0"/>
              </a:rPr>
              <a:t>tăng cường công tác giáo dục chính trị tư tưởng, giáo dục truyền thống, bồi dưỡng lý tưởng cách mạng, rèn luyện đạo đức, lối sống văn hóa cho thanh niên, thiếu niên, góp phần xây dựng lớp đoàn viên, thanh niên, đội viên thời kỳ mới vừa hồng, vừa chuyên, có “tâm trong - trí sáng - hoài bão lớn”, kế tục xứng đáng sự nghiệp cách mạng của Đảng ta, dân tộc ta. Đoàn Thanh niên Cộng sản Hồ Chí Minh phải thường xuyên đổi mới nội dung, phương thức, nâng cao hiệu quả công tác giáo dục; thực hiện tốt hơn nữa chức năng là trường học xã hội chủ nghĩa của thanh niên. Tiếp tục tổ chức cho thanh niên học tập và làm theo tư tưởng, đạo đức, phong cách Hồ Chí Minh. Tổ chức các hoạt động sôi nổi, thiết thực phù hợp với từng độ tuổi, từng địa bàn để thanh niên hăng hái, tự giác tham gia; qua đó, bày tỏ tình cảm, thể hiện trách nhiệm của mình đối với quê hương, đất nước, đối với Đảng, Nhà nước bằng những việc làm có ý nghĩa thiết thực hằng ngày.</a:t>
            </a:r>
          </a:p>
          <a:p>
            <a:pPr algn="just" defTabSz="457200"/>
            <a:r>
              <a:rPr lang="en-US" sz="1400" b="1" i="1" smtClean="0">
                <a:latin typeface="Times New Roman" pitchFamily="18" charset="0"/>
                <a:cs typeface="Times New Roman" pitchFamily="18" charset="0"/>
              </a:rPr>
              <a:t>	Hai </a:t>
            </a:r>
            <a:r>
              <a:rPr lang="en-US" sz="1400" b="1" i="1">
                <a:latin typeface="Times New Roman" pitchFamily="18" charset="0"/>
                <a:cs typeface="Times New Roman" pitchFamily="18" charset="0"/>
              </a:rPr>
              <a:t>là, </a:t>
            </a:r>
            <a:r>
              <a:rPr lang="en-US" sz="1400">
                <a:latin typeface="Times New Roman" pitchFamily="18" charset="0"/>
                <a:cs typeface="Times New Roman" pitchFamily="18" charset="0"/>
              </a:rPr>
              <a:t>khuyến khích, cổ vũ thanh niên nuôi dưỡng ước mơ, hoài bão, lập thân, lập nghiệp, xung kích, làm chủ khoa học, công nghệ hiện đại. Tổ chức phong trào sâu rộng thanh niên tình nguyện, tuổi trẻ sáng tạo trong xây dựng và bảo vệ Tổ quốc. Đoàn Thanh niên Cộng sản Hồ Chí Minh cần tổ chức cho thanh niên tham gia thực hiện các chương trình, dự án, phần việc thanh niên, nhất là ở vùng sâu, vùng xa, biên giới, hải đảo Tổ quốc; tạo ra những công trình, những sản phẩm cụ thể mang dấu ấn tài năng, trí tuệ, sức vóc và lao động sáng tạo của thanh niên. Tổ chức sâu rộng, thiết thực, hiệu quả các phong trào hành động cách mạng trong đoàn viên, thanh niên, trong đó rất chú trọng phát huy sự năng động, dám nghĩ, dám làm, tinh thần dấn thân, tình nguyện, sáng tạo của thanh niên, khơi dậy và cổ vũ tinh thần khởi nghiệp trong thanh niên. Đồng thời, phải bám sát sự lãnh đạo, chỉ đạo của cấp ủy, tổ chức Đảng, chính quyền các cấp, phối hợp chặt chẽ với các ngành, MTTQ Việt Nam và các tổ chức chính trị - xã hội, huy động sự tham gia của toàn xã hội chăm lo đời sống vật chất, tinh thần của đoàn viên, thanh niên, thiếu niên, nhi đồng tốt hơn nữa, thiết thực hơn nữa; đồng hành </a:t>
            </a:r>
            <a:r>
              <a:rPr lang="en-US" sz="1400" smtClean="0">
                <a:latin typeface="Times New Roman" pitchFamily="18" charset="0"/>
                <a:cs typeface="Times New Roman" pitchFamily="18" charset="0"/>
              </a:rPr>
              <a:t>	</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vi-VN" sz="1300" b="1"/>
                <a:t>3</a:t>
              </a:r>
              <a:endParaRPr lang="en-US" sz="1300" b="1" smtClean="0"/>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spTree>
    <p:extLst>
      <p:ext uri="{BB962C8B-B14F-4D97-AF65-F5344CB8AC3E}">
        <p14:creationId xmlns:p14="http://schemas.microsoft.com/office/powerpoint/2010/main" val="3269060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6186" y="310575"/>
            <a:ext cx="5829300" cy="9948877"/>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05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cống </a:t>
            </a:r>
            <a:r>
              <a:rPr lang="en-US" sz="1400">
                <a:latin typeface="Times New Roman" pitchFamily="18" charset="0"/>
                <a:cs typeface="Times New Roman" pitchFamily="18" charset="0"/>
              </a:rPr>
              <a:t>hiến cho đất nước, cho nhân dân và lập thân, lập nghiệp</a:t>
            </a:r>
            <a:r>
              <a:rPr lang="en-US" sz="1400" smtClean="0">
                <a:latin typeface="Times New Roman" pitchFamily="18" charset="0"/>
                <a:cs typeface="Times New Roman" pitchFamily="18" charset="0"/>
              </a:rPr>
              <a:t>.</a:t>
            </a:r>
          </a:p>
          <a:p>
            <a:pPr algn="just" defTabSz="457200"/>
            <a:r>
              <a:rPr lang="en-US" sz="1400" smtClean="0">
                <a:latin typeface="Times New Roman" pitchFamily="18" charset="0"/>
                <a:cs typeface="Times New Roman" pitchFamily="18" charset="0"/>
              </a:rPr>
              <a:t>	</a:t>
            </a:r>
            <a:r>
              <a:rPr lang="en-US" sz="1400" b="1" i="1" smtClean="0">
                <a:latin typeface="Times New Roman" pitchFamily="18" charset="0"/>
                <a:cs typeface="Times New Roman" pitchFamily="18" charset="0"/>
              </a:rPr>
              <a:t>Ba </a:t>
            </a:r>
            <a:r>
              <a:rPr lang="en-US" sz="1400" b="1" i="1">
                <a:latin typeface="Times New Roman" pitchFamily="18" charset="0"/>
                <a:cs typeface="Times New Roman" pitchFamily="18" charset="0"/>
              </a:rPr>
              <a:t>là, </a:t>
            </a:r>
            <a:r>
              <a:rPr lang="en-US" sz="1400">
                <a:latin typeface="Times New Roman" pitchFamily="18" charset="0"/>
                <a:cs typeface="Times New Roman" pitchFamily="18" charset="0"/>
              </a:rPr>
              <a:t>nhận thức sâu sắc và thực hiện tốt hơn nữa vai trò, chức năng, nhiệm vụ của Đoàn Thanh niên Cộng sản Hồ Chí Minh, phát huy những thành tựu to lớn, những bài học kinh nghiệm quý báu đã tích lũy được qua các thời kỳ, khắc phục những mặt còn hạn chế; không ngừng đổi mới nội dung và phương thức hoạt động, nâng cao chất lượng tổ chức, hiệu quả hoạt động của Đoàn Thanh niên Cộng sản Hồ Chí Minh. Quan tâm chăm lo bồi dưỡng đội ngũ cán bộ đoàn, đào tạo lãnh đạo trẻ, đoàn viên ưu tú để giới thiệu với Đảng; giới thiệu những cán bộ trẻ, có phẩm chất đạo đức, năng lực công tác tốt, có triển vọng, bổ sung vào đội ngũ cán bộ của hệ thống chính trị. Tăng cường kiến thức, năng lực hội nhập quốc tế cho cán bộ đoàn, đoàn viên, thanh niên trong bối cảnh nước ta hội nhập quốc tế ngày càng sâu, rộng. Thu hút đông đảo thanh niên, thiếu niên và nhi đồng tham gia các tổ chức do Đoàn Thanh niên Cộng sản Hồ Chí Minh làm nòng cốt và phụ trách. Vận động, tập hợp đoàn kết đông đảo mọi tầng lớp thanh niên, nhất là thanh niên nông thôn, thanh niên công nhân trong các khu công nghiệp, khu chế xuất, thanh niên vùng đồng bào các dân tộc thiểu số, thanh niên là tín đồ tôn giáo, thanh niên là người Việt Nam định cư ở ngoài nước tham gia các hoạt động, các phong trào góp phần đẩy mạnh sự nghiệp công nghiệp hóa, hiện đại hóa, hội nhập quốc tế, xây dựng và bảo vệ Tổ quốc.</a:t>
            </a:r>
          </a:p>
          <a:p>
            <a:pPr algn="just" defTabSz="457200"/>
            <a:r>
              <a:rPr lang="en-US" sz="1400" smtClean="0">
                <a:latin typeface="Times New Roman" pitchFamily="18" charset="0"/>
                <a:cs typeface="Times New Roman" pitchFamily="18" charset="0"/>
              </a:rPr>
              <a:t>	</a:t>
            </a: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100" smtClean="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Tôi </a:t>
            </a:r>
            <a:r>
              <a:rPr lang="en-US" sz="1400">
                <a:latin typeface="Times New Roman" pitchFamily="18" charset="0"/>
                <a:cs typeface="Times New Roman" pitchFamily="18" charset="0"/>
              </a:rPr>
              <a:t>đề nghị cấp ủy, chính quyền, MTTQ Việt Nam và đoàn thể nhân dân các cấp quán triệt, nâng cao nhận thức, trách nhiệm đối với việc chăm lo, bồi dưỡng, giáo dục và phát huy vai trò, tiềm năng của thế hệ trẻ; lắng nghe thanh niên nói, động viên, định hướng thanh niên làm, ủng hộ, đồng hành với những đổi mới, sáng tạo để phát huy vai trò và khả năng cống hiến của thanh niên. Cần tập trung thể chế hóa, cụ thể hóa các chủ trương, quan điểm của Đảng về thanh niên và công tác thanh niên được thể hiện trong Nghị quyết Đại hội lần thứ XII của Đảng, Nghị quyết Trung ương 7 (khóa X) về “Tăng cường sự lãnh đạo của Đảng đối với công tác thanh niên thời kỳ đẩy mạnh công nghiệp hóa, hiện đại hóa”, Chỉ thị số 42 của Ban Bí thư Trung ương Đảng (khóa XI) về “Tăng cường sự lãnh đạo của Đảng đối với công tác giáo dục lý tưởng cách mạng, đạo đức, lối sống văn hóa cho thế hệ trẻ giai đoạn 2015 - 2030”. Tập trung lãnh đạo, chỉ </a:t>
            </a:r>
            <a:r>
              <a:rPr lang="en-US" sz="1400" smtClean="0">
                <a:latin typeface="Times New Roman" pitchFamily="18" charset="0"/>
                <a:cs typeface="Times New Roman" pitchFamily="18" charset="0"/>
              </a:rPr>
              <a:t>đạo</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vi-VN" sz="1300" b="1"/>
                <a:t>4</a:t>
              </a:r>
              <a:endParaRPr lang="en-US" sz="1300" b="1" smtClean="0"/>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pic>
        <p:nvPicPr>
          <p:cNvPr id="8" name="Picture 7" descr="D:\USB 3.2016\Dữ liệu làm Info\nhiem ky 2007 den nay\nhiem ky 2007 den nay\4. Tình nguyện vì cuộc sống cộng đồng\tinh nguyen bo sung\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828514"/>
            <a:ext cx="2743200" cy="180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91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6186" y="381000"/>
            <a:ext cx="5829300" cy="10218182"/>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xây </a:t>
            </a:r>
            <a:r>
              <a:rPr lang="en-US" sz="1400">
                <a:latin typeface="Times New Roman" pitchFamily="18" charset="0"/>
                <a:cs typeface="Times New Roman" pitchFamily="18" charset="0"/>
              </a:rPr>
              <a:t>dựng môi trường xã hội, môi trường văn hóa lành mạnh, trong đó cán bộ, đảng viên, các bậc làm cha, làm mẹ, các bậc đàn anh đi trước hết lòng tin yêu, chăm sóc và nêu gương cho thanh niên, thiếu niên noi theo; tạo điều kiện để thế hệ trẻ học tập, rèn luyện, phấn đấu trưởng thành. Chính quyền, MTTQ Việt Nam, các tổ chức chính trị - xã hội, các đoàn thể nhân dân, nhà trường và mọi người, mọi nhà thường xuyên quan tâm, phối hợp tốt với Đoàn Thanh niên Cộng sản Hồ Chí Minh trong giáo dục, rèn luyện và chăm lo cho thế hệ trẻ. Tập trung xây dựng và tổ chức thực hiện tốt các cơ chế, chính sách phù hợp, tạo điều kiện thuận lợi để thế hệ trẻ học tập, rèn luyện, lao động, sáng tạo, giải trí, phát triển toàn diện cả về phẩm chất đạo đức, trí tuệ, thể lực, kỹ năng sống, chuyên môn nghề nghiệp để họ trước hết trở thành những người tử tế, trở thành những người </a:t>
            </a:r>
            <a:r>
              <a:rPr lang="en-US" sz="1400" smtClean="0">
                <a:latin typeface="Times New Roman" pitchFamily="18" charset="0"/>
                <a:cs typeface="Times New Roman" pitchFamily="18" charset="0"/>
              </a:rPr>
              <a:t>Việt Nam </a:t>
            </a:r>
            <a:r>
              <a:rPr lang="en-US" sz="1400">
                <a:latin typeface="Times New Roman" pitchFamily="18" charset="0"/>
                <a:cs typeface="Times New Roman" pitchFamily="18" charset="0"/>
              </a:rPr>
              <a:t>yêu nước, nhân ái, nghĩa tình, trung thực, đoàn kết, cần cù, sáng tạo, trọng đạo lý làm người, yêu chuộng hòa bình và công lý</a:t>
            </a:r>
            <a:r>
              <a:rPr lang="en-US" sz="1400" smtClean="0">
                <a:latin typeface="Times New Roman" pitchFamily="18" charset="0"/>
                <a:cs typeface="Times New Roman" pitchFamily="18" charset="0"/>
              </a:rPr>
              <a:t>.</a:t>
            </a: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a:t>
            </a:r>
            <a:r>
              <a:rPr lang="en-US" sz="1400">
                <a:latin typeface="Times New Roman" pitchFamily="18" charset="0"/>
                <a:cs typeface="Times New Roman" pitchFamily="18" charset="0"/>
              </a:rPr>
              <a:t>Đảng, Nhà nước và nhân dân ta luôn đặt niềm tin, sự kỳ vọng vào thế hệ trẻ - những người chủ tương lai của nước nhà, lực lượng xung kích trong sự nghiệp công nghiệp hóa, hiện đại hóa đất nước, hội nhập quốc tế, xây dựng và bảo vệ Tổ quốc. Đồng thời mong mỏi, đòi hỏi và tin tưởng rằng, thế hệ trẻ hôm nay, với tinh thần xung kích, tình nguyện, sáng tạo, sẽ tiếp tục kế thừa và phát huy truyền thống tốt đẹp của dân tộc, tiếp thu tinh hoa văn hóa và thành tựu khoa học công nghệ của nhân loại, thông qua học tập, lao động và rèn luyện, ngày càng hoàn thiện mình, thật sự là lớp người mới có tâm hồn trong sáng, có trí tuệ, hiểu biết, sống có hoài bão, lý tưởng, có nghề nghiệp vững vàng, vững tin vào tiền đồ, tương lai hạnh phúc, cống hiến xứng đáng cho Tổ quốc, cho nhân dân. Đoàn Thanh niên Cộng sản Hồ Chí Minh tiếp tục thực hiện tốt vai trò là hạt nhân chính trị, nòng cốt trong phong trào thanh niên, xứng đáng là trường học xã hội chủ nghĩa của thanh niên, đội hậu bị tin cậy của Đảng</a:t>
            </a:r>
            <a:r>
              <a:rPr lang="en-US" sz="1400" smtClean="0">
                <a:latin typeface="Times New Roman" pitchFamily="18" charset="0"/>
                <a:cs typeface="Times New Roman" pitchFamily="18" charset="0"/>
              </a:rPr>
              <a:t>.</a:t>
            </a:r>
          </a:p>
          <a:p>
            <a:pPr algn="r" defTabSz="457200"/>
            <a:r>
              <a:rPr lang="en-US" sz="1400" b="1" i="1" smtClean="0">
                <a:latin typeface="Times New Roman" pitchFamily="18" charset="0"/>
                <a:cs typeface="Times New Roman" pitchFamily="18" charset="0"/>
              </a:rPr>
              <a:t>(Ban Tuyên giáo Trung ương Đoàn tổng hợp)</a:t>
            </a:r>
          </a:p>
          <a:p>
            <a:pPr algn="just" defTabSz="457200"/>
            <a:endParaRPr lang="en-US" sz="1400" smtClean="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vi-VN" sz="1300" b="1"/>
                <a:t>5</a:t>
              </a:r>
              <a:endParaRPr lang="en-US" sz="1300" b="1" smtClean="0"/>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pic>
        <p:nvPicPr>
          <p:cNvPr id="8" name="Picture 12" descr="C:\Users\Administrator\Desktop\93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33800"/>
            <a:ext cx="3809334" cy="233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86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477328"/>
          </a:xfrm>
          <a:prstGeom prst="rect">
            <a:avLst/>
          </a:prstGeom>
          <a:noFill/>
          <a:ln>
            <a:noFill/>
          </a:ln>
        </p:spPr>
        <p:txBody>
          <a:bodyPr wrap="square" lIns="0" tIns="0" rIns="0" bIns="914400" rtlCol="0" anchor="t" anchorCtr="0">
            <a:spAutoFit/>
          </a:bodyPr>
          <a:lstStyle/>
          <a:p>
            <a:pPr algn="ctr"/>
            <a:r>
              <a:rPr lang="en-US" b="1" dirty="0" err="1">
                <a:latin typeface="Times New Roman" pitchFamily="18" charset="0"/>
                <a:cs typeface="Times New Roman" pitchFamily="18" charset="0"/>
              </a:rPr>
              <a:t>Tóm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tắt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hoạt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Tổng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Huy</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Tập</a:t>
            </a:r>
            <a:r>
              <a:rPr lang="en-US" b="1" dirty="0" smtClean="0">
                <a:latin typeface="Times New Roman" pitchFamily="18" charset="0"/>
                <a:cs typeface="Times New Roman" pitchFamily="18" charset="0"/>
              </a:rPr>
              <a:t> </a:t>
            </a:r>
            <a:endParaRPr lang="en-US" b="1" i="1" dirty="0">
              <a:latin typeface="Times New Roman" pitchFamily="18" charset="0"/>
              <a:cs typeface="Times New Roman" pitchFamily="18" charset="0"/>
            </a:endParaRPr>
          </a:p>
        </p:txBody>
      </p:sp>
      <p:sp>
        <p:nvSpPr>
          <p:cNvPr id="17" name="TextBox 16"/>
          <p:cNvSpPr txBox="1"/>
          <p:nvPr/>
        </p:nvSpPr>
        <p:spPr>
          <a:xfrm>
            <a:off x="381000" y="1729264"/>
            <a:ext cx="6064250" cy="8456161"/>
          </a:xfrm>
          <a:prstGeom prst="rect">
            <a:avLst/>
          </a:prstGeom>
          <a:noFill/>
          <a:ln>
            <a:noFill/>
          </a:ln>
        </p:spPr>
        <p:txBody>
          <a:bodyPr wrap="square" lIns="0" tIns="0" rIns="0" bIns="914400" rtlCol="0" anchor="t" anchorCtr="0">
            <a:spAutoFit/>
          </a:bodyPr>
          <a:lstStyle/>
          <a:p>
            <a:pPr algn="just" fontAlgn="base"/>
            <a:r>
              <a:rPr lang="vi-VN" sz="1400" dirty="0">
                <a:latin typeface="+mj-lt"/>
              </a:rPr>
              <a:t>Họ và tên: </a:t>
            </a:r>
            <a:r>
              <a:rPr lang="vi-VN" sz="1400" b="1" dirty="0">
                <a:latin typeface="+mj-lt"/>
              </a:rPr>
              <a:t>Hà Huy Tập</a:t>
            </a:r>
            <a:endParaRPr lang="vi-VN" sz="1400" dirty="0">
              <a:latin typeface="+mj-lt"/>
            </a:endParaRPr>
          </a:p>
          <a:p>
            <a:pPr algn="just" fontAlgn="base"/>
            <a:r>
              <a:rPr lang="vi-VN" sz="1400" dirty="0">
                <a:latin typeface="+mj-lt"/>
              </a:rPr>
              <a:t>Tên gọi khác: </a:t>
            </a:r>
            <a:r>
              <a:rPr lang="vi-VN" sz="1400" b="1" dirty="0">
                <a:latin typeface="+mj-lt"/>
              </a:rPr>
              <a:t>Hồng Thế Công, Trí Cường, Sinhichkin</a:t>
            </a:r>
            <a:endParaRPr lang="vi-VN" sz="1400" dirty="0">
              <a:latin typeface="+mj-lt"/>
            </a:endParaRPr>
          </a:p>
          <a:p>
            <a:pPr algn="just" fontAlgn="base"/>
            <a:r>
              <a:rPr lang="vi-VN" sz="1400" dirty="0">
                <a:latin typeface="+mj-lt"/>
              </a:rPr>
              <a:t>Ngày sinh: 24/04/1906</a:t>
            </a:r>
          </a:p>
          <a:p>
            <a:pPr algn="just" fontAlgn="base"/>
            <a:r>
              <a:rPr lang="vi-VN" sz="1400" dirty="0">
                <a:latin typeface="+mj-lt"/>
              </a:rPr>
              <a:t>Quê quán: Làng Kim Nặc, xã Cẩm Hùng, huyện Cẩm Xuyên</a:t>
            </a:r>
            <a:r>
              <a:rPr lang="vi-VN" sz="1400" dirty="0" smtClean="0">
                <a:latin typeface="+mj-lt"/>
              </a:rPr>
              <a:t>,</a:t>
            </a:r>
            <a:endParaRPr lang="en-US" sz="1400" dirty="0" smtClean="0">
              <a:latin typeface="+mj-lt"/>
            </a:endParaRPr>
          </a:p>
          <a:p>
            <a:pPr algn="just" fontAlgn="base"/>
            <a:r>
              <a:rPr lang="en-US" sz="1400" dirty="0">
                <a:latin typeface="+mj-lt"/>
              </a:rPr>
              <a:t>	</a:t>
            </a:r>
            <a:r>
              <a:rPr lang="vi-VN" sz="1400" dirty="0" smtClean="0">
                <a:latin typeface="+mj-lt"/>
              </a:rPr>
              <a:t> </a:t>
            </a:r>
            <a:r>
              <a:rPr lang="vi-VN" sz="1400" dirty="0">
                <a:latin typeface="+mj-lt"/>
              </a:rPr>
              <a:t>tỉnh Hà </a:t>
            </a:r>
            <a:r>
              <a:rPr lang="vi-VN" sz="1400" dirty="0" smtClean="0">
                <a:latin typeface="+mj-lt"/>
              </a:rPr>
              <a:t>Tĩnh</a:t>
            </a:r>
            <a:endParaRPr lang="en-US" sz="1400" dirty="0" smtClean="0">
              <a:latin typeface="+mj-lt"/>
            </a:endParaRPr>
          </a:p>
          <a:p>
            <a:pPr algn="just" fontAlgn="base"/>
            <a:endParaRPr lang="vi-VN" sz="1400" dirty="0">
              <a:latin typeface="+mj-lt"/>
            </a:endParaRPr>
          </a:p>
          <a:p>
            <a:pPr algn="ctr" fontAlgn="base"/>
            <a:r>
              <a:rPr lang="vi-VN" sz="1400" b="1" cap="all" dirty="0">
                <a:latin typeface="+mj-lt"/>
              </a:rPr>
              <a:t>TÓM TẮT QUÁ TRÌNH CÔNG </a:t>
            </a:r>
            <a:r>
              <a:rPr lang="vi-VN" sz="1400" b="1" cap="all" dirty="0" smtClean="0">
                <a:latin typeface="+mj-lt"/>
              </a:rPr>
              <a:t>TÁC</a:t>
            </a:r>
            <a:endParaRPr lang="en-US" sz="1400" b="1" cap="all" dirty="0" smtClean="0">
              <a:latin typeface="+mj-lt"/>
            </a:endParaRPr>
          </a:p>
          <a:p>
            <a:pPr algn="ctr" fontAlgn="base"/>
            <a:endParaRPr lang="en-US" sz="1400" b="1" cap="all" dirty="0" smtClean="0">
              <a:latin typeface="+mj-lt"/>
            </a:endParaRPr>
          </a:p>
          <a:p>
            <a:pPr algn="just" fontAlgn="base"/>
            <a:endParaRPr lang="vi-VN" sz="1400" b="1" cap="all" dirty="0">
              <a:latin typeface="+mj-lt"/>
            </a:endParaRPr>
          </a:p>
          <a:p>
            <a:pPr indent="274320" algn="just" fontAlgn="base">
              <a:spcBef>
                <a:spcPts val="300"/>
              </a:spcBef>
              <a:spcAft>
                <a:spcPts val="300"/>
              </a:spcAft>
            </a:pPr>
            <a:r>
              <a:rPr lang="vi-VN" sz="1400" dirty="0">
                <a:latin typeface="+mj-lt"/>
              </a:rPr>
              <a:t>Tháng 1-1928, Hà Huy Tập bị sa thải khỏi trường An Nam học đường vì lý do kích động học sinh bãi khóa đấu tranh.</a:t>
            </a:r>
          </a:p>
          <a:p>
            <a:pPr indent="274320" algn="just" fontAlgn="base">
              <a:spcBef>
                <a:spcPts val="300"/>
              </a:spcBef>
              <a:spcAft>
                <a:spcPts val="300"/>
              </a:spcAft>
            </a:pPr>
            <a:r>
              <a:rPr lang="vi-VN" sz="1400" dirty="0" smtClean="0">
                <a:latin typeface="+mj-lt"/>
              </a:rPr>
              <a:t>Từ </a:t>
            </a:r>
            <a:r>
              <a:rPr lang="vi-VN" sz="1400" dirty="0">
                <a:latin typeface="+mj-lt"/>
              </a:rPr>
              <a:t>năm 1910 - 1919 học tiểu học ở tỉnh lỵ Hà Tĩnh; từ năm 1919 - 1923 học tại Trường Quốc học Huế; sau 5 năm, Hà Huy Tập đã tốt nghiệp hạng ưu trường Quốc học Huế. Vì hoàn cảnh nghèo không thể tiếp tục học lên bậc cao, Hà Huy Tập xin làm giáo viên tiểu học ở thành phố Nha Trang</a:t>
            </a:r>
            <a:r>
              <a:rPr lang="vi-VN" sz="1400" dirty="0" smtClean="0">
                <a:latin typeface="+mj-lt"/>
              </a:rPr>
              <a:t>.</a:t>
            </a:r>
            <a:endParaRPr lang="en-US" sz="1400" dirty="0" smtClean="0">
              <a:latin typeface="+mj-lt"/>
            </a:endParaRPr>
          </a:p>
          <a:p>
            <a:pPr indent="274320" algn="just" fontAlgn="base">
              <a:spcBef>
                <a:spcPts val="300"/>
              </a:spcBef>
              <a:spcAft>
                <a:spcPts val="300"/>
              </a:spcAft>
            </a:pPr>
            <a:r>
              <a:rPr lang="vi-VN" sz="1400" dirty="0" smtClean="0">
                <a:latin typeface="+mj-lt"/>
              </a:rPr>
              <a:t>Từ </a:t>
            </a:r>
            <a:r>
              <a:rPr lang="vi-VN" sz="1400" dirty="0">
                <a:latin typeface="+mj-lt"/>
              </a:rPr>
              <a:t>năm 1923 đến năm 1926, Hà Huy Tập dạy học ở Nha Trang. Đây là quãng thời gian Hà Huy Tập được chứng kiến cuộc sống hiện thực đầy bất công của chế độ thực dân phong kiến. Bằng nhiệt tình của tuổi trẻ và lòng yêu nước Hà Huy Tập đã sớm bước vào cuộc đời hoạt động cách mạng từ năm 1925</a:t>
            </a:r>
            <a:r>
              <a:rPr lang="vi-VN" sz="1400" dirty="0" smtClean="0">
                <a:latin typeface="+mj-lt"/>
              </a:rPr>
              <a:t>.</a:t>
            </a:r>
            <a:endParaRPr lang="en-US" sz="1400" dirty="0" smtClean="0">
              <a:latin typeface="+mj-lt"/>
            </a:endParaRPr>
          </a:p>
          <a:p>
            <a:pPr indent="274320" algn="just" fontAlgn="base">
              <a:spcBef>
                <a:spcPts val="300"/>
              </a:spcBef>
              <a:spcAft>
                <a:spcPts val="300"/>
              </a:spcAft>
            </a:pPr>
            <a:r>
              <a:rPr lang="vi-VN" sz="1400" dirty="0" smtClean="0">
                <a:latin typeface="+mj-lt"/>
              </a:rPr>
              <a:t>Những </a:t>
            </a:r>
            <a:r>
              <a:rPr lang="vi-VN" sz="1400" dirty="0">
                <a:latin typeface="+mj-lt"/>
              </a:rPr>
              <a:t>năm hoạt động của Hà Huy Tập tại Nha Trang đã bị chính quyền thực dân theo dõi. Giữa năm 1926, Hà Huy Tập bị trục xuất khỏi Nha Trang, sau đó chuyển về thành phố Vinh dạy học ở trường tiểu học Cao Xuân Dục và tham gia hoạt động trong Hội Phục Việt. Đây là một tổ chức bí mật của những người yêu nước được thành lập ở Vinh, sau đó đổi thành Hội Hưng Nam để che mắt kẻ thù</a:t>
            </a:r>
            <a:r>
              <a:rPr lang="vi-VN" sz="1400" dirty="0" smtClean="0">
                <a:latin typeface="+mj-lt"/>
              </a:rPr>
              <a:t>.</a:t>
            </a:r>
            <a:endParaRPr lang="en-US" sz="1400" dirty="0" smtClean="0">
              <a:latin typeface="+mj-lt"/>
            </a:endParaRPr>
          </a:p>
          <a:p>
            <a:pPr indent="274320" algn="just" fontAlgn="base">
              <a:spcBef>
                <a:spcPts val="300"/>
              </a:spcBef>
              <a:spcAft>
                <a:spcPts val="300"/>
              </a:spcAft>
            </a:pPr>
            <a:r>
              <a:rPr lang="vi-VN" sz="1400" dirty="0" smtClean="0">
                <a:latin typeface="+mj-lt"/>
              </a:rPr>
              <a:t>Nhận </a:t>
            </a:r>
            <a:r>
              <a:rPr lang="vi-VN" sz="1400" dirty="0">
                <a:latin typeface="+mj-lt"/>
              </a:rPr>
              <a:t>thấy sự nguy hiểm của Hội Hưng Nam và những hoạt động cách mạng của Hà Huy Tập, chính quyền thực dân phong kiến ở Nghệ An đã sa thải Hà Huy Tập</a:t>
            </a:r>
            <a:r>
              <a:rPr lang="vi-VN" sz="1400" dirty="0" smtClean="0">
                <a:latin typeface="+mj-lt"/>
              </a:rPr>
              <a:t>.</a:t>
            </a:r>
            <a:endParaRPr lang="en-US" sz="1400" dirty="0" smtClean="0">
              <a:latin typeface="+mj-lt"/>
            </a:endParaRPr>
          </a:p>
          <a:p>
            <a:pPr indent="274320" algn="just" fontAlgn="base">
              <a:spcBef>
                <a:spcPts val="300"/>
              </a:spcBef>
              <a:spcAft>
                <a:spcPts val="300"/>
              </a:spcAft>
            </a:pPr>
            <a:r>
              <a:rPr lang="vi-VN" sz="1400" dirty="0" smtClean="0">
                <a:latin typeface="+mj-lt"/>
              </a:rPr>
              <a:t>Ngày </a:t>
            </a:r>
            <a:r>
              <a:rPr lang="vi-VN" sz="1400" dirty="0">
                <a:latin typeface="+mj-lt"/>
              </a:rPr>
              <a:t>18-3-1927 tại Vinh, đồng chí Hà Huy Tập tham gia tổ chức và diễn thuyết trước hàng nghìn người tham dự lễ truy điệu cụ Phan Chu Trinh nhân dịp kỷ niệm một năm ngày mất của cụ. Sau đó, Hà Huy Tập chuyển vào hoạt động Sài Gòn và dạy học ở trường tư thục An Nam học đường để vừa che mắt địch, vừa kiếm sống và hoạt động cách mạng. Tại Sài Gòn, Hà Huy Tập tham gia thành lập một số chi hội địa phương của Hội Hưng Nam tại miền Nam; tổ chức huấn luyện chính trị; bãi khóa chống chính quyền thực dân phong kiến</a:t>
            </a:r>
            <a:r>
              <a:rPr lang="vi-VN" sz="1400" dirty="0" smtClean="0">
                <a:latin typeface="+mj-lt"/>
              </a:rPr>
              <a:t>.</a:t>
            </a:r>
            <a:endParaRPr lang="vi-VN" sz="1400" dirty="0">
              <a:latin typeface="+mj-lt"/>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a:t>7</a:t>
              </a:r>
              <a:endParaRPr lang="en-US" sz="1300" b="1" smtClean="0"/>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bg1"/>
                  </a:solidFill>
                  <a:effectLst>
                    <a:glow rad="101600">
                      <a:srgbClr val="FF0000">
                        <a:alpha val="60000"/>
                      </a:srgbClr>
                    </a:glow>
                  </a:effectLst>
                  <a:latin typeface="Times New Roman" pitchFamily="18" charset="0"/>
                  <a:cs typeface="Times New Roman" pitchFamily="18" charset="0"/>
                </a:rPr>
                <a:t>TƯ TƯỞNG</a:t>
              </a:r>
              <a:endParaRPr lang="en-US" sz="1400" b="1">
                <a:solidFill>
                  <a:schemeClr val="bg1"/>
                </a:solidFill>
                <a:effectLst>
                  <a:glow rad="101600">
                    <a:srgbClr val="FF0000">
                      <a:alpha val="60000"/>
                    </a:srgbClr>
                  </a:glow>
                </a:effectLst>
                <a:latin typeface="Times New Roman" pitchFamily="18" charset="0"/>
                <a:cs typeface="Times New Roman" pitchFamily="18" charset="0"/>
              </a:endParaRPr>
            </a:p>
          </p:txBody>
        </p:sp>
      </p:grpSp>
      <p:pic>
        <p:nvPicPr>
          <p:cNvPr id="1026" name="Picture 2" descr="C:\Users\Administrator\Desktop\591620159254546-hahuytap.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3650" y="1647825"/>
            <a:ext cx="1371600"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99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838200"/>
            <a:ext cx="5829300" cy="1477328"/>
          </a:xfrm>
          <a:prstGeom prst="rect">
            <a:avLst/>
          </a:prstGeom>
          <a:noFill/>
          <a:ln>
            <a:noFill/>
          </a:ln>
        </p:spPr>
        <p:txBody>
          <a:bodyPr wrap="square" lIns="0" tIns="0" rIns="0" bIns="914400" rtlCol="0" anchor="t" anchorCtr="0">
            <a:spAutoFit/>
          </a:bodyPr>
          <a:lstStyle/>
          <a:p>
            <a:pPr algn="ctr"/>
            <a:r>
              <a:rPr lang="en-US" b="1" dirty="0" err="1">
                <a:latin typeface="Times New Roman" pitchFamily="18" charset="0"/>
                <a:cs typeface="Times New Roman" pitchFamily="18" charset="0"/>
              </a:rPr>
              <a:t>Tóm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tắt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hoạt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Tổng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Huy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endParaRPr lang="en-US" b="1" i="1" dirty="0">
              <a:latin typeface="Times New Roman" pitchFamily="18" charset="0"/>
              <a:cs typeface="Times New Roman" pitchFamily="18" charset="0"/>
            </a:endParaRPr>
          </a:p>
        </p:txBody>
      </p:sp>
      <p:sp>
        <p:nvSpPr>
          <p:cNvPr id="17" name="TextBox 16"/>
          <p:cNvSpPr txBox="1"/>
          <p:nvPr/>
        </p:nvSpPr>
        <p:spPr>
          <a:xfrm>
            <a:off x="381000" y="1576864"/>
            <a:ext cx="6096000" cy="8787021"/>
          </a:xfrm>
          <a:prstGeom prst="rect">
            <a:avLst/>
          </a:prstGeom>
          <a:noFill/>
          <a:ln>
            <a:noFill/>
          </a:ln>
        </p:spPr>
        <p:txBody>
          <a:bodyPr wrap="square" lIns="0" tIns="0" rIns="0" bIns="914400" rtlCol="0" anchor="t" anchorCtr="0">
            <a:spAutoFit/>
          </a:bodyPr>
          <a:lstStyle/>
          <a:p>
            <a:pPr indent="274320" algn="just" fontAlgn="base">
              <a:spcBef>
                <a:spcPts val="300"/>
              </a:spcBef>
              <a:spcAft>
                <a:spcPts val="300"/>
              </a:spcAft>
            </a:pPr>
            <a:r>
              <a:rPr lang="vi-VN" sz="1400" dirty="0" smtClean="0">
                <a:latin typeface="+mj-lt"/>
              </a:rPr>
              <a:t>Cuối </a:t>
            </a:r>
            <a:r>
              <a:rPr lang="vi-VN" sz="1400" dirty="0">
                <a:latin typeface="+mj-lt"/>
              </a:rPr>
              <a:t>năm 1928, Hà Huy Tập được Kỳ bộ Nam kỳ Đảng Tân Việt cử đi Trung Quốc làm đại diện cho Đảng Tân Việt thương lượng với Hội Việt Nam cách mạng Thanh niên để hợp nhất hai tổ chức. Sau một thời gian làm việc với Hội Việt Nam cách mạng Thanh niên, tháng 6-1929, Hà Huy Tập được cử đi học tại trường Đại học Phương Đông.  </a:t>
            </a:r>
          </a:p>
          <a:p>
            <a:pPr indent="274320" algn="just" fontAlgn="base">
              <a:spcBef>
                <a:spcPts val="300"/>
              </a:spcBef>
              <a:spcAft>
                <a:spcPts val="300"/>
              </a:spcAft>
            </a:pPr>
            <a:r>
              <a:rPr lang="vi-VN" sz="1400" dirty="0">
                <a:latin typeface="+mj-lt"/>
              </a:rPr>
              <a:t>Ngày 24-7-1929, đồng chí Hà Huy Tập vào học tại trường Đại học Phương Ðông ở Mát-xcơ-va (Liên Xô). Tháng 3-1932, trên đường về nước theo đường Mát-xcơ-va - Pa-ri - Việt Nam thì đồng chí bị chính quyền Pháp ở Pa-ri bắt và trục xuất sang Bỉ. Sau đó, đồng chí trở lại Mát-xcơ-va và tiếp tục tìm đường về nước hoạt động.  </a:t>
            </a:r>
          </a:p>
          <a:p>
            <a:pPr indent="274320" algn="just" fontAlgn="base">
              <a:spcBef>
                <a:spcPts val="300"/>
              </a:spcBef>
              <a:spcAft>
                <a:spcPts val="300"/>
              </a:spcAft>
            </a:pPr>
            <a:r>
              <a:rPr lang="vi-VN" sz="1400" dirty="0">
                <a:latin typeface="+mj-lt"/>
              </a:rPr>
              <a:t>Tháng 4-1933, đồng chí Hà Huy Tập về nước qua con đường Trung Quốc, bắt liên lạc với Ðảng và với đồng chí Lê Hồng Phong bàn quyết định triệu tập Hội nghị Ðảng để thành lập Ban Chỉ huy ở ngoài của Ðảng làm nhiệm vụ chắp nối và khôi phục các tổ chức đảng trong nước. Tại Hội nghị đó (tháng 3-1934), đồng chí Hà Huy Tập được phân công chỉ đạo công tác tuyên truyền cổ động kiêm Tổng biên tập Tạp chí Bôn-sơ-vích (sau chuyển thành cơ quan lý luận của Ðảng Cộng sản Ðông Dương).</a:t>
            </a:r>
          </a:p>
          <a:p>
            <a:pPr indent="274320" algn="just" fontAlgn="base">
              <a:spcBef>
                <a:spcPts val="300"/>
              </a:spcBef>
              <a:spcAft>
                <a:spcPts val="300"/>
              </a:spcAft>
            </a:pPr>
            <a:r>
              <a:rPr lang="vi-VN" sz="1400" dirty="0">
                <a:latin typeface="+mj-lt"/>
              </a:rPr>
              <a:t>Ngày 17-3-1935, Quốc tế Cộng sản gửi cho Ban Chỉ huy ở ngoài của Ðảng chỉ thị: Ðồng chí Lê Hồng Phong là Tổng Thư ký Ðảng Cộng sản Ðông Dương, đồng chí Hà Huy Tập lãnh đạo Ban Chỉ huy ở ngoài của Ðảng.  </a:t>
            </a:r>
          </a:p>
          <a:p>
            <a:pPr indent="274320" algn="just" fontAlgn="base">
              <a:spcBef>
                <a:spcPts val="300"/>
              </a:spcBef>
              <a:spcAft>
                <a:spcPts val="300"/>
              </a:spcAft>
            </a:pPr>
            <a:r>
              <a:rPr lang="vi-VN" sz="1400" dirty="0">
                <a:latin typeface="+mj-lt"/>
              </a:rPr>
              <a:t>Ngày 26-7-1936, Ban Chỉ huy ở ngoài của Ðảng họp và quyết định cử đồng chí Hà Huy Tập, Thư ký Ban Chỉ huy ở ngoài về nước để tổ chức Ban Chấp hành Trung ương và khôi phục các tổ chức đảng.  </a:t>
            </a:r>
          </a:p>
          <a:p>
            <a:pPr indent="274320" algn="just" fontAlgn="base">
              <a:spcBef>
                <a:spcPts val="300"/>
              </a:spcBef>
              <a:spcAft>
                <a:spcPts val="300"/>
              </a:spcAft>
            </a:pPr>
            <a:r>
              <a:rPr lang="vi-VN" sz="1400" dirty="0">
                <a:latin typeface="+mj-lt"/>
              </a:rPr>
              <a:t>Ngày 12-10-1936, đồng chí Hà Huy Tập triệu tập Hội nghị cán bộ để bầu Ban Chấp hành Trung ương lâm thời. Tại Hội nghị này, đồng chí được bầu làm Tổng Bí thư của Ðảng.  </a:t>
            </a:r>
          </a:p>
          <a:p>
            <a:pPr indent="274320" algn="just" fontAlgn="base">
              <a:spcBef>
                <a:spcPts val="300"/>
              </a:spcBef>
              <a:spcAft>
                <a:spcPts val="300"/>
              </a:spcAft>
            </a:pPr>
            <a:r>
              <a:rPr lang="vi-VN" sz="1400" dirty="0">
                <a:latin typeface="+mj-lt"/>
              </a:rPr>
              <a:t>Từ ngày 13 đến ngày 14-3-1937, đồng chí Hà Huy Tập chủ trì Hội nghị Ban Chấp hành Trung ương Ðảng tại Hóc Môn (Gia Ðịnh); từ ngày 2 đến ngày 3-9-1937, đồng chí chủ trì Hội nghị Ban Chấp hành Trung ương Ðảng tại Bà Ðiểm (Hóc Môn); từ ngày 29 đến ngày 30-3-1938, đồng chí Hà Huy Tập chủ trì Hội nghị Ban Chấp hành Trung ương Ðảng tại Bà Ðiểm (Hóc Môn).  </a:t>
            </a:r>
          </a:p>
          <a:p>
            <a:pPr indent="274320" algn="just" fontAlgn="base">
              <a:spcBef>
                <a:spcPts val="300"/>
              </a:spcBef>
              <a:spcAft>
                <a:spcPts val="300"/>
              </a:spcAft>
            </a:pPr>
            <a:r>
              <a:rPr lang="vi-VN" sz="1400" dirty="0">
                <a:latin typeface="+mj-lt"/>
              </a:rPr>
              <a:t>Từ tháng 5-1938 đến tháng 3-1940, đồng chí Hà Huy Tập hai lần bị thực dân Pháp bắt và bị kết án tử hình. Ngày 28-8-1941, đồng chí Hà Huy Tập bị địch xử bắn tại ngã tư Giếng Nước ở Hóc Môn, Gia Ðịnh</a:t>
            </a:r>
            <a:r>
              <a:rPr lang="vi-VN" sz="1400" dirty="0" smtClean="0">
                <a:latin typeface="+mj-lt"/>
              </a:rPr>
              <a:t>./.</a:t>
            </a:r>
            <a:endParaRPr lang="en-US" sz="1400" dirty="0" smtClean="0">
              <a:latin typeface="+mj-lt"/>
            </a:endParaRPr>
          </a:p>
          <a:p>
            <a:pPr indent="274320" algn="r" fontAlgn="base">
              <a:spcBef>
                <a:spcPts val="300"/>
              </a:spcBef>
              <a:spcAft>
                <a:spcPts val="300"/>
              </a:spcAft>
            </a:pPr>
            <a:r>
              <a:rPr lang="en-US" sz="1400" i="1" dirty="0" err="1" smtClean="0">
                <a:latin typeface="Times New Roman" pitchFamily="18" charset="0"/>
                <a:cs typeface="Times New Roman" pitchFamily="18" charset="0"/>
              </a:rPr>
              <a:t>Báo</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điện</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tử</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Đảng</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Cộng</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sản</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Việt</a:t>
            </a:r>
            <a:r>
              <a:rPr lang="en-US" sz="1400" i="1" dirty="0" smtClean="0">
                <a:latin typeface="Times New Roman" pitchFamily="18" charset="0"/>
                <a:cs typeface="Times New Roman" pitchFamily="18" charset="0"/>
              </a:rPr>
              <a:t> Nam</a:t>
            </a:r>
            <a:endParaRPr lang="vi-VN" sz="1400" i="1" dirty="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609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a:t>7</a:t>
              </a:r>
              <a:endParaRPr lang="en-US" sz="1300" b="1" smtClean="0"/>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bg1"/>
                  </a:solidFill>
                  <a:effectLst>
                    <a:glow rad="101600">
                      <a:srgbClr val="FF0000">
                        <a:alpha val="60000"/>
                      </a:srgbClr>
                    </a:glow>
                  </a:effectLst>
                  <a:latin typeface="Times New Roman" pitchFamily="18" charset="0"/>
                  <a:cs typeface="Times New Roman" pitchFamily="18" charset="0"/>
                </a:rPr>
                <a:t>TƯ TƯỞNG</a:t>
              </a:r>
              <a:endParaRPr lang="en-US" sz="1400" b="1">
                <a:solidFill>
                  <a:schemeClr val="bg1"/>
                </a:solidFill>
                <a:effectLst>
                  <a:glow rad="101600">
                    <a:srgbClr val="FF0000">
                      <a:alpha val="60000"/>
                    </a:srgbClr>
                  </a:glo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2974118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477328"/>
          </a:xfrm>
          <a:prstGeom prst="rect">
            <a:avLst/>
          </a:prstGeom>
          <a:noFill/>
          <a:ln>
            <a:noFill/>
          </a:ln>
        </p:spPr>
        <p:txBody>
          <a:bodyPr wrap="square" lIns="0" tIns="0" rIns="0" bIns="914400" rtlCol="0" anchor="t" anchorCtr="0">
            <a:spAutoFit/>
          </a:bodyPr>
          <a:lstStyle/>
          <a:p>
            <a:pPr algn="ctr"/>
            <a:r>
              <a:rPr lang="en-US" b="1">
                <a:latin typeface="Times New Roman" pitchFamily="18" charset="0"/>
                <a:cs typeface="Times New Roman" pitchFamily="18" charset="0"/>
              </a:rPr>
              <a:t>Cần tỉnh táo trước những thủ đoạn phá hoại </a:t>
            </a:r>
            <a:endParaRPr lang="en-US" b="1" smtClean="0">
              <a:latin typeface="Times New Roman" pitchFamily="18" charset="0"/>
              <a:cs typeface="Times New Roman" pitchFamily="18" charset="0"/>
            </a:endParaRPr>
          </a:p>
          <a:p>
            <a:pPr algn="ctr"/>
            <a:r>
              <a:rPr lang="en-US" b="1" smtClean="0">
                <a:latin typeface="Times New Roman" pitchFamily="18" charset="0"/>
                <a:cs typeface="Times New Roman" pitchFamily="18" charset="0"/>
              </a:rPr>
              <a:t>cuộc </a:t>
            </a:r>
            <a:r>
              <a:rPr lang="en-US" b="1">
                <a:latin typeface="Times New Roman" pitchFamily="18" charset="0"/>
                <a:cs typeface="Times New Roman" pitchFamily="18" charset="0"/>
              </a:rPr>
              <a:t>bầu cử Quốc hội khóa XIV </a:t>
            </a:r>
            <a:endParaRPr lang="en-US" b="1" i="1" smtClean="0">
              <a:latin typeface="Times New Roman" pitchFamily="18" charset="0"/>
              <a:cs typeface="Times New Roman" pitchFamily="18" charset="0"/>
            </a:endParaRPr>
          </a:p>
        </p:txBody>
      </p:sp>
      <p:sp>
        <p:nvSpPr>
          <p:cNvPr id="17" name="TextBox 16"/>
          <p:cNvSpPr txBox="1"/>
          <p:nvPr/>
        </p:nvSpPr>
        <p:spPr>
          <a:xfrm>
            <a:off x="533400" y="1447800"/>
            <a:ext cx="5829300" cy="9325630"/>
          </a:xfrm>
          <a:prstGeom prst="rect">
            <a:avLst/>
          </a:prstGeom>
          <a:noFill/>
          <a:ln>
            <a:noFill/>
          </a:ln>
        </p:spPr>
        <p:txBody>
          <a:bodyPr wrap="square" lIns="0" tIns="0" rIns="0" bIns="914400" rtlCol="0" anchor="t" anchorCtr="0">
            <a:spAutoFit/>
          </a:bodyPr>
          <a:lstStyle/>
          <a:p>
            <a:pPr algn="just" defTabSz="457200"/>
            <a:endParaRPr lang="en-US" sz="1400" smtClean="0">
              <a:latin typeface="Times New Roman" pitchFamily="18" charset="0"/>
              <a:cs typeface="Times New Roman" pitchFamily="18" charset="0"/>
            </a:endParaRPr>
          </a:p>
          <a:p>
            <a:pPr algn="just" defTabSz="457200"/>
            <a:endParaRPr lang="en-US" sz="1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độ </a:t>
            </a:r>
            <a:r>
              <a:rPr lang="en-US" sz="1400">
                <a:latin typeface="Times New Roman" pitchFamily="18" charset="0"/>
                <a:cs typeface="Times New Roman" pitchFamily="18" charset="0"/>
              </a:rPr>
              <a:t>ta. Chỉ với các tổ chức chính trị-xã hội mới có thể nhìn nhận bao quát được các nhóm xã hội đồng thời trao đổi để đi đến một cơ cấu đại biểu hợp lý.</a:t>
            </a:r>
          </a:p>
          <a:p>
            <a:pPr algn="just" defTabSz="457200"/>
            <a:r>
              <a:rPr lang="en-US" sz="1400" smtClean="0">
                <a:latin typeface="Times New Roman" pitchFamily="18" charset="0"/>
                <a:cs typeface="Times New Roman" pitchFamily="18" charset="0"/>
              </a:rPr>
              <a:t>	Tại </a:t>
            </a:r>
            <a:r>
              <a:rPr lang="en-US" sz="1400">
                <a:latin typeface="Times New Roman" pitchFamily="18" charset="0"/>
                <a:cs typeface="Times New Roman" pitchFamily="18" charset="0"/>
              </a:rPr>
              <a:t>Hội nghị hiệp thương Lần thứ nhất 16-2-2016 vừa qua, với tinh thần dân chủ cởi mở, nhiều ý kiến đã thẳng thắn nêu vấn đề nên nâng cao hơn số lượng đại biểu là người ngoài Đảng; xem xét thêm cơ cấu đại biểu là dân tộc ít người; cần rút kinh nghiệm phát huy dân chủ của Đại hội XII đưa vào cuộc bầu cử Quốc hội lần này; nên có cơ cấu cho người tự ứng cử nhưng chú ý đến tiêu chuẩn…</a:t>
            </a: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Như </a:t>
            </a:r>
            <a:r>
              <a:rPr lang="en-US" sz="1400">
                <a:latin typeface="Times New Roman" pitchFamily="18" charset="0"/>
                <a:cs typeface="Times New Roman" pitchFamily="18" charset="0"/>
              </a:rPr>
              <a:t>vậy là cả trong Chỉ thị của Đảng và thảo luận, quyết định của các cơ quan tham gia Hội nghị Hiệp thương đều không có chuyện như những người “bất đồng chính kiến”, những nhà “dân chủ mạng” phát tán: “Việc đề cử chỉ là “độc quyền của Đảng”… Ngoài “vài” người được Đảng lựa chọn “ngầm”, hầu hết những người tự ứng cử bị loại bỏ một cách “không thương tiếc”...</a:t>
            </a:r>
          </a:p>
          <a:p>
            <a:pPr algn="just" defTabSz="457200"/>
            <a:r>
              <a:rPr lang="en-US" sz="1400" smtClean="0">
                <a:latin typeface="Times New Roman" pitchFamily="18" charset="0"/>
                <a:cs typeface="Times New Roman" pitchFamily="18" charset="0"/>
              </a:rPr>
              <a:t>	Tuy </a:t>
            </a:r>
            <a:r>
              <a:rPr lang="en-US" sz="1400">
                <a:latin typeface="Times New Roman" pitchFamily="18" charset="0"/>
                <a:cs typeface="Times New Roman" pitchFamily="18" charset="0"/>
              </a:rPr>
              <a:t>nhiên, các cơ quan chức năng, các tổ chức chính quyền các cấp sẽ có không ít công việc phải làm để bảo đảm cho cuộc bầu cử Quốc hội XIV thành công. Trong đó cần tỉnh táo trước những thủ đoạn phá hoại, gây rối của họ, không để cho những cá nhân, tổ chức đã từng xuyên tạc, bôi nhọ chế độ lạm dụng dân chủ để dẫn dắt dư luận xã hội, phá hoại cuộc bầu cử lần này./.</a:t>
            </a:r>
          </a:p>
          <a:p>
            <a:pPr algn="r"/>
            <a:r>
              <a:rPr lang="en-US" sz="1400" b="1" i="1" smtClean="0">
                <a:latin typeface="Times New Roman" pitchFamily="18" charset="0"/>
                <a:cs typeface="Times New Roman" pitchFamily="18" charset="0"/>
              </a:rPr>
              <a:t>(Vọng Đức, QĐND</a:t>
            </a:r>
            <a:r>
              <a:rPr lang="en-US" sz="1400" b="1" i="1">
                <a:latin typeface="Times New Roman" pitchFamily="18" charset="0"/>
                <a:cs typeface="Times New Roman" pitchFamily="18" charset="0"/>
              </a:rPr>
              <a:t>)</a:t>
            </a:r>
          </a:p>
          <a:p>
            <a:pPr algn="just" defTabSz="457200"/>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a:t>8</a:t>
              </a:r>
              <a:endParaRPr lang="en-US" sz="1300" b="1" smtClean="0"/>
            </a:p>
            <a:p>
              <a:pPr algn="ctr"/>
              <a:r>
                <a:rPr lang="en-US" sz="800" b="1" smtClean="0"/>
                <a:t>THÁNG </a:t>
              </a:r>
              <a:r>
                <a:rPr lang="vi-VN" sz="800" b="1" smtClean="0"/>
                <a:t>4</a:t>
              </a:r>
              <a:r>
                <a:rPr lang="en-US" sz="800" b="1" smtClean="0"/>
                <a:t>  </a:t>
              </a:r>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bg1"/>
                  </a:solidFill>
                  <a:effectLst>
                    <a:glow rad="101600">
                      <a:srgbClr val="FF0000">
                        <a:alpha val="60000"/>
                      </a:srgbClr>
                    </a:glow>
                  </a:effectLst>
                  <a:latin typeface="Times New Roman" pitchFamily="18" charset="0"/>
                  <a:cs typeface="Times New Roman" pitchFamily="18" charset="0"/>
                </a:rPr>
                <a:t>TƯ TƯỞNG</a:t>
              </a:r>
              <a:endParaRPr lang="en-US" sz="1400" b="1">
                <a:solidFill>
                  <a:schemeClr val="bg1"/>
                </a:solidFill>
                <a:effectLst>
                  <a:glow rad="101600">
                    <a:srgbClr val="FF0000">
                      <a:alpha val="60000"/>
                    </a:srgbClr>
                  </a:glow>
                </a:effectLst>
                <a:latin typeface="Times New Roman" pitchFamily="18" charset="0"/>
                <a:cs typeface="Times New Roman" pitchFamily="18" charset="0"/>
              </a:endParaRPr>
            </a:p>
          </p:txBody>
        </p:sp>
      </p:grpSp>
      <p:pic>
        <p:nvPicPr>
          <p:cNvPr id="1026" name="Picture 2" descr="D:\TAI LIEU DOAN\Tàil iệu SHCĐ 2016\Tháng 4\bau-cu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657600"/>
            <a:ext cx="5829300" cy="306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57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387185"/>
          </a:xfrm>
          <a:prstGeom prst="rect">
            <a:avLst/>
          </a:prstGeom>
          <a:noFill/>
          <a:ln>
            <a:noFill/>
          </a:ln>
        </p:spPr>
        <p:txBody>
          <a:bodyPr wrap="square" lIns="0" tIns="0" rIns="0" bIns="914400" rtlCol="0" anchor="t" anchorCtr="0">
            <a:spAutoFit/>
          </a:bodyPr>
          <a:lstStyle/>
          <a:p>
            <a:pPr algn="just" defTabSz="457200"/>
            <a:r>
              <a:rPr lang="en-US" b="1" dirty="0" err="1" smtClean="0">
                <a:latin typeface="Times New Roman" pitchFamily="18" charset="0"/>
                <a:cs typeface="Times New Roman" pitchFamily="18" charset="0"/>
              </a:rPr>
              <a:t>Kết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quả</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triển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Tháng</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Thanh</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niên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năm</a:t>
            </a:r>
            <a:r>
              <a:rPr lang="en-US" b="1" dirty="0" smtClean="0">
                <a:latin typeface="Times New Roman" pitchFamily="18" charset="0"/>
                <a:cs typeface="Times New Roman" pitchFamily="18" charset="0"/>
              </a:rPr>
              <a:t> 2016</a:t>
            </a:r>
            <a:endParaRPr lang="en-US" dirty="0">
              <a:latin typeface="Times New Roman" pitchFamily="18" charset="0"/>
              <a:cs typeface="Times New Roman" pitchFamily="18" charset="0"/>
            </a:endParaRPr>
          </a:p>
          <a:p>
            <a:pPr algn="just" defTabSz="457200"/>
            <a:r>
              <a:rPr lang="en-US" sz="1400" dirty="0" smtClean="0">
                <a:solidFill>
                  <a:srgbClr val="FF0000"/>
                </a:solidFill>
                <a:latin typeface="Times New Roman" pitchFamily="18" charset="0"/>
                <a:cs typeface="Times New Roman" pitchFamily="18" charset="0"/>
              </a:rPr>
              <a:t>	</a:t>
            </a:r>
          </a:p>
          <a:p>
            <a:pPr algn="just" defTabSz="457200"/>
            <a:r>
              <a:rPr lang="en-US" sz="1400" dirty="0">
                <a:latin typeface="Times New Roman" pitchFamily="18" charset="0"/>
                <a:cs typeface="Times New Roman" pitchFamily="18" charset="0"/>
              </a:rPr>
              <a:t>	</a:t>
            </a:r>
            <a:r>
              <a:rPr lang="da-DK" sz="1400" dirty="0" smtClean="0">
                <a:latin typeface="Times New Roman" pitchFamily="18" charset="0"/>
                <a:cs typeface="Times New Roman" pitchFamily="18" charset="0"/>
              </a:rPr>
              <a:t>Với </a:t>
            </a:r>
            <a:r>
              <a:rPr lang="da-DK" sz="1400" dirty="0">
                <a:latin typeface="Times New Roman" pitchFamily="18" charset="0"/>
                <a:cs typeface="Times New Roman" pitchFamily="18" charset="0"/>
              </a:rPr>
              <a:t>phương châm “</a:t>
            </a:r>
            <a:r>
              <a:rPr lang="da-DK" sz="1400" i="1" dirty="0">
                <a:latin typeface="Times New Roman" pitchFamily="18" charset="0"/>
                <a:cs typeface="Times New Roman" pitchFamily="18" charset="0"/>
              </a:rPr>
              <a:t>Thanh niên hành động vì cộng đồng, xã hội chăm lo bồi dưỡng thanh niên”, </a:t>
            </a:r>
            <a:r>
              <a:rPr lang="da-DK" sz="1400" dirty="0">
                <a:latin typeface="Times New Roman" pitchFamily="18" charset="0"/>
                <a:cs typeface="Times New Roman" pitchFamily="18" charset="0"/>
              </a:rPr>
              <a:t>Tháng Thanh niên năm 2016 đã được triển khai có trọng tâm, sáng tạo và hiệu quả,</a:t>
            </a:r>
            <a:r>
              <a:rPr lang="it-IT" sz="1400" dirty="0">
                <a:latin typeface="Times New Roman" pitchFamily="18" charset="0"/>
                <a:cs typeface="Times New Roman" pitchFamily="18" charset="0"/>
              </a:rPr>
              <a:t> mạnh dạn trong thiết kế các phong trào mới, đảm nhận việc khó</a:t>
            </a:r>
            <a:r>
              <a:rPr lang="da-DK" sz="1400" dirty="0">
                <a:latin typeface="Times New Roman" pitchFamily="18" charset="0"/>
                <a:cs typeface="Times New Roman" pitchFamily="18" charset="0"/>
              </a:rPr>
              <a:t>. Công tác truyền thông được chú trọng. Các hoạt động </a:t>
            </a:r>
            <a:r>
              <a:rPr lang="it-IT" sz="1400" dirty="0">
                <a:latin typeface="Times New Roman" pitchFamily="18" charset="0"/>
                <a:cs typeface="Times New Roman" pitchFamily="18" charset="0"/>
              </a:rPr>
              <a:t>trong nghề nghiệp, việc làm, an sinh xã hội, giữ gìn an ninh trật tự, phòng chống tội phạm, tệ nạn xã hội, tham gia xây dựng nông thôn mới, mừng sinh nhật đoàn được triển khai mạnh mẽ, thiết thực, có</a:t>
            </a:r>
            <a:r>
              <a:rPr lang="da-DK" sz="1400" dirty="0">
                <a:latin typeface="Times New Roman" pitchFamily="18" charset="0"/>
                <a:cs typeface="Times New Roman" pitchFamily="18" charset="0"/>
              </a:rPr>
              <a:t> chiều sâu, thực chất, có tính lan tỏa rộng, hiệu ứng xã hội tích cực, hướng về cơ sở</a:t>
            </a:r>
            <a:r>
              <a:rPr lang="en-US" sz="1400" dirty="0">
                <a:latin typeface="Times New Roman" pitchFamily="18" charset="0"/>
                <a:cs typeface="Times New Roman" pitchFamily="18" charset="0"/>
              </a:rPr>
              <a:t>,</a:t>
            </a:r>
            <a:r>
              <a:rPr lang="da-DK" sz="1400" dirty="0">
                <a:latin typeface="Times New Roman" pitchFamily="18" charset="0"/>
                <a:cs typeface="Times New Roman" pitchFamily="18" charset="0"/>
              </a:rPr>
              <a:t> thu hút đông đảo thanh thiếu nhi tham gia, được cấp ủy đảng quan tâm lãnh đạo, chỉ đạo, các cấp, các ngành và các lực lượng xã hội quan tâm, chăm lo, phối hợp. Tháng Thanh niên năm 2016 đã góp phần khẳng định vai trò xung kích, tình nguyện của thanh niên trong tham gia phát triển kinh tế - xã hội, an ninh quốc phòng. Các hoạt động đã tạo được dấu ấn về phong trào xung kích, tình nguyện của tuổi trẻ </a:t>
            </a:r>
            <a:r>
              <a:rPr lang="da-DK" sz="1400" dirty="0" smtClean="0">
                <a:latin typeface="Times New Roman" pitchFamily="18" charset="0"/>
                <a:cs typeface="Times New Roman" pitchFamily="18" charset="0"/>
              </a:rPr>
              <a:t>tỉnh nhà.</a:t>
            </a:r>
            <a:endParaRPr lang="en-US" sz="1400" dirty="0">
              <a:latin typeface="Times New Roman" pitchFamily="18" charset="0"/>
              <a:cs typeface="Times New Roman" pitchFamily="18" charset="0"/>
            </a:endParaRPr>
          </a:p>
          <a:p>
            <a:pPr algn="just" defTabSz="457200"/>
            <a:r>
              <a:rPr lang="da-DK" sz="1400" dirty="0" smtClean="0">
                <a:latin typeface="Times New Roman" pitchFamily="18" charset="0"/>
                <a:cs typeface="Times New Roman" pitchFamily="18" charset="0"/>
              </a:rPr>
              <a:t>	</a:t>
            </a:r>
          </a:p>
          <a:p>
            <a:pPr algn="just" defTabSz="457200"/>
            <a:r>
              <a:rPr lang="en-US" sz="1400" b="1" dirty="0" err="1" smtClean="0">
                <a:latin typeface="Times New Roman" pitchFamily="18" charset="0"/>
                <a:cs typeface="Times New Roman" pitchFamily="18" charset="0"/>
              </a:rPr>
              <a:t>Một</a:t>
            </a:r>
            <a:r>
              <a:rPr lang="en-US" sz="1400" b="1" dirty="0" smtClean="0">
                <a:latin typeface="Times New Roman" pitchFamily="18" charset="0"/>
                <a:cs typeface="Times New Roman" pitchFamily="18" charset="0"/>
              </a:rPr>
              <a:t> </a:t>
            </a:r>
            <a:r>
              <a:rPr lang="en-US" sz="1400" b="1" dirty="0" err="1">
                <a:latin typeface="Times New Roman" pitchFamily="18" charset="0"/>
                <a:cs typeface="Times New Roman" pitchFamily="18" charset="0"/>
              </a:rPr>
              <a:t>số</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kết</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quả</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cụ</a:t>
            </a:r>
            <a:r>
              <a:rPr lang="en-US" sz="1400" b="1" dirty="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thể</a:t>
            </a:r>
            <a:r>
              <a:rPr lang="en-US" sz="1400" b="1" dirty="0" smtClean="0">
                <a:latin typeface="Times New Roman" pitchFamily="18" charset="0"/>
                <a:cs typeface="Times New Roman" pitchFamily="18" charset="0"/>
              </a:rPr>
              <a:t>:</a:t>
            </a:r>
            <a:endParaRPr lang="en-US" sz="1400" dirty="0">
              <a:latin typeface="Times New Roman" pitchFamily="18" charset="0"/>
              <a:cs typeface="Times New Roman" pitchFamily="18" charset="0"/>
            </a:endParaRPr>
          </a:p>
          <a:p>
            <a:pPr algn="just" defTabSz="457200"/>
            <a:r>
              <a:rPr lang="pt-BR" sz="1400" b="1" dirty="0" smtClean="0">
                <a:latin typeface="Times New Roman" pitchFamily="18" charset="0"/>
                <a:cs typeface="Times New Roman" pitchFamily="18" charset="0"/>
              </a:rPr>
              <a:t>1</a:t>
            </a:r>
            <a:r>
              <a:rPr lang="pt-BR" sz="1400" b="1" dirty="0">
                <a:latin typeface="Times New Roman" pitchFamily="18" charset="0"/>
                <a:cs typeface="Times New Roman" pitchFamily="18" charset="0"/>
              </a:rPr>
              <a:t>. Các hoạt động </a:t>
            </a:r>
            <a:r>
              <a:rPr lang="en-US" sz="1400" b="1" dirty="0" err="1">
                <a:latin typeface="Times New Roman" pitchFamily="18" charset="0"/>
                <a:cs typeface="Times New Roman" pitchFamily="18" charset="0"/>
              </a:rPr>
              <a:t>kỷ</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niệm</a:t>
            </a:r>
            <a:r>
              <a:rPr lang="en-US" sz="1400" b="1" dirty="0">
                <a:latin typeface="Times New Roman" pitchFamily="18" charset="0"/>
                <a:cs typeface="Times New Roman" pitchFamily="18" charset="0"/>
              </a:rPr>
              <a:t> 85 </a:t>
            </a:r>
            <a:r>
              <a:rPr lang="en-US" sz="1400" b="1" dirty="0" err="1">
                <a:latin typeface="Times New Roman" pitchFamily="18" charset="0"/>
                <a:cs typeface="Times New Roman" pitchFamily="18" charset="0"/>
              </a:rPr>
              <a:t>năm</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ngày</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thành</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lập</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Đoàn</a:t>
            </a:r>
            <a:r>
              <a:rPr lang="en-US" sz="1400" b="1" dirty="0">
                <a:latin typeface="Times New Roman" pitchFamily="18" charset="0"/>
                <a:cs typeface="Times New Roman" pitchFamily="18" charset="0"/>
              </a:rPr>
              <a:t> TNCS </a:t>
            </a:r>
            <a:r>
              <a:rPr lang="en-US" sz="1400" b="1" dirty="0" err="1">
                <a:latin typeface="Times New Roman" pitchFamily="18" charset="0"/>
                <a:cs typeface="Times New Roman" pitchFamily="18" charset="0"/>
              </a:rPr>
              <a:t>Hồ</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Chí</a:t>
            </a:r>
            <a:r>
              <a:rPr lang="en-US" sz="1400" b="1" dirty="0">
                <a:latin typeface="Times New Roman" pitchFamily="18" charset="0"/>
                <a:cs typeface="Times New Roman" pitchFamily="18" charset="0"/>
              </a:rPr>
              <a:t> Minh.</a:t>
            </a:r>
            <a:endParaRPr lang="en-US" sz="1400" dirty="0">
              <a:latin typeface="Times New Roman" pitchFamily="18" charset="0"/>
              <a:cs typeface="Times New Roman" pitchFamily="18" charset="0"/>
            </a:endParaRPr>
          </a:p>
          <a:p>
            <a:pPr algn="just"/>
            <a:r>
              <a:rPr lang="nl-NL" sz="1400" dirty="0">
                <a:latin typeface="Times New Roman" pitchFamily="18" charset="0"/>
                <a:cs typeface="Times New Roman" pitchFamily="18" charset="0"/>
              </a:rPr>
              <a:t>- </a:t>
            </a:r>
            <a:r>
              <a:rPr lang="pt-BR" sz="1400" dirty="0">
                <a:latin typeface="Times New Roman" pitchFamily="18" charset="0"/>
                <a:cs typeface="Times New Roman" pitchFamily="18" charset="0"/>
              </a:rPr>
              <a:t>Thiết thực Kỷ niệm 85 năm ngày thành lập Đoàn TNCS Hồ Chí Minh (26/3/1931 - 26/3/2016), các cấp bộ Đoàn trong tỉnh tổ chức nhiều hoạt động thiết thực, thu hút đông đảo ĐVTN tham gia. Kết quả, đã tổ chức được </a:t>
            </a:r>
            <a:r>
              <a:rPr lang="pt-BR" sz="1400" b="1" dirty="0">
                <a:latin typeface="Times New Roman" pitchFamily="18" charset="0"/>
                <a:cs typeface="Times New Roman" pitchFamily="18" charset="0"/>
              </a:rPr>
              <a:t>57 </a:t>
            </a:r>
            <a:r>
              <a:rPr lang="pt-BR" sz="1400" dirty="0">
                <a:latin typeface="Times New Roman" pitchFamily="18" charset="0"/>
                <a:cs typeface="Times New Roman" pitchFamily="18" charset="0"/>
              </a:rPr>
              <a:t>Hội trại, </a:t>
            </a:r>
            <a:r>
              <a:rPr lang="pt-BR" sz="1400" b="1" dirty="0">
                <a:latin typeface="Times New Roman" pitchFamily="18" charset="0"/>
                <a:cs typeface="Times New Roman" pitchFamily="18" charset="0"/>
              </a:rPr>
              <a:t>10</a:t>
            </a:r>
            <a:r>
              <a:rPr lang="pt-BR" sz="1400" dirty="0">
                <a:latin typeface="Times New Roman" pitchFamily="18" charset="0"/>
                <a:cs typeface="Times New Roman" pitchFamily="18" charset="0"/>
              </a:rPr>
              <a:t> buổi mít tinh, </a:t>
            </a:r>
            <a:r>
              <a:rPr lang="pt-BR" sz="1400" b="1" dirty="0">
                <a:latin typeface="Times New Roman" pitchFamily="18" charset="0"/>
                <a:cs typeface="Times New Roman" pitchFamily="18" charset="0"/>
              </a:rPr>
              <a:t>95</a:t>
            </a:r>
            <a:r>
              <a:rPr lang="pt-BR" sz="1400" dirty="0">
                <a:latin typeface="Times New Roman" pitchFamily="18" charset="0"/>
                <a:cs typeface="Times New Roman" pitchFamily="18" charset="0"/>
              </a:rPr>
              <a:t> buổi gặp mặt thế hệ các bộ đoàn các cấp qua các thời kỳ, tặng </a:t>
            </a:r>
            <a:r>
              <a:rPr lang="pt-BR" sz="1400" b="1" dirty="0">
                <a:latin typeface="Times New Roman" pitchFamily="18" charset="0"/>
                <a:cs typeface="Times New Roman" pitchFamily="18" charset="0"/>
              </a:rPr>
              <a:t>1.532</a:t>
            </a:r>
            <a:r>
              <a:rPr lang="pt-BR" sz="1400" dirty="0">
                <a:latin typeface="Times New Roman" pitchFamily="18" charset="0"/>
                <a:cs typeface="Times New Roman" pitchFamily="18" charset="0"/>
              </a:rPr>
              <a:t> suất quà trị giá trên </a:t>
            </a:r>
            <a:r>
              <a:rPr lang="pt-BR" sz="1400" b="1" dirty="0">
                <a:latin typeface="Times New Roman" pitchFamily="18" charset="0"/>
                <a:cs typeface="Times New Roman" pitchFamily="18" charset="0"/>
              </a:rPr>
              <a:t>294</a:t>
            </a:r>
            <a:r>
              <a:rPr lang="pt-BR" sz="1400" dirty="0">
                <a:latin typeface="Times New Roman" pitchFamily="18" charset="0"/>
                <a:cs typeface="Times New Roman" pitchFamily="18" charset="0"/>
              </a:rPr>
              <a:t> triệu đồng. Tiêu biểu:</a:t>
            </a:r>
            <a:endParaRPr lang="en-US" sz="1400" dirty="0">
              <a:latin typeface="Times New Roman" pitchFamily="18" charset="0"/>
              <a:cs typeface="Times New Roman" pitchFamily="18" charset="0"/>
            </a:endParaRPr>
          </a:p>
          <a:p>
            <a:pPr algn="just"/>
            <a:r>
              <a:rPr lang="pt-BR" sz="1400" b="1" i="1" dirty="0">
                <a:latin typeface="Times New Roman" pitchFamily="18" charset="0"/>
                <a:cs typeface="Times New Roman" pitchFamily="18" charset="0"/>
              </a:rPr>
              <a:t> </a:t>
            </a:r>
            <a:endParaRPr lang="en-US" sz="1400" dirty="0">
              <a:latin typeface="Times New Roman" pitchFamily="18" charset="0"/>
              <a:cs typeface="Times New Roman" pitchFamily="18" charset="0"/>
            </a:endParaRPr>
          </a:p>
          <a:p>
            <a:pPr algn="just"/>
            <a:r>
              <a:rPr lang="pt-BR" sz="1400" b="1" dirty="0">
                <a:latin typeface="Times New Roman" pitchFamily="18" charset="0"/>
                <a:cs typeface="Times New Roman" pitchFamily="18" charset="0"/>
              </a:rPr>
              <a:t>a) Cấp tỉnh</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 Từ 19 đến ngày 21/3/2016, Tỉnh đoàn tổ chức Hội trại </a:t>
            </a:r>
            <a:r>
              <a:rPr lang="pt-BR" sz="1400" b="1" i="1" dirty="0">
                <a:latin typeface="Times New Roman" pitchFamily="18" charset="0"/>
                <a:cs typeface="Times New Roman" pitchFamily="18" charset="0"/>
              </a:rPr>
              <a:t>“Tự hào tuổi trẻ thời đại Hồ Chí Minh”</a:t>
            </a:r>
            <a:r>
              <a:rPr lang="pt-BR" sz="1400" dirty="0">
                <a:latin typeface="Times New Roman" pitchFamily="18" charset="0"/>
                <a:cs typeface="Times New Roman" pitchFamily="18" charset="0"/>
              </a:rPr>
              <a:t> với sự tham gia của hơn </a:t>
            </a:r>
            <a:r>
              <a:rPr lang="pt-BR" sz="1400" b="1" dirty="0">
                <a:latin typeface="Times New Roman" pitchFamily="18" charset="0"/>
                <a:cs typeface="Times New Roman" pitchFamily="18" charset="0"/>
              </a:rPr>
              <a:t>450</a:t>
            </a:r>
            <a:r>
              <a:rPr lang="pt-BR" sz="1400" dirty="0">
                <a:latin typeface="Times New Roman" pitchFamily="18" charset="0"/>
                <a:cs typeface="Times New Roman" pitchFamily="18" charset="0"/>
              </a:rPr>
              <a:t> ĐVTN tiêu biểu của </a:t>
            </a:r>
            <a:r>
              <a:rPr lang="pt-BR" sz="1400" b="1" dirty="0">
                <a:latin typeface="Times New Roman" pitchFamily="18" charset="0"/>
                <a:cs typeface="Times New Roman" pitchFamily="18" charset="0"/>
              </a:rPr>
              <a:t>23 </a:t>
            </a:r>
            <a:r>
              <a:rPr lang="pt-BR" sz="1400" dirty="0">
                <a:latin typeface="Times New Roman" pitchFamily="18" charset="0"/>
                <a:cs typeface="Times New Roman" pitchFamily="18" charset="0"/>
              </a:rPr>
              <a:t>huyện, thị, thành Đoàn, Đoàn trực thuộc và </a:t>
            </a:r>
            <a:r>
              <a:rPr lang="pt-BR" sz="1400" b="1" dirty="0">
                <a:latin typeface="Times New Roman" pitchFamily="18" charset="0"/>
                <a:cs typeface="Times New Roman" pitchFamily="18" charset="0"/>
              </a:rPr>
              <a:t>25 </a:t>
            </a:r>
            <a:r>
              <a:rPr lang="pt-BR" sz="1400" dirty="0">
                <a:latin typeface="Times New Roman" pitchFamily="18" charset="0"/>
                <a:cs typeface="Times New Roman" pitchFamily="18" charset="0"/>
              </a:rPr>
              <a:t>sinh viên Lào đang học tập tại Bình Định. Tại Hội trại các trại sinh được tham gia các hoạt động như: Hội thi </a:t>
            </a:r>
            <a:r>
              <a:rPr lang="pt-BR" sz="1400" b="1" i="1" dirty="0">
                <a:latin typeface="Times New Roman" pitchFamily="18" charset="0"/>
                <a:cs typeface="Times New Roman" pitchFamily="18" charset="0"/>
              </a:rPr>
              <a:t>“Bí thư Chi đoàn giỏi”</a:t>
            </a:r>
            <a:r>
              <a:rPr lang="pt-BR" sz="1400" dirty="0">
                <a:latin typeface="Times New Roman" pitchFamily="18" charset="0"/>
                <a:cs typeface="Times New Roman" pitchFamily="18" charset="0"/>
              </a:rPr>
              <a:t>, chương trình gặp mặt các đồng chí cán bộ Đoàn cấp tỉnh qua các thời kỳ, đồng diễn các bài hát về Đoàn, Hội; chơi các trò chơi teambuiding và giải bóng đá cán bộ đoàn.</a:t>
            </a:r>
            <a:endParaRPr lang="en-US" sz="1400" dirty="0">
              <a:latin typeface="Times New Roman" pitchFamily="18" charset="0"/>
              <a:cs typeface="Times New Roman" pitchFamily="18" charset="0"/>
            </a:endParaRPr>
          </a:p>
          <a:p>
            <a:pPr algn="just"/>
            <a:r>
              <a:rPr lang="pt-BR" sz="1400" dirty="0">
                <a:latin typeface="Times New Roman" pitchFamily="18" charset="0"/>
                <a:cs typeface="Times New Roman" pitchFamily="18" charset="0"/>
              </a:rPr>
              <a:t>- Tỉnh đoàn tổ chức Chương trình đối thoại giữa lãnh đạo tỉnh và </a:t>
            </a:r>
            <a:r>
              <a:rPr lang="pt-BR" sz="1400" b="1" dirty="0">
                <a:latin typeface="Times New Roman" pitchFamily="18" charset="0"/>
                <a:cs typeface="Times New Roman" pitchFamily="18" charset="0"/>
              </a:rPr>
              <a:t>300</a:t>
            </a:r>
            <a:r>
              <a:rPr lang="pt-BR" sz="1400" dirty="0">
                <a:latin typeface="Times New Roman" pitchFamily="18" charset="0"/>
                <a:cs typeface="Times New Roman" pitchFamily="18" charset="0"/>
              </a:rPr>
              <a:t> cán bộ đoàn, đoàn viên, thanh niên trong tỉnh. Tại buổi đối thoại, ĐVTN được trao đổi với lãnh đạo tỉnh các nội dung về chính sách đào tạo nghề và giải quyết việc làm cho thanh niên; chính sách đào tạo, phát triển nguồn nhân lực, thu hút trí thức trẻ phục vụ tỉnh nhà; các vấn đề liên quan đến quyền và lợi ích hợp pháp, chính đáng của thanh niên. </a:t>
            </a:r>
            <a:endParaRPr lang="en-US" sz="1400" dirty="0">
              <a:latin typeface="Times New Roman" pitchFamily="18" charset="0"/>
              <a:cs typeface="Times New Roman" pitchFamily="18" charset="0"/>
            </a:endParaRPr>
          </a:p>
          <a:p>
            <a:pPr algn="just" defTabSz="457200"/>
            <a:endParaRPr lang="en-US" sz="1400" dirty="0">
              <a:solidFill>
                <a:srgbClr val="FF0000"/>
              </a:solidFill>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dirty="0" smtClean="0"/>
                <a:t>9</a:t>
              </a:r>
            </a:p>
            <a:p>
              <a:pPr algn="ctr"/>
              <a:r>
                <a:rPr lang="en-US" sz="800" b="1" dirty="0" smtClean="0"/>
                <a:t>THÁNG </a:t>
              </a:r>
              <a:r>
                <a:rPr lang="vi-VN" sz="800" b="1" dirty="0" smtClean="0"/>
                <a:t>4</a:t>
              </a:r>
              <a:r>
                <a:rPr lang="en-US" sz="800" b="1" dirty="0" smtClean="0"/>
                <a:t>  </a:t>
              </a:r>
            </a:p>
            <a:p>
              <a:pPr algn="ctr"/>
              <a:r>
                <a:rPr lang="en-US" sz="800" b="1" dirty="0"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3517642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solidFill>
            <a:schemeClr val="tx1"/>
          </a:solidFill>
        </a:ln>
      </a:spPr>
      <a:bodyPr wrap="square" lIns="0" tIns="0" rIns="0" bIns="731520" rtlCol="0" anchor="t" anchorCtr="0">
        <a:spAutoFit/>
      </a:bodyPr>
      <a:lstStyle>
        <a:defPPr algn="ctr">
          <a:defRPr sz="1600" b="1" dirty="0" err="1" smtClean="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7923</TotalTime>
  <Words>6687</Words>
  <Application>Microsoft Office PowerPoint</Application>
  <PresentationFormat>A4 Paper (210x297 mm)</PresentationFormat>
  <Paragraphs>393</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Truong Khai Minh</dc:creator>
  <cp:lastModifiedBy>Windows User</cp:lastModifiedBy>
  <cp:revision>565</cp:revision>
  <cp:lastPrinted>2016-04-21T02:16:49Z</cp:lastPrinted>
  <dcterms:created xsi:type="dcterms:W3CDTF">2015-04-24T21:48:46Z</dcterms:created>
  <dcterms:modified xsi:type="dcterms:W3CDTF">2016-04-21T07:57:46Z</dcterms:modified>
</cp:coreProperties>
</file>