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4" r:id="rId17"/>
    <p:sldId id="275" r:id="rId18"/>
    <p:sldId id="276" r:id="rId19"/>
    <p:sldId id="277" r:id="rId20"/>
    <p:sldId id="278" r:id="rId21"/>
    <p:sldId id="272" r:id="rId22"/>
    <p:sldId id="273" r:id="rId23"/>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5" autoAdjust="0"/>
    <p:restoredTop sz="94660"/>
  </p:normalViewPr>
  <p:slideViewPr>
    <p:cSldViewPr snapToGrid="0">
      <p:cViewPr varScale="1">
        <p:scale>
          <a:sx n="80" d="100"/>
          <a:sy n="80" d="100"/>
        </p:scale>
        <p:origin x="91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1-08T14:01:01.457" idx="1">
    <p:pos x="10" y="10"/>
    <p:text/>
    <p:extLst>
      <p:ext uri="{C676402C-5697-4E1C-873F-D02D1690AC5C}">
        <p15:threadingInfo xmlns:p15="http://schemas.microsoft.com/office/powerpoint/2012/main" timeZoneBias="-42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DB576D8-25D4-4F2F-9524-CECC8962A89B}" type="datetimeFigureOut">
              <a:rPr lang="vi-VN" smtClean="0"/>
              <a:t>11/01/2018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46673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B576D8-25D4-4F2F-9524-CECC8962A89B}" type="datetimeFigureOut">
              <a:rPr lang="vi-VN" smtClean="0"/>
              <a:t>11/01/2018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3504249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B576D8-25D4-4F2F-9524-CECC8962A89B}" type="datetimeFigureOut">
              <a:rPr lang="vi-VN" smtClean="0"/>
              <a:t>11/01/2018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3726613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DB576D8-25D4-4F2F-9524-CECC8962A89B}" type="datetimeFigureOut">
              <a:rPr lang="vi-VN" smtClean="0"/>
              <a:t>11/01/2018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4255212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B576D8-25D4-4F2F-9524-CECC8962A89B}" type="datetimeFigureOut">
              <a:rPr lang="vi-VN" smtClean="0"/>
              <a:t>11/01/2018</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765020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DB576D8-25D4-4F2F-9524-CECC8962A89B}" type="datetimeFigureOut">
              <a:rPr lang="vi-VN" smtClean="0"/>
              <a:t>11/01/2018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1954665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DB576D8-25D4-4F2F-9524-CECC8962A89B}" type="datetimeFigureOut">
              <a:rPr lang="vi-VN" smtClean="0"/>
              <a:t>11/01/2018</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729559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DB576D8-25D4-4F2F-9524-CECC8962A89B}" type="datetimeFigureOut">
              <a:rPr lang="vi-VN" smtClean="0"/>
              <a:t>11/01/2018</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3908005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B576D8-25D4-4F2F-9524-CECC8962A89B}" type="datetimeFigureOut">
              <a:rPr lang="vi-VN" smtClean="0"/>
              <a:t>11/01/2018</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730193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B576D8-25D4-4F2F-9524-CECC8962A89B}" type="datetimeFigureOut">
              <a:rPr lang="vi-VN" smtClean="0"/>
              <a:t>11/01/2018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2203352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B576D8-25D4-4F2F-9524-CECC8962A89B}" type="datetimeFigureOut">
              <a:rPr lang="vi-VN" smtClean="0"/>
              <a:t>11/01/2018</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3B291A1-93C6-47FE-96A9-6336BC4A386E}" type="slidenum">
              <a:rPr lang="vi-VN" smtClean="0"/>
              <a:t>‹#›</a:t>
            </a:fld>
            <a:endParaRPr lang="vi-VN"/>
          </a:p>
        </p:txBody>
      </p:sp>
    </p:spTree>
    <p:extLst>
      <p:ext uri="{BB962C8B-B14F-4D97-AF65-F5344CB8AC3E}">
        <p14:creationId xmlns:p14="http://schemas.microsoft.com/office/powerpoint/2010/main" val="88394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B576D8-25D4-4F2F-9524-CECC8962A89B}" type="datetimeFigureOut">
              <a:rPr lang="vi-VN" smtClean="0"/>
              <a:t>11/01/2018</a:t>
            </a:fld>
            <a:endParaRPr lang="vi-VN"/>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B291A1-93C6-47FE-96A9-6336BC4A386E}" type="slidenum">
              <a:rPr lang="vi-VN" smtClean="0"/>
              <a:t>‹#›</a:t>
            </a:fld>
            <a:endParaRPr lang="vi-VN"/>
          </a:p>
        </p:txBody>
      </p:sp>
    </p:spTree>
    <p:extLst>
      <p:ext uri="{BB962C8B-B14F-4D97-AF65-F5344CB8AC3E}">
        <p14:creationId xmlns:p14="http://schemas.microsoft.com/office/powerpoint/2010/main" val="7607965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38718"/>
            <a:ext cx="9144000" cy="612424"/>
          </a:xfrm>
        </p:spPr>
        <p:txBody>
          <a:bodyPr>
            <a:normAutofit fontScale="90000"/>
          </a:bodyPr>
          <a:lstStyle/>
          <a:p>
            <a:r>
              <a:rPr lang="en-US" sz="3700" b="1" i="1" smtClean="0">
                <a:solidFill>
                  <a:srgbClr val="FF0000"/>
                </a:solidFill>
                <a:latin typeface="Algerian" panose="04020705040A02060702" pitchFamily="82" charset="0"/>
                <a:cs typeface="Times New Roman" panose="02020603050405020304" pitchFamily="18" charset="0"/>
              </a:rPr>
              <a:t/>
            </a:r>
            <a:br>
              <a:rPr lang="en-US" sz="3700" b="1" i="1" smtClean="0">
                <a:solidFill>
                  <a:srgbClr val="FF0000"/>
                </a:solidFill>
                <a:latin typeface="Algerian" panose="04020705040A02060702" pitchFamily="82" charset="0"/>
                <a:cs typeface="Times New Roman" panose="02020603050405020304" pitchFamily="18" charset="0"/>
              </a:rPr>
            </a:br>
            <a:r>
              <a:rPr lang="en-US" sz="3700" b="1" i="1" smtClean="0">
                <a:solidFill>
                  <a:srgbClr val="FF0000"/>
                </a:solidFill>
                <a:latin typeface="Algerian" panose="04020705040A02060702" pitchFamily="82" charset="0"/>
                <a:cs typeface="Times New Roman" panose="02020603050405020304" pitchFamily="18" charset="0"/>
              </a:rPr>
              <a:t/>
            </a:r>
            <a:br>
              <a:rPr lang="en-US" sz="3700" b="1" i="1" smtClean="0">
                <a:solidFill>
                  <a:srgbClr val="FF0000"/>
                </a:solidFill>
                <a:latin typeface="Algerian" panose="04020705040A02060702" pitchFamily="82" charset="0"/>
                <a:cs typeface="Times New Roman" panose="02020603050405020304" pitchFamily="18" charset="0"/>
              </a:rPr>
            </a:br>
            <a:r>
              <a:rPr lang="en-US" sz="3700" b="1" i="1" smtClean="0">
                <a:solidFill>
                  <a:srgbClr val="FF0000"/>
                </a:solidFill>
                <a:latin typeface="Algerian" panose="04020705040A02060702" pitchFamily="82" charset="0"/>
                <a:cs typeface="Times New Roman" panose="02020603050405020304" pitchFamily="18" charset="0"/>
              </a:rPr>
              <a:t>MỪNG ĐẢNG - MỪNG XUÂN</a:t>
            </a:r>
            <a:endParaRPr lang="vi-VN" sz="3700" b="1" i="1" dirty="0">
              <a:solidFill>
                <a:srgbClr val="FF0000"/>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562100" y="0"/>
            <a:ext cx="7581900" cy="1353787"/>
          </a:xfrm>
        </p:spPr>
        <p:txBody>
          <a:bodyPr>
            <a:normAutofit fontScale="92500" lnSpcReduction="20000"/>
          </a:bodyPr>
          <a:lstStyle/>
          <a:p>
            <a:endParaRPr lang="en-US" sz="3700" b="1" smtClean="0">
              <a:solidFill>
                <a:prstClr val="black"/>
              </a:solidFill>
              <a:latin typeface="Times New Roman" panose="02020603050405020304" pitchFamily="18" charset="0"/>
              <a:cs typeface="Times New Roman" panose="02020603050405020304" pitchFamily="18" charset="0"/>
            </a:endParaRPr>
          </a:p>
          <a:p>
            <a:r>
              <a:rPr lang="en-US" sz="3700" b="1" smtClean="0">
                <a:solidFill>
                  <a:srgbClr val="FF0000"/>
                </a:solidFill>
                <a:latin typeface="Times New Roman" panose="02020603050405020304" pitchFamily="18" charset="0"/>
                <a:cs typeface="Times New Roman" panose="02020603050405020304" pitchFamily="18" charset="0"/>
              </a:rPr>
              <a:t>TÀI LIỆU SINH HOẠT CHI ĐOÀN</a:t>
            </a:r>
          </a:p>
          <a:p>
            <a:r>
              <a:rPr lang="en-US" sz="1800" b="1" smtClean="0">
                <a:solidFill>
                  <a:srgbClr val="0070C0"/>
                </a:solidFill>
                <a:latin typeface="Times New Roman" panose="02020603050405020304" pitchFamily="18" charset="0"/>
                <a:cs typeface="Times New Roman" panose="02020603050405020304" pitchFamily="18" charset="0"/>
              </a:rPr>
              <a:t>LƯU HÀNH NỘI BỘ</a:t>
            </a:r>
            <a:endParaRPr lang="vi-VN" sz="1800" b="1" dirty="0">
              <a:solidFill>
                <a:srgbClr val="0070C0"/>
              </a:solidFill>
              <a:latin typeface="Times New Roman" panose="02020603050405020304" pitchFamily="18" charset="0"/>
              <a:cs typeface="Times New Roman" panose="02020603050405020304" pitchFamily="18" charset="0"/>
            </a:endParaRPr>
          </a:p>
        </p:txBody>
      </p:sp>
      <p:pic>
        <p:nvPicPr>
          <p:cNvPr id="4" name="Picture 2" descr="Kết quả hình ảnh cho logo đoàn thanh niê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562100" cy="14859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3867150" y="6162675"/>
            <a:ext cx="1304925" cy="695325"/>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300" b="1" i="1" dirty="0" err="1" smtClean="0">
                <a:solidFill>
                  <a:srgbClr val="FF0000"/>
                </a:solidFill>
                <a:latin typeface="Times New Roman" panose="02020603050405020304" pitchFamily="18" charset="0"/>
                <a:cs typeface="Times New Roman" panose="02020603050405020304" pitchFamily="18" charset="0"/>
              </a:rPr>
              <a:t>Số</a:t>
            </a:r>
            <a:r>
              <a:rPr lang="en-US" sz="1300" b="1" i="1" dirty="0" smtClean="0">
                <a:solidFill>
                  <a:srgbClr val="FF0000"/>
                </a:solidFill>
                <a:latin typeface="Times New Roman" panose="02020603050405020304" pitchFamily="18" charset="0"/>
                <a:cs typeface="Times New Roman" panose="02020603050405020304" pitchFamily="18" charset="0"/>
              </a:rPr>
              <a:t> </a:t>
            </a:r>
          </a:p>
          <a:p>
            <a:pPr algn="ctr"/>
            <a:r>
              <a:rPr lang="en-US" sz="1300" b="1" i="1" dirty="0" err="1" smtClean="0">
                <a:solidFill>
                  <a:srgbClr val="FF0000"/>
                </a:solidFill>
                <a:latin typeface="Times New Roman" panose="02020603050405020304" pitchFamily="18" charset="0"/>
                <a:cs typeface="Times New Roman" panose="02020603050405020304" pitchFamily="18" charset="0"/>
              </a:rPr>
              <a:t>Tháng</a:t>
            </a:r>
            <a:r>
              <a:rPr lang="en-US" sz="1300" b="1" i="1" dirty="0" smtClean="0">
                <a:solidFill>
                  <a:srgbClr val="FF0000"/>
                </a:solidFill>
                <a:latin typeface="Times New Roman" panose="02020603050405020304" pitchFamily="18" charset="0"/>
                <a:cs typeface="Times New Roman" panose="02020603050405020304" pitchFamily="18" charset="0"/>
              </a:rPr>
              <a:t> 1,2</a:t>
            </a:r>
          </a:p>
          <a:p>
            <a:pPr algn="ctr"/>
            <a:r>
              <a:rPr lang="en-US" sz="1300" b="1" i="1" dirty="0" err="1" smtClean="0">
                <a:solidFill>
                  <a:srgbClr val="FF0000"/>
                </a:solidFill>
                <a:latin typeface="Times New Roman" panose="02020603050405020304" pitchFamily="18" charset="0"/>
                <a:cs typeface="Times New Roman" panose="02020603050405020304" pitchFamily="18" charset="0"/>
              </a:rPr>
              <a:t>Năm</a:t>
            </a:r>
            <a:r>
              <a:rPr lang="en-US" sz="1300" b="1" i="1" dirty="0" smtClean="0">
                <a:solidFill>
                  <a:srgbClr val="FF0000"/>
                </a:solidFill>
                <a:latin typeface="Times New Roman" panose="02020603050405020304" pitchFamily="18" charset="0"/>
                <a:cs typeface="Times New Roman" panose="02020603050405020304" pitchFamily="18" charset="0"/>
              </a:rPr>
              <a:t> 2018</a:t>
            </a:r>
            <a:endParaRPr lang="vi-VN" sz="1300" b="1" i="1" dirty="0">
              <a:solidFill>
                <a:srgbClr val="FF0000"/>
              </a:solidFill>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0" y="2051142"/>
            <a:ext cx="9144000" cy="411153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vi-VN" sz="3700" b="1" i="1" dirty="0">
              <a:solidFill>
                <a:srgbClr val="FF000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142505" y="2098324"/>
            <a:ext cx="9001495" cy="4030828"/>
          </a:xfrm>
          <a:prstGeom prst="rect">
            <a:avLst/>
          </a:prstGeom>
        </p:spPr>
      </p:pic>
    </p:spTree>
    <p:extLst>
      <p:ext uri="{BB962C8B-B14F-4D97-AF65-F5344CB8AC3E}">
        <p14:creationId xmlns:p14="http://schemas.microsoft.com/office/powerpoint/2010/main" val="139443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896585" y="2303813"/>
            <a:ext cx="7350827" cy="3847604"/>
          </a:xfrm>
          <a:prstGeom prst="rect">
            <a:avLst/>
          </a:prstGeom>
        </p:spPr>
      </p:pic>
      <p:sp>
        <p:nvSpPr>
          <p:cNvPr id="7" name="Rectangle 6"/>
          <p:cNvSpPr/>
          <p:nvPr/>
        </p:nvSpPr>
        <p:spPr>
          <a:xfrm>
            <a:off x="0" y="1325563"/>
            <a:ext cx="9144000" cy="1390702"/>
          </a:xfrm>
          <a:prstGeom prst="rect">
            <a:avLst/>
          </a:prstGeom>
        </p:spPr>
        <p:txBody>
          <a:bodyPr wrap="square">
            <a:spAutoFit/>
          </a:bodyPr>
          <a:lstStyle/>
          <a:p>
            <a:pPr algn="just">
              <a:lnSpc>
                <a:spcPct val="115000"/>
              </a:lnSpc>
              <a:spcBef>
                <a:spcPts val="400"/>
              </a:spcBef>
              <a:spcAft>
                <a:spcPts val="0"/>
              </a:spcAft>
            </a:pPr>
            <a:r>
              <a:rPr lang="vi-VN" sz="1400" i="1" kern="0" spc="-10" dirty="0" smtClean="0">
                <a:solidFill>
                  <a:srgbClr val="000000"/>
                </a:solidFill>
                <a:latin typeface="Times New Roman" panose="02020603050405020304" pitchFamily="18" charset="0"/>
                <a:ea typeface="Times New Roman" panose="02020603050405020304" pitchFamily="18" charset="0"/>
              </a:rPr>
              <a:t>             </a:t>
            </a:r>
            <a:r>
              <a:rPr lang="vi-VN" i="1" kern="0" spc="-10" dirty="0" smtClean="0">
                <a:solidFill>
                  <a:srgbClr val="000000"/>
                </a:solidFill>
                <a:latin typeface="Times New Roman" panose="02020603050405020304" pitchFamily="18" charset="0"/>
                <a:ea typeface="Times New Roman" panose="02020603050405020304" pitchFamily="18" charset="0"/>
              </a:rPr>
              <a:t>Chúng </a:t>
            </a:r>
            <a:r>
              <a:rPr lang="vi-VN" i="1" kern="0" spc="-10" dirty="0">
                <a:solidFill>
                  <a:srgbClr val="000000"/>
                </a:solidFill>
                <a:latin typeface="Times New Roman" panose="02020603050405020304" pitchFamily="18" charset="0"/>
                <a:ea typeface="Times New Roman" panose="02020603050405020304" pitchFamily="18" charset="0"/>
              </a:rPr>
              <a:t>tôi xin gửi đến các bạn đoàn viên thanh niên, tổ chức Đoàn những điểm đổi mới của Điều lệ Đoàn khóa XI so với khóa trước, theo nhu cầu thực tiễn công tác Đoàn và phong trào thanh thiếu </a:t>
            </a:r>
            <a:r>
              <a:rPr lang="vi-VN" i="1" kern="0" spc="-10" dirty="0" smtClean="0">
                <a:solidFill>
                  <a:srgbClr val="000000"/>
                </a:solidFill>
                <a:latin typeface="Times New Roman" panose="02020603050405020304" pitchFamily="18" charset="0"/>
                <a:ea typeface="Times New Roman" panose="02020603050405020304" pitchFamily="18" charset="0"/>
              </a:rPr>
              <a:t>nhi và một số trò chơi dân gian nhân dịp Tết</a:t>
            </a:r>
            <a:r>
              <a:rPr lang="vi-VN" i="1" kern="0" spc="-10" dirty="0" smtClean="0">
                <a:solidFill>
                  <a:srgbClr val="000000"/>
                </a:solidFill>
                <a:latin typeface="Times New Roman" panose="02020603050405020304" pitchFamily="18" charset="0"/>
                <a:ea typeface="Times New Roman" panose="02020603050405020304" pitchFamily="18" charset="0"/>
              </a:rPr>
              <a:t>:</a:t>
            </a:r>
          </a:p>
          <a:p>
            <a:pPr algn="just">
              <a:lnSpc>
                <a:spcPct val="115000"/>
              </a:lnSpc>
              <a:spcBef>
                <a:spcPts val="400"/>
              </a:spcBef>
              <a:spcAft>
                <a:spcPts val="0"/>
              </a:spcAft>
            </a:pPr>
            <a:endParaRPr lang="vi-VN" b="1" kern="1600" dirty="0">
              <a:solidFill>
                <a:srgbClr val="000000"/>
              </a:solidFill>
              <a:effectLst/>
              <a:latin typeface="Cambria" panose="02040503050406030204" pitchFamily="18" charset="0"/>
              <a:ea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3913574" y="6151417"/>
            <a:ext cx="1316850" cy="743776"/>
          </a:xfrm>
          <a:prstGeom prst="rect">
            <a:avLst/>
          </a:prstGeom>
        </p:spPr>
      </p:pic>
      <p:sp>
        <p:nvSpPr>
          <p:cNvPr id="12" name="Down Ribbon 11"/>
          <p:cNvSpPr/>
          <p:nvPr/>
        </p:nvSpPr>
        <p:spPr>
          <a:xfrm>
            <a:off x="1626919" y="305356"/>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Sổ tay nghiệp vụ</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8118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628650" y="1389413"/>
            <a:ext cx="8004711" cy="4726379"/>
          </a:xfrm>
          <a:prstGeom prst="rect">
            <a:avLst/>
          </a:prstGeom>
        </p:spPr>
      </p:pic>
      <p:pic>
        <p:nvPicPr>
          <p:cNvPr id="5" name="Picture 4"/>
          <p:cNvPicPr>
            <a:picLocks noChangeAspect="1"/>
          </p:cNvPicPr>
          <p:nvPr/>
        </p:nvPicPr>
        <p:blipFill>
          <a:blip r:embed="rId3"/>
          <a:stretch>
            <a:fillRect/>
          </a:stretch>
        </p:blipFill>
        <p:spPr>
          <a:xfrm>
            <a:off x="3806697" y="6162024"/>
            <a:ext cx="1316850" cy="743776"/>
          </a:xfrm>
          <a:prstGeom prst="rect">
            <a:avLst/>
          </a:prstGeom>
        </p:spPr>
      </p:pic>
      <p:sp>
        <p:nvSpPr>
          <p:cNvPr id="6" name="Down Ribbon 5"/>
          <p:cNvSpPr/>
          <p:nvPr/>
        </p:nvSpPr>
        <p:spPr>
          <a:xfrm>
            <a:off x="1448418" y="269730"/>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Sổ tay nghiệp vụ</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0352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985652" y="1325563"/>
            <a:ext cx="7338951" cy="4788661"/>
          </a:xfrm>
          <a:prstGeom prst="rect">
            <a:avLst/>
          </a:prstGeom>
        </p:spPr>
      </p:pic>
      <p:pic>
        <p:nvPicPr>
          <p:cNvPr id="6" name="Picture 5"/>
          <p:cNvPicPr>
            <a:picLocks noChangeAspect="1"/>
          </p:cNvPicPr>
          <p:nvPr/>
        </p:nvPicPr>
        <p:blipFill>
          <a:blip r:embed="rId3"/>
          <a:stretch>
            <a:fillRect/>
          </a:stretch>
        </p:blipFill>
        <p:spPr>
          <a:xfrm>
            <a:off x="3913575" y="6114224"/>
            <a:ext cx="1316850" cy="743776"/>
          </a:xfrm>
          <a:prstGeom prst="rect">
            <a:avLst/>
          </a:prstGeom>
        </p:spPr>
      </p:pic>
      <p:sp>
        <p:nvSpPr>
          <p:cNvPr id="7" name="Down Ribbon 6"/>
          <p:cNvSpPr/>
          <p:nvPr/>
        </p:nvSpPr>
        <p:spPr>
          <a:xfrm>
            <a:off x="1472540" y="305356"/>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Sổ tay nghiệp vụ</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477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890648" y="1325564"/>
            <a:ext cx="7505207" cy="4742727"/>
          </a:xfrm>
          <a:prstGeom prst="rect">
            <a:avLst/>
          </a:prstGeom>
        </p:spPr>
      </p:pic>
      <p:pic>
        <p:nvPicPr>
          <p:cNvPr id="7" name="Picture 6"/>
          <p:cNvPicPr>
            <a:picLocks noChangeAspect="1"/>
          </p:cNvPicPr>
          <p:nvPr/>
        </p:nvPicPr>
        <p:blipFill>
          <a:blip r:embed="rId3"/>
          <a:stretch>
            <a:fillRect/>
          </a:stretch>
        </p:blipFill>
        <p:spPr>
          <a:xfrm>
            <a:off x="3984826" y="6114224"/>
            <a:ext cx="1316850" cy="743776"/>
          </a:xfrm>
          <a:prstGeom prst="rect">
            <a:avLst/>
          </a:prstGeom>
        </p:spPr>
      </p:pic>
      <p:sp>
        <p:nvSpPr>
          <p:cNvPr id="6" name="Down Ribbon 5"/>
          <p:cNvSpPr/>
          <p:nvPr/>
        </p:nvSpPr>
        <p:spPr>
          <a:xfrm>
            <a:off x="1626919" y="305356"/>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Sổ tay nghiệp vụ</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124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 y="1432441"/>
            <a:ext cx="4643252" cy="4695227"/>
          </a:xfrm>
          <a:prstGeom prst="rect">
            <a:avLst/>
          </a:prstGeom>
        </p:spPr>
      </p:pic>
      <p:pic>
        <p:nvPicPr>
          <p:cNvPr id="6" name="Picture 5"/>
          <p:cNvPicPr>
            <a:picLocks noChangeAspect="1"/>
          </p:cNvPicPr>
          <p:nvPr/>
        </p:nvPicPr>
        <p:blipFill>
          <a:blip r:embed="rId3"/>
          <a:stretch>
            <a:fillRect/>
          </a:stretch>
        </p:blipFill>
        <p:spPr>
          <a:xfrm>
            <a:off x="4643253" y="1432441"/>
            <a:ext cx="4500747" cy="4695227"/>
          </a:xfrm>
          <a:prstGeom prst="rect">
            <a:avLst/>
          </a:prstGeom>
        </p:spPr>
      </p:pic>
      <p:pic>
        <p:nvPicPr>
          <p:cNvPr id="7" name="Picture 6"/>
          <p:cNvPicPr>
            <a:picLocks noChangeAspect="1"/>
          </p:cNvPicPr>
          <p:nvPr/>
        </p:nvPicPr>
        <p:blipFill>
          <a:blip r:embed="rId4"/>
          <a:stretch>
            <a:fillRect/>
          </a:stretch>
        </p:blipFill>
        <p:spPr>
          <a:xfrm>
            <a:off x="3984828" y="6127668"/>
            <a:ext cx="1316850" cy="743776"/>
          </a:xfrm>
          <a:prstGeom prst="rect">
            <a:avLst/>
          </a:prstGeom>
        </p:spPr>
      </p:pic>
      <p:sp>
        <p:nvSpPr>
          <p:cNvPr id="8" name="Down Ribbon 7"/>
          <p:cNvSpPr/>
          <p:nvPr/>
        </p:nvSpPr>
        <p:spPr>
          <a:xfrm>
            <a:off x="1460666" y="291332"/>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Sổ tay nghiệp vụ</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8284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a:stretch>
            <a:fillRect/>
          </a:stretch>
        </p:blipFill>
        <p:spPr>
          <a:xfrm>
            <a:off x="0" y="1432441"/>
            <a:ext cx="4619501" cy="4777056"/>
          </a:xfrm>
          <a:prstGeom prst="rect">
            <a:avLst/>
          </a:prstGeom>
        </p:spPr>
      </p:pic>
      <p:pic>
        <p:nvPicPr>
          <p:cNvPr id="7" name="Picture 6"/>
          <p:cNvPicPr>
            <a:picLocks noChangeAspect="1"/>
          </p:cNvPicPr>
          <p:nvPr/>
        </p:nvPicPr>
        <p:blipFill>
          <a:blip r:embed="rId3"/>
          <a:stretch>
            <a:fillRect/>
          </a:stretch>
        </p:blipFill>
        <p:spPr>
          <a:xfrm>
            <a:off x="4643253" y="1432441"/>
            <a:ext cx="4524498" cy="4777056"/>
          </a:xfrm>
          <a:prstGeom prst="rect">
            <a:avLst/>
          </a:prstGeom>
        </p:spPr>
      </p:pic>
      <p:pic>
        <p:nvPicPr>
          <p:cNvPr id="8" name="Picture 7"/>
          <p:cNvPicPr>
            <a:picLocks noChangeAspect="1"/>
          </p:cNvPicPr>
          <p:nvPr/>
        </p:nvPicPr>
        <p:blipFill>
          <a:blip r:embed="rId4"/>
          <a:stretch>
            <a:fillRect/>
          </a:stretch>
        </p:blipFill>
        <p:spPr>
          <a:xfrm>
            <a:off x="3961076" y="6209497"/>
            <a:ext cx="1316850" cy="648503"/>
          </a:xfrm>
          <a:prstGeom prst="rect">
            <a:avLst/>
          </a:prstGeom>
        </p:spPr>
      </p:pic>
      <p:sp>
        <p:nvSpPr>
          <p:cNvPr id="9" name="Down Ribbon 8"/>
          <p:cNvSpPr/>
          <p:nvPr/>
        </p:nvSpPr>
        <p:spPr>
          <a:xfrm>
            <a:off x="1436914" y="257854"/>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Sổ tay nghiệp vụ</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1887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961076" y="6209497"/>
            <a:ext cx="1316850" cy="648503"/>
          </a:xfrm>
          <a:prstGeom prst="rect">
            <a:avLst/>
          </a:prstGeom>
        </p:spPr>
      </p:pic>
      <p:sp>
        <p:nvSpPr>
          <p:cNvPr id="9" name="Down Ribbon 8"/>
          <p:cNvSpPr/>
          <p:nvPr/>
        </p:nvSpPr>
        <p:spPr>
          <a:xfrm>
            <a:off x="1436914" y="257854"/>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rPr>
              <a:t>Sổ tay nghiệp vụ</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735527" y="1219983"/>
            <a:ext cx="7886700" cy="430687"/>
          </a:xfrm>
        </p:spPr>
        <p:txBody>
          <a:bodyPr>
            <a:normAutofit/>
          </a:bodyPr>
          <a:lstStyle/>
          <a:p>
            <a:pPr marL="0" indent="0" algn="ctr">
              <a:buNone/>
            </a:pPr>
            <a:r>
              <a:rPr lang="vi-VN" sz="1800" b="1" i="1" dirty="0" smtClean="0">
                <a:solidFill>
                  <a:srgbClr val="FF0000"/>
                </a:solidFill>
                <a:latin typeface="+mj-lt"/>
              </a:rPr>
              <a:t>Các trò chơi dân gian trong dịp Tết nguyên đán</a:t>
            </a:r>
            <a:endParaRPr lang="vi-VN" sz="1800" b="1" i="1" dirty="0">
              <a:solidFill>
                <a:srgbClr val="FF0000"/>
              </a:solidFill>
              <a:latin typeface="+mj-lt"/>
            </a:endParaRPr>
          </a:p>
        </p:txBody>
      </p:sp>
      <p:sp>
        <p:nvSpPr>
          <p:cNvPr id="4" name="Rectangle 3"/>
          <p:cNvSpPr/>
          <p:nvPr/>
        </p:nvSpPr>
        <p:spPr>
          <a:xfrm>
            <a:off x="190005" y="1494702"/>
            <a:ext cx="4572000" cy="4375044"/>
          </a:xfrm>
          <a:prstGeom prst="rect">
            <a:avLst/>
          </a:prstGeom>
        </p:spPr>
        <p:txBody>
          <a:bodyPr>
            <a:spAutoFit/>
          </a:bodyPr>
          <a:lstStyle/>
          <a:p>
            <a:pPr marL="342900" indent="-342900">
              <a:lnSpc>
                <a:spcPct val="115000"/>
              </a:lnSpc>
              <a:spcAft>
                <a:spcPts val="0"/>
              </a:spcAft>
              <a:buAutoNum type="arabicPeriod"/>
            </a:pPr>
            <a:r>
              <a:rPr lang="en-US" sz="1600" b="1" dirty="0" err="1" smtClean="0">
                <a:latin typeface="Times New Roman" panose="02020603050405020304" pitchFamily="18" charset="0"/>
                <a:ea typeface="Calibri" panose="020F0502020204030204" pitchFamily="34" charset="0"/>
                <a:cs typeface="Times New Roman" panose="02020603050405020304" pitchFamily="18" charset="0"/>
              </a:rPr>
              <a:t>Trò</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smtClean="0">
                <a:latin typeface="Times New Roman" panose="02020603050405020304" pitchFamily="18" charset="0"/>
                <a:ea typeface="Calibri" panose="020F0502020204030204" pitchFamily="34" charset="0"/>
                <a:cs typeface="Times New Roman" panose="02020603050405020304" pitchFamily="18" charset="0"/>
              </a:rPr>
              <a:t>chơi</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smtClean="0">
                <a:latin typeface="Times New Roman" panose="02020603050405020304" pitchFamily="18" charset="0"/>
                <a:ea typeface="Calibri" panose="020F0502020204030204" pitchFamily="34" charset="0"/>
                <a:cs typeface="Times New Roman" panose="02020603050405020304" pitchFamily="18" charset="0"/>
              </a:rPr>
              <a:t>ném</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1600" b="1" dirty="0" err="1" smtClean="0">
                <a:latin typeface="Times New Roman" panose="02020603050405020304" pitchFamily="18" charset="0"/>
                <a:ea typeface="Calibri" panose="020F0502020204030204" pitchFamily="34" charset="0"/>
                <a:cs typeface="Times New Roman" panose="02020603050405020304" pitchFamily="18" charset="0"/>
              </a:rPr>
              <a:t>còn</a:t>
            </a:r>
            <a:r>
              <a:rPr lang="en-US" sz="1600" b="1"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vi-VN" sz="1400" b="1" dirty="0" smtClean="0">
                <a:solidFill>
                  <a:srgbClr val="000000"/>
                </a:solidFill>
                <a:latin typeface="+mj-lt"/>
              </a:rPr>
              <a:t>* Chuẩn bị:</a:t>
            </a:r>
            <a:r>
              <a:rPr lang="vi-VN" sz="1400" dirty="0" smtClean="0">
                <a:latin typeface="+mj-lt"/>
              </a:rPr>
              <a:t/>
            </a:r>
            <a:br>
              <a:rPr lang="vi-VN" sz="1400" dirty="0" smtClean="0">
                <a:latin typeface="+mj-lt"/>
              </a:rPr>
            </a:br>
            <a:r>
              <a:rPr lang="vi-VN" sz="1400" dirty="0" smtClean="0">
                <a:solidFill>
                  <a:srgbClr val="000000"/>
                </a:solidFill>
                <a:latin typeface="+mj-lt"/>
              </a:rPr>
              <a:t>- Vòng thể dục cột theo hàng ngang cách nhau 50 cm.</a:t>
            </a:r>
            <a:r>
              <a:rPr lang="vi-VN" sz="1400" dirty="0" smtClean="0">
                <a:latin typeface="+mj-lt"/>
              </a:rPr>
              <a:t/>
            </a:r>
            <a:br>
              <a:rPr lang="vi-VN" sz="1400" dirty="0" smtClean="0">
                <a:latin typeface="+mj-lt"/>
              </a:rPr>
            </a:br>
            <a:r>
              <a:rPr lang="vi-VN" sz="1400" dirty="0" smtClean="0">
                <a:solidFill>
                  <a:srgbClr val="000000"/>
                </a:solidFill>
                <a:latin typeface="+mj-lt"/>
              </a:rPr>
              <a:t>- Quả còn bằng vải.</a:t>
            </a:r>
            <a:r>
              <a:rPr lang="vi-VN" sz="1400" dirty="0" smtClean="0">
                <a:latin typeface="+mj-lt"/>
              </a:rPr>
              <a:t/>
            </a:r>
            <a:br>
              <a:rPr lang="vi-VN" sz="1400" dirty="0" smtClean="0">
                <a:latin typeface="+mj-lt"/>
              </a:rPr>
            </a:br>
            <a:r>
              <a:rPr lang="vi-VN" sz="1400" dirty="0" smtClean="0">
                <a:solidFill>
                  <a:srgbClr val="000000"/>
                </a:solidFill>
                <a:latin typeface="+mj-lt"/>
              </a:rPr>
              <a:t>- Rổ đựng còn.</a:t>
            </a:r>
            <a:r>
              <a:rPr lang="vi-VN" sz="1400" dirty="0" smtClean="0">
                <a:latin typeface="+mj-lt"/>
              </a:rPr>
              <a:t/>
            </a:r>
            <a:br>
              <a:rPr lang="vi-VN" sz="1400" dirty="0" smtClean="0">
                <a:latin typeface="+mj-lt"/>
              </a:rPr>
            </a:br>
            <a:r>
              <a:rPr lang="vi-VN" sz="1400" b="1" dirty="0" smtClean="0">
                <a:solidFill>
                  <a:srgbClr val="000000"/>
                </a:solidFill>
                <a:latin typeface="+mj-lt"/>
              </a:rPr>
              <a:t>* Cách chơi: </a:t>
            </a:r>
            <a:r>
              <a:rPr lang="vi-VN" sz="1400" dirty="0" smtClean="0">
                <a:latin typeface="+mj-lt"/>
              </a:rPr>
              <a:t/>
            </a:r>
            <a:br>
              <a:rPr lang="vi-VN" sz="1400" dirty="0" smtClean="0">
                <a:latin typeface="+mj-lt"/>
              </a:rPr>
            </a:br>
            <a:r>
              <a:rPr lang="vi-VN" sz="1400" dirty="0" smtClean="0">
                <a:solidFill>
                  <a:srgbClr val="000000"/>
                </a:solidFill>
                <a:latin typeface="+mj-lt"/>
              </a:rPr>
              <a:t>- Chia thành các nhóm (mỗi nhóm từ 6 – 7 người), đứng thành hàng ngang dưới vạch xuất phát.</a:t>
            </a:r>
            <a:r>
              <a:rPr lang="vi-VN" sz="1400" dirty="0" smtClean="0">
                <a:latin typeface="+mj-lt"/>
              </a:rPr>
              <a:t/>
            </a:r>
            <a:br>
              <a:rPr lang="vi-VN" sz="1400" dirty="0" smtClean="0">
                <a:latin typeface="+mj-lt"/>
              </a:rPr>
            </a:br>
            <a:r>
              <a:rPr lang="vi-VN" sz="1400" dirty="0" smtClean="0">
                <a:solidFill>
                  <a:srgbClr val="000000"/>
                </a:solidFill>
                <a:latin typeface="+mj-lt"/>
              </a:rPr>
              <a:t>- Khi nghe hiệu lệnh, người chơi cầm quả còn chạy đến vạch mức đã vạch sẵn, nhảy lên ném quả còn vào vòng tròn, sau đó chạy về lấy quả còn khác chạy lên ném tiếp. Người chơi cho đến khi hết quả còn trong rổ.</a:t>
            </a:r>
            <a:r>
              <a:rPr lang="vi-VN" sz="1400" dirty="0" smtClean="0">
                <a:latin typeface="+mj-lt"/>
              </a:rPr>
              <a:t/>
            </a:r>
            <a:br>
              <a:rPr lang="vi-VN" sz="1400" dirty="0" smtClean="0">
                <a:latin typeface="+mj-lt"/>
              </a:rPr>
            </a:br>
            <a:r>
              <a:rPr lang="vi-VN" sz="1400" b="1" dirty="0" smtClean="0">
                <a:solidFill>
                  <a:srgbClr val="000000"/>
                </a:solidFill>
                <a:latin typeface="+mj-lt"/>
              </a:rPr>
              <a:t>* Yêu cầu:</a:t>
            </a:r>
            <a:r>
              <a:rPr lang="vi-VN" sz="1400" dirty="0" smtClean="0">
                <a:latin typeface="+mj-lt"/>
              </a:rPr>
              <a:t/>
            </a:r>
            <a:br>
              <a:rPr lang="vi-VN" sz="1400" dirty="0" smtClean="0">
                <a:latin typeface="+mj-lt"/>
              </a:rPr>
            </a:br>
            <a:r>
              <a:rPr lang="vi-VN" sz="1400" dirty="0" smtClean="0">
                <a:solidFill>
                  <a:srgbClr val="000000"/>
                </a:solidFill>
                <a:latin typeface="+mj-lt"/>
              </a:rPr>
              <a:t>- Khi số quả còn ttrong rổ đã hết, dừng lại, đi nhặt hết những quả còn đã ném bỏ lại vào rổ và tiếp tục chơi.</a:t>
            </a:r>
            <a:r>
              <a:rPr lang="vi-VN" sz="1400" dirty="0" smtClean="0">
                <a:latin typeface="+mj-lt"/>
              </a:rPr>
              <a:t/>
            </a:r>
            <a:br>
              <a:rPr lang="vi-VN" sz="1400" dirty="0" smtClean="0">
                <a:latin typeface="+mj-lt"/>
              </a:rPr>
            </a:br>
            <a:r>
              <a:rPr lang="vi-VN" sz="1400" dirty="0" smtClean="0">
                <a:solidFill>
                  <a:srgbClr val="000000"/>
                </a:solidFill>
                <a:latin typeface="+mj-lt"/>
              </a:rPr>
              <a:t>- Người chơi liên tục trong khoảng 10 – 15 phút, không hạn chế số lần chơi.</a:t>
            </a:r>
            <a:endParaRPr lang="vi-VN" sz="1400" dirty="0">
              <a:latin typeface="+mj-lt"/>
              <a:ea typeface="Calibri" panose="020F0502020204030204" pitchFamily="34" charset="0"/>
              <a:cs typeface="Times New Roman" panose="02020603050405020304" pitchFamily="18" charset="0"/>
            </a:endParaRPr>
          </a:p>
        </p:txBody>
      </p:sp>
      <p:pic>
        <p:nvPicPr>
          <p:cNvPr id="1026" name="Picture 2" descr="http://media.doisongphapluat.com/thumb_x670x/462/2016/1/25/tro-choi-nem-con-1024x682_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006" y="1650670"/>
            <a:ext cx="4286992" cy="3960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5904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961076" y="6209497"/>
            <a:ext cx="1316850" cy="648503"/>
          </a:xfrm>
          <a:prstGeom prst="rect">
            <a:avLst/>
          </a:prstGeom>
        </p:spPr>
      </p:pic>
      <p:sp>
        <p:nvSpPr>
          <p:cNvPr id="9" name="Down Ribbon 8"/>
          <p:cNvSpPr/>
          <p:nvPr/>
        </p:nvSpPr>
        <p:spPr>
          <a:xfrm>
            <a:off x="1436914" y="257854"/>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rPr>
              <a:t>Sổ tay nghiệp vụ</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735527" y="1219983"/>
            <a:ext cx="7886700" cy="430687"/>
          </a:xfrm>
        </p:spPr>
        <p:txBody>
          <a:bodyPr>
            <a:normAutofit/>
          </a:bodyPr>
          <a:lstStyle/>
          <a:p>
            <a:pPr marL="0" indent="0" algn="ctr">
              <a:buNone/>
            </a:pPr>
            <a:r>
              <a:rPr lang="vi-VN" sz="1800" b="1" i="1" dirty="0" smtClean="0">
                <a:solidFill>
                  <a:srgbClr val="FF0000"/>
                </a:solidFill>
                <a:latin typeface="+mj-lt"/>
              </a:rPr>
              <a:t>Các trò chơi dân gian trong dịp Tết nguyên đán</a:t>
            </a:r>
            <a:endParaRPr lang="vi-VN" sz="1800" b="1" i="1" dirty="0">
              <a:solidFill>
                <a:srgbClr val="FF0000"/>
              </a:solidFill>
              <a:latin typeface="+mj-lt"/>
            </a:endParaRPr>
          </a:p>
        </p:txBody>
      </p:sp>
      <p:sp>
        <p:nvSpPr>
          <p:cNvPr id="3" name="Rectangle 2"/>
          <p:cNvSpPr/>
          <p:nvPr/>
        </p:nvSpPr>
        <p:spPr>
          <a:xfrm>
            <a:off x="0" y="1830009"/>
            <a:ext cx="4572000" cy="1815882"/>
          </a:xfrm>
          <a:prstGeom prst="rect">
            <a:avLst/>
          </a:prstGeom>
        </p:spPr>
        <p:txBody>
          <a:bodyPr>
            <a:spAutoFit/>
          </a:bodyPr>
          <a:lstStyle/>
          <a:p>
            <a:pPr algn="just"/>
            <a:r>
              <a:rPr lang="vi-VN" sz="1400" b="1" dirty="0" smtClean="0">
                <a:latin typeface="+mj-lt"/>
              </a:rPr>
              <a:t>2. Trò chơi </a:t>
            </a:r>
            <a:r>
              <a:rPr lang="vi-VN" sz="1400" b="1" dirty="0" smtClean="0">
                <a:latin typeface="+mj-lt"/>
              </a:rPr>
              <a:t>Đánh </a:t>
            </a:r>
            <a:r>
              <a:rPr lang="vi-VN" sz="1400" b="1" dirty="0" smtClean="0">
                <a:latin typeface="+mj-lt"/>
              </a:rPr>
              <a:t>đu:</a:t>
            </a:r>
          </a:p>
          <a:p>
            <a:pPr algn="just"/>
            <a:r>
              <a:rPr lang="vi-VN" sz="1400" b="1" dirty="0" smtClean="0">
                <a:latin typeface="+mj-lt"/>
              </a:rPr>
              <a:t>* Chuẩn bị: </a:t>
            </a:r>
          </a:p>
          <a:p>
            <a:pPr algn="just"/>
            <a:r>
              <a:rPr lang="vi-VN" sz="1400" dirty="0" smtClean="0">
                <a:latin typeface="+mj-lt"/>
              </a:rPr>
              <a:t>- Cây tre đu: 4-6 cây tre to.</a:t>
            </a:r>
          </a:p>
          <a:p>
            <a:pPr algn="just"/>
            <a:r>
              <a:rPr lang="vi-VN" sz="1400" dirty="0" smtClean="0">
                <a:latin typeface="+mj-lt"/>
              </a:rPr>
              <a:t>- Cây đu: 01 cây tre dài nhưng thon nhỏ (thường cây tre đực)</a:t>
            </a:r>
          </a:p>
          <a:p>
            <a:pPr algn="just"/>
            <a:r>
              <a:rPr lang="vi-VN" sz="1400" b="1" dirty="0" smtClean="0">
                <a:latin typeface="+mj-lt"/>
              </a:rPr>
              <a:t>* Cách chơi:</a:t>
            </a:r>
          </a:p>
          <a:p>
            <a:pPr algn="just"/>
            <a:r>
              <a:rPr lang="vi-VN" sz="1400" dirty="0" smtClean="0">
                <a:latin typeface="+mj-lt"/>
              </a:rPr>
              <a:t>- </a:t>
            </a:r>
            <a:r>
              <a:rPr lang="vi-VN" sz="1400" dirty="0" smtClean="0">
                <a:solidFill>
                  <a:prstClr val="black"/>
                </a:solidFill>
                <a:latin typeface="+mj-lt"/>
              </a:rPr>
              <a:t>Khi </a:t>
            </a:r>
            <a:r>
              <a:rPr lang="vi-VN" sz="1400" dirty="0">
                <a:solidFill>
                  <a:prstClr val="black"/>
                </a:solidFill>
                <a:latin typeface="+mj-lt"/>
              </a:rPr>
              <a:t>một người lên cần đu có thể nhờ một người khác đẩy cho mình có đà. Sau đó là tự người đu nhún tùy ý. </a:t>
            </a:r>
            <a:endParaRPr lang="vi-VN" sz="1400" dirty="0" smtClean="0">
              <a:solidFill>
                <a:prstClr val="black"/>
              </a:solidFill>
              <a:latin typeface="+mj-lt"/>
            </a:endParaRPr>
          </a:p>
          <a:p>
            <a:pPr algn="just"/>
            <a:r>
              <a:rPr lang="vi-VN" sz="1400" dirty="0" smtClean="0">
                <a:latin typeface="+mj-lt"/>
              </a:rPr>
              <a:t>- Hoặc có thể đu đôi, một người đu, một người nhún.</a:t>
            </a:r>
            <a:endParaRPr lang="vi-VN" sz="1400" dirty="0">
              <a:latin typeface="+mj-lt"/>
            </a:endParaRPr>
          </a:p>
        </p:txBody>
      </p:sp>
      <p:pic>
        <p:nvPicPr>
          <p:cNvPr id="5" name="Picture 4"/>
          <p:cNvPicPr>
            <a:picLocks noChangeAspect="1"/>
          </p:cNvPicPr>
          <p:nvPr/>
        </p:nvPicPr>
        <p:blipFill>
          <a:blip r:embed="rId3"/>
          <a:stretch>
            <a:fillRect/>
          </a:stretch>
        </p:blipFill>
        <p:spPr>
          <a:xfrm>
            <a:off x="4524498" y="1983179"/>
            <a:ext cx="4619502" cy="3813804"/>
          </a:xfrm>
          <a:prstGeom prst="rect">
            <a:avLst/>
          </a:prstGeom>
        </p:spPr>
      </p:pic>
    </p:spTree>
    <p:extLst>
      <p:ext uri="{BB962C8B-B14F-4D97-AF65-F5344CB8AC3E}">
        <p14:creationId xmlns:p14="http://schemas.microsoft.com/office/powerpoint/2010/main" val="1146304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961076" y="6209497"/>
            <a:ext cx="1316850" cy="648503"/>
          </a:xfrm>
          <a:prstGeom prst="rect">
            <a:avLst/>
          </a:prstGeom>
        </p:spPr>
      </p:pic>
      <p:sp>
        <p:nvSpPr>
          <p:cNvPr id="9" name="Down Ribbon 8"/>
          <p:cNvSpPr/>
          <p:nvPr/>
        </p:nvSpPr>
        <p:spPr>
          <a:xfrm>
            <a:off x="1436914" y="257854"/>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rPr>
              <a:t>Sổ tay nghiệp vụ</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735527" y="1219983"/>
            <a:ext cx="7886700" cy="430687"/>
          </a:xfrm>
        </p:spPr>
        <p:txBody>
          <a:bodyPr>
            <a:normAutofit/>
          </a:bodyPr>
          <a:lstStyle/>
          <a:p>
            <a:pPr marL="0" indent="0" algn="ctr">
              <a:buNone/>
            </a:pPr>
            <a:r>
              <a:rPr lang="vi-VN" sz="1800" b="1" i="1" dirty="0" smtClean="0">
                <a:solidFill>
                  <a:srgbClr val="FF0000"/>
                </a:solidFill>
                <a:latin typeface="+mj-lt"/>
              </a:rPr>
              <a:t>Các trò chơi dân gian trong dịp Tết nguyên đán</a:t>
            </a:r>
            <a:endParaRPr lang="vi-VN" sz="1800" b="1" i="1" dirty="0">
              <a:solidFill>
                <a:srgbClr val="FF0000"/>
              </a:solidFill>
              <a:latin typeface="+mj-lt"/>
            </a:endParaRPr>
          </a:p>
        </p:txBody>
      </p:sp>
      <p:sp>
        <p:nvSpPr>
          <p:cNvPr id="6" name="Rectangle 5"/>
          <p:cNvSpPr/>
          <p:nvPr/>
        </p:nvSpPr>
        <p:spPr>
          <a:xfrm>
            <a:off x="95003" y="1686296"/>
            <a:ext cx="3681351" cy="3539430"/>
          </a:xfrm>
          <a:prstGeom prst="rect">
            <a:avLst/>
          </a:prstGeom>
        </p:spPr>
        <p:txBody>
          <a:bodyPr wrap="square">
            <a:spAutoFit/>
          </a:bodyPr>
          <a:lstStyle/>
          <a:p>
            <a:r>
              <a:rPr lang="vi-VN" sz="1400" b="1" dirty="0" smtClean="0">
                <a:solidFill>
                  <a:srgbClr val="000000"/>
                </a:solidFill>
                <a:latin typeface="+mj-lt"/>
              </a:rPr>
              <a:t>3</a:t>
            </a:r>
            <a:r>
              <a:rPr lang="vi-VN" sz="1400" b="1" dirty="0" smtClean="0">
                <a:solidFill>
                  <a:srgbClr val="000000"/>
                </a:solidFill>
                <a:latin typeface="+mj-lt"/>
              </a:rPr>
              <a:t>. Trò chơi </a:t>
            </a:r>
            <a:r>
              <a:rPr lang="vi-VN" sz="1400" b="1" dirty="0" smtClean="0">
                <a:solidFill>
                  <a:srgbClr val="000000"/>
                </a:solidFill>
                <a:latin typeface="+mj-lt"/>
              </a:rPr>
              <a:t>Đua thuyền: </a:t>
            </a:r>
            <a:endParaRPr lang="vi-VN" sz="1200" b="1" dirty="0" smtClean="0">
              <a:solidFill>
                <a:srgbClr val="000000"/>
              </a:solidFill>
              <a:latin typeface="+mj-lt"/>
            </a:endParaRPr>
          </a:p>
          <a:p>
            <a:pPr algn="just"/>
            <a:r>
              <a:rPr lang="vi-VN" sz="1400" dirty="0" smtClean="0">
                <a:solidFill>
                  <a:srgbClr val="222222"/>
                </a:solidFill>
                <a:latin typeface="Times New Roman" panose="02020603050405020304" pitchFamily="18" charset="0"/>
              </a:rPr>
              <a:t>Từ </a:t>
            </a:r>
            <a:r>
              <a:rPr lang="vi-VN" sz="1400" dirty="0">
                <a:solidFill>
                  <a:srgbClr val="222222"/>
                </a:solidFill>
                <a:latin typeface="Times New Roman" panose="02020603050405020304" pitchFamily="18" charset="0"/>
              </a:rPr>
              <a:t>xa xưa ở Việt Nam đã có đua thuyền. Đua thuyền ở nhiều nơi không chỉ dừng lại là trò thi tài mà là hành vi thực hiện một nghi lễ với thuỷ thần, xuất phát từ tục cầu nước của cư dân nông nghiệp - tín ngưỡng phồn thực. Trong dịp Tết, đua thuyền được xem là một trong những trò chơi hấp dẫn ý nghĩa, trò chơi này bạn sẽ bắt gặp nhiều ở các tỉnh ven biển và miền tây. </a:t>
            </a:r>
            <a:endParaRPr lang="vi-VN" sz="1400" dirty="0" smtClean="0">
              <a:solidFill>
                <a:srgbClr val="222222"/>
              </a:solidFill>
              <a:latin typeface="Times New Roman" panose="02020603050405020304" pitchFamily="18" charset="0"/>
            </a:endParaRPr>
          </a:p>
          <a:p>
            <a:pPr algn="just"/>
            <a:r>
              <a:rPr lang="vi-VN" sz="1400" dirty="0" smtClean="0">
                <a:solidFill>
                  <a:srgbClr val="222222"/>
                </a:solidFill>
                <a:latin typeface="Times New Roman" panose="02020603050405020304" pitchFamily="18" charset="0"/>
              </a:rPr>
              <a:t>Vì </a:t>
            </a:r>
            <a:r>
              <a:rPr lang="vi-VN" sz="1400" dirty="0">
                <a:solidFill>
                  <a:srgbClr val="222222"/>
                </a:solidFill>
                <a:latin typeface="Times New Roman" panose="02020603050405020304" pitchFamily="18" charset="0"/>
              </a:rPr>
              <a:t>vậy, đua thuyền ở nhiều địa phương không đơn thuần là một hoạt động tín ngưỡng như buổi ban đầu mà đã trở thành sự kiện thể thao hấp dẫn có quy mô lớn, thu hút nhiều đối tượng tham gia. </a:t>
            </a:r>
            <a:r>
              <a:rPr lang="vi-VN" sz="1400" dirty="0" smtClean="0">
                <a:solidFill>
                  <a:srgbClr val="222222"/>
                </a:solidFill>
                <a:latin typeface="Times New Roman" panose="02020603050405020304" pitchFamily="18" charset="0"/>
              </a:rPr>
              <a:t>Đua </a:t>
            </a:r>
            <a:r>
              <a:rPr lang="vi-VN" sz="1400" dirty="0">
                <a:solidFill>
                  <a:srgbClr val="222222"/>
                </a:solidFill>
                <a:latin typeface="Times New Roman" panose="02020603050405020304" pitchFamily="18" charset="0"/>
              </a:rPr>
              <a:t>thuyền đã có thêm sứ mệnh của cuộc thi tài và biểu dương sức mạnh tập thể.</a:t>
            </a:r>
            <a:endParaRPr lang="vi-VN" sz="1400" b="1" dirty="0" smtClean="0">
              <a:solidFill>
                <a:srgbClr val="000000"/>
              </a:solidFill>
              <a:latin typeface="+mj-lt"/>
            </a:endParaRPr>
          </a:p>
          <a:p>
            <a:pPr algn="just"/>
            <a:r>
              <a:rPr lang="vi-VN" sz="1400" dirty="0" smtClean="0">
                <a:solidFill>
                  <a:srgbClr val="000000"/>
                </a:solidFill>
                <a:latin typeface="+mj-lt"/>
              </a:rPr>
              <a:t>     </a:t>
            </a:r>
            <a:endParaRPr lang="vi-VN" sz="1400" dirty="0">
              <a:latin typeface="+mj-lt"/>
            </a:endParaRPr>
          </a:p>
        </p:txBody>
      </p:sp>
      <p:pic>
        <p:nvPicPr>
          <p:cNvPr id="2050" name="Picture 2" descr="http://channel.mediacdn.vn/prupload/164/2016/01/img201601181326456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073" y="1803431"/>
            <a:ext cx="5182925" cy="366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707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961076" y="6209497"/>
            <a:ext cx="1316850" cy="648503"/>
          </a:xfrm>
          <a:prstGeom prst="rect">
            <a:avLst/>
          </a:prstGeom>
        </p:spPr>
      </p:pic>
      <p:sp>
        <p:nvSpPr>
          <p:cNvPr id="9" name="Down Ribbon 8"/>
          <p:cNvSpPr/>
          <p:nvPr/>
        </p:nvSpPr>
        <p:spPr>
          <a:xfrm>
            <a:off x="1436914" y="257854"/>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rPr>
              <a:t>Sổ tay nghiệp vụ</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735527" y="1219983"/>
            <a:ext cx="7886700" cy="430687"/>
          </a:xfrm>
        </p:spPr>
        <p:txBody>
          <a:bodyPr>
            <a:normAutofit/>
          </a:bodyPr>
          <a:lstStyle/>
          <a:p>
            <a:pPr marL="0" indent="0" algn="ctr">
              <a:buNone/>
            </a:pPr>
            <a:r>
              <a:rPr lang="vi-VN" sz="1800" b="1" i="1" dirty="0" smtClean="0">
                <a:solidFill>
                  <a:srgbClr val="FF0000"/>
                </a:solidFill>
                <a:latin typeface="+mj-lt"/>
              </a:rPr>
              <a:t>Các trò chơi dân gian trong dịp Tết nguyên đán</a:t>
            </a:r>
            <a:endParaRPr lang="vi-VN" sz="1800" b="1" i="1" dirty="0">
              <a:solidFill>
                <a:srgbClr val="FF0000"/>
              </a:solidFill>
              <a:latin typeface="+mj-lt"/>
            </a:endParaRPr>
          </a:p>
        </p:txBody>
      </p:sp>
      <p:sp>
        <p:nvSpPr>
          <p:cNvPr id="6" name="Rectangle 5"/>
          <p:cNvSpPr/>
          <p:nvPr/>
        </p:nvSpPr>
        <p:spPr>
          <a:xfrm>
            <a:off x="0" y="1818134"/>
            <a:ext cx="4096987" cy="2031325"/>
          </a:xfrm>
          <a:prstGeom prst="rect">
            <a:avLst/>
          </a:prstGeom>
        </p:spPr>
        <p:txBody>
          <a:bodyPr wrap="square">
            <a:spAutoFit/>
          </a:bodyPr>
          <a:lstStyle/>
          <a:p>
            <a:pPr algn="just"/>
            <a:r>
              <a:rPr lang="vi-VN" sz="1400" b="1" dirty="0" smtClean="0">
                <a:solidFill>
                  <a:srgbClr val="000000"/>
                </a:solidFill>
                <a:latin typeface="Times New Roman" panose="02020603050405020304" pitchFamily="18" charset="0"/>
              </a:rPr>
              <a:t>4</a:t>
            </a:r>
            <a:r>
              <a:rPr lang="vi-VN" sz="1400" b="1" dirty="0" smtClean="0">
                <a:solidFill>
                  <a:srgbClr val="000000"/>
                </a:solidFill>
                <a:latin typeface="Times New Roman" panose="02020603050405020304" pitchFamily="18" charset="0"/>
              </a:rPr>
              <a:t>. Trò chơi Kéo co: </a:t>
            </a:r>
            <a:endParaRPr lang="vi-VN" sz="1400" b="1" dirty="0" smtClean="0">
              <a:solidFill>
                <a:srgbClr val="000000"/>
              </a:solidFill>
              <a:latin typeface="Times New Roman" panose="02020603050405020304" pitchFamily="18" charset="0"/>
            </a:endParaRPr>
          </a:p>
          <a:p>
            <a:pPr algn="just"/>
            <a:r>
              <a:rPr lang="vi-VN" sz="1400" dirty="0" smtClean="0">
                <a:solidFill>
                  <a:srgbClr val="000000"/>
                </a:solidFill>
                <a:latin typeface="+mj-lt"/>
              </a:rPr>
              <a:t> </a:t>
            </a:r>
            <a:r>
              <a:rPr lang="vi-VN" sz="1400" dirty="0" smtClean="0">
                <a:solidFill>
                  <a:srgbClr val="000000"/>
                </a:solidFill>
                <a:latin typeface="+mj-lt"/>
              </a:rPr>
              <a:t>Là </a:t>
            </a:r>
            <a:r>
              <a:rPr lang="vi-VN" sz="1400" dirty="0">
                <a:solidFill>
                  <a:srgbClr val="000000"/>
                </a:solidFill>
                <a:latin typeface="+mj-lt"/>
              </a:rPr>
              <a:t>một trò chơi thu hút được rất nhiều người cùng tham gia, vừa có tác dụng rèn luyện sức khỏe, lại vừa vui vẻ, thoải mái. Nó đã trở thành trò chơi tập thể, phong tục phổ biến ở nhiều nơi trong nước Việt </a:t>
            </a:r>
            <a:r>
              <a:rPr lang="vi-VN" sz="1400" dirty="0" smtClean="0">
                <a:solidFill>
                  <a:srgbClr val="000000"/>
                </a:solidFill>
                <a:latin typeface="+mj-lt"/>
              </a:rPr>
              <a:t>Nam.</a:t>
            </a:r>
            <a:endParaRPr lang="vi-VN" sz="1400" dirty="0">
              <a:latin typeface="+mj-lt"/>
            </a:endParaRPr>
          </a:p>
          <a:p>
            <a:pPr algn="just"/>
            <a:r>
              <a:rPr lang="vi-VN" sz="1400" dirty="0" smtClean="0">
                <a:solidFill>
                  <a:srgbClr val="000000"/>
                </a:solidFill>
                <a:latin typeface="+mj-lt"/>
              </a:rPr>
              <a:t>Cách </a:t>
            </a:r>
            <a:r>
              <a:rPr lang="vi-VN" sz="1400" dirty="0">
                <a:solidFill>
                  <a:srgbClr val="000000"/>
                </a:solidFill>
                <a:latin typeface="+mj-lt"/>
              </a:rPr>
              <a:t>chơi đơn giản, số người chơi bao nhiêu tùy ý, chia làm hai phe bằng nhau, làm mốc đánh dấu vạch vôi để bên nào kéo được đối phương sang qua vạch mốc bên kia là bên đó thắng.</a:t>
            </a:r>
            <a:endParaRPr lang="vi-VN" sz="1400" b="1" dirty="0" smtClean="0">
              <a:solidFill>
                <a:srgbClr val="000000"/>
              </a:solidFill>
              <a:latin typeface="+mj-lt"/>
            </a:endParaRPr>
          </a:p>
        </p:txBody>
      </p:sp>
      <p:pic>
        <p:nvPicPr>
          <p:cNvPr id="2050" name="Picture 2" descr="https://img.vietnamplus.vn/Uploaded/pcfo/2016_02_01/0102_keo_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6987" y="1740354"/>
            <a:ext cx="4916384"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6321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3999" cy="6323154"/>
          </a:xfrm>
        </p:spPr>
        <p:txBody>
          <a:bodyPr/>
          <a:lstStyle/>
          <a:p>
            <a:endParaRPr lang="vi-VN" dirty="0"/>
          </a:p>
        </p:txBody>
      </p:sp>
      <p:sp>
        <p:nvSpPr>
          <p:cNvPr id="6" name="Horizontal Scroll 5"/>
          <p:cNvSpPr/>
          <p:nvPr/>
        </p:nvSpPr>
        <p:spPr>
          <a:xfrm>
            <a:off x="2363189" y="516290"/>
            <a:ext cx="6305798" cy="1235034"/>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0"/>
              </a:spcAft>
            </a:pPr>
            <a:r>
              <a:rPr lang="vi-VN" sz="2800" dirty="0">
                <a:solidFill>
                  <a:schemeClr val="tx1"/>
                </a:solidFill>
                <a:latin typeface="Times New Roman" panose="02020603050405020304" pitchFamily="18" charset="0"/>
                <a:ea typeface="Arial" panose="020B0604020202020204" pitchFamily="34" charset="0"/>
              </a:rPr>
              <a:t>Học tập và làm theo tư tưởng, đạo đức, phong cách Hồ Chí Minh </a:t>
            </a:r>
            <a:endParaRPr lang="vi-VN" sz="28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1" name="Vertical Scroll 10"/>
          <p:cNvSpPr/>
          <p:nvPr/>
        </p:nvSpPr>
        <p:spPr>
          <a:xfrm>
            <a:off x="0" y="821564"/>
            <a:ext cx="2125684" cy="4833257"/>
          </a:xfrm>
          <a:prstGeom prst="verticalScroll">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b="1" dirty="0" smtClean="0">
                <a:solidFill>
                  <a:schemeClr val="tx1"/>
                </a:solidFill>
                <a:latin typeface="Times New Roman" panose="02020603050405020304" pitchFamily="18" charset="0"/>
                <a:cs typeface="Times New Roman" panose="02020603050405020304" pitchFamily="18" charset="0"/>
              </a:rPr>
              <a:t>NỘI DUNG CHÍNH</a:t>
            </a:r>
            <a:endParaRPr lang="vi-VN" sz="3200" b="1" dirty="0">
              <a:solidFill>
                <a:schemeClr val="tx1"/>
              </a:solidFill>
              <a:latin typeface="Times New Roman" panose="02020603050405020304" pitchFamily="18" charset="0"/>
              <a:cs typeface="Times New Roman" panose="02020603050405020304" pitchFamily="18" charset="0"/>
            </a:endParaRPr>
          </a:p>
        </p:txBody>
      </p:sp>
      <p:sp>
        <p:nvSpPr>
          <p:cNvPr id="12" name="Horizontal Scroll 11"/>
          <p:cNvSpPr/>
          <p:nvPr/>
        </p:nvSpPr>
        <p:spPr>
          <a:xfrm>
            <a:off x="2363189" y="1650096"/>
            <a:ext cx="6305798" cy="1235034"/>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ea typeface="Arial" panose="020B0604020202020204" pitchFamily="34" charset="0"/>
              </a:rPr>
              <a:t>Theo </a:t>
            </a:r>
            <a:r>
              <a:rPr lang="en-US" sz="2800" dirty="0" err="1" smtClean="0">
                <a:solidFill>
                  <a:schemeClr val="tx1"/>
                </a:solidFill>
                <a:latin typeface="Times New Roman" panose="02020603050405020304" pitchFamily="18" charset="0"/>
                <a:ea typeface="Arial" panose="020B0604020202020204" pitchFamily="34" charset="0"/>
              </a:rPr>
              <a:t>dòng</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lịch</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sử</a:t>
            </a:r>
            <a:r>
              <a:rPr lang="en-US" sz="2800" dirty="0" smtClean="0">
                <a:solidFill>
                  <a:schemeClr val="tx1"/>
                </a:solidFill>
                <a:latin typeface="Times New Roman" panose="02020603050405020304" pitchFamily="18" charset="0"/>
                <a:ea typeface="Arial" panose="020B0604020202020204" pitchFamily="34" charset="0"/>
              </a:rPr>
              <a:t> </a:t>
            </a:r>
            <a:endParaRPr lang="vi-VN" sz="2800" dirty="0">
              <a:solidFill>
                <a:schemeClr val="tx1"/>
              </a:solidFill>
            </a:endParaRPr>
          </a:p>
        </p:txBody>
      </p:sp>
      <p:sp>
        <p:nvSpPr>
          <p:cNvPr id="13" name="Horizontal Scroll 12"/>
          <p:cNvSpPr/>
          <p:nvPr/>
        </p:nvSpPr>
        <p:spPr>
          <a:xfrm>
            <a:off x="2363189" y="2783902"/>
            <a:ext cx="6305798" cy="1235034"/>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smtClean="0">
                <a:solidFill>
                  <a:schemeClr val="tx1"/>
                </a:solidFill>
                <a:latin typeface="Times New Roman" panose="02020603050405020304" pitchFamily="18" charset="0"/>
                <a:ea typeface="Arial" panose="020B0604020202020204" pitchFamily="34" charset="0"/>
              </a:rPr>
              <a:t>Sổ</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tay</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nghiệp</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vụ</a:t>
            </a:r>
            <a:r>
              <a:rPr lang="en-US" sz="2800" dirty="0" smtClean="0">
                <a:solidFill>
                  <a:schemeClr val="tx1"/>
                </a:solidFill>
                <a:latin typeface="Times New Roman" panose="02020603050405020304" pitchFamily="18" charset="0"/>
                <a:ea typeface="Arial" panose="020B0604020202020204" pitchFamily="34" charset="0"/>
              </a:rPr>
              <a:t> </a:t>
            </a:r>
            <a:endParaRPr lang="vi-VN" sz="2800" dirty="0">
              <a:solidFill>
                <a:schemeClr val="tx1"/>
              </a:solidFill>
            </a:endParaRPr>
          </a:p>
        </p:txBody>
      </p:sp>
      <p:sp>
        <p:nvSpPr>
          <p:cNvPr id="14" name="Horizontal Scroll 13"/>
          <p:cNvSpPr/>
          <p:nvPr/>
        </p:nvSpPr>
        <p:spPr>
          <a:xfrm>
            <a:off x="2363189" y="3917708"/>
            <a:ext cx="6305798" cy="1235034"/>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Arial" panose="020B0604020202020204" pitchFamily="34" charset="0"/>
              </a:rPr>
              <a:t>Bài</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hát</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Thanh</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niên</a:t>
            </a:r>
            <a:r>
              <a:rPr lang="en-US" sz="2800" dirty="0">
                <a:solidFill>
                  <a:schemeClr val="tx1"/>
                </a:solidFill>
                <a:latin typeface="Times New Roman" panose="02020603050405020304" pitchFamily="18" charset="0"/>
                <a:ea typeface="Arial" panose="020B0604020202020204" pitchFamily="34" charset="0"/>
              </a:rPr>
              <a:t> </a:t>
            </a:r>
            <a:endParaRPr lang="vi-VN" sz="2800" dirty="0">
              <a:solidFill>
                <a:schemeClr val="tx1"/>
              </a:solidFill>
            </a:endParaRPr>
          </a:p>
        </p:txBody>
      </p:sp>
      <p:sp>
        <p:nvSpPr>
          <p:cNvPr id="15" name="Horizontal Scroll 14"/>
          <p:cNvSpPr/>
          <p:nvPr/>
        </p:nvSpPr>
        <p:spPr>
          <a:xfrm>
            <a:off x="2363189" y="5037304"/>
            <a:ext cx="6305798" cy="1235034"/>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ea typeface="Arial" panose="020B0604020202020204" pitchFamily="34" charset="0"/>
              </a:rPr>
              <a:t>Định</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hướng</a:t>
            </a:r>
            <a:r>
              <a:rPr lang="en-US" sz="2800" dirty="0">
                <a:solidFill>
                  <a:schemeClr val="tx1"/>
                </a:solidFill>
                <a:latin typeface="Times New Roman" panose="02020603050405020304" pitchFamily="18" charset="0"/>
                <a:ea typeface="Arial" panose="020B0604020202020204" pitchFamily="34" charset="0"/>
              </a:rPr>
              <a:t> </a:t>
            </a:r>
            <a:r>
              <a:rPr lang="en-US" sz="2800" dirty="0" err="1">
                <a:solidFill>
                  <a:schemeClr val="tx1"/>
                </a:solidFill>
                <a:latin typeface="Times New Roman" panose="02020603050405020304" pitchFamily="18" charset="0"/>
                <a:ea typeface="Arial" panose="020B0604020202020204" pitchFamily="34" charset="0"/>
              </a:rPr>
              <a:t>nội</a:t>
            </a:r>
            <a:r>
              <a:rPr lang="en-US" sz="2800" dirty="0">
                <a:solidFill>
                  <a:schemeClr val="tx1"/>
                </a:solidFill>
                <a:latin typeface="Times New Roman" panose="02020603050405020304" pitchFamily="18" charset="0"/>
                <a:ea typeface="Arial" panose="020B0604020202020204" pitchFamily="34" charset="0"/>
              </a:rPr>
              <a:t> dung </a:t>
            </a:r>
            <a:r>
              <a:rPr lang="en-US" sz="2800" dirty="0" err="1" smtClean="0">
                <a:solidFill>
                  <a:schemeClr val="tx1"/>
                </a:solidFill>
                <a:latin typeface="Times New Roman" panose="02020603050405020304" pitchFamily="18" charset="0"/>
                <a:ea typeface="Arial" panose="020B0604020202020204" pitchFamily="34" charset="0"/>
              </a:rPr>
              <a:t>sinh</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hoạt</a:t>
            </a:r>
            <a:r>
              <a:rPr lang="en-US" sz="2800" dirty="0" smtClean="0">
                <a:solidFill>
                  <a:schemeClr val="tx1"/>
                </a:solidFill>
                <a:latin typeface="Times New Roman" panose="02020603050405020304" pitchFamily="18" charset="0"/>
                <a:ea typeface="Arial" panose="020B0604020202020204" pitchFamily="34" charset="0"/>
              </a:rPr>
              <a:t> </a:t>
            </a:r>
            <a:r>
              <a:rPr lang="en-US" sz="2800" dirty="0" err="1" smtClean="0">
                <a:solidFill>
                  <a:schemeClr val="tx1"/>
                </a:solidFill>
                <a:latin typeface="Times New Roman" panose="02020603050405020304" pitchFamily="18" charset="0"/>
                <a:ea typeface="Arial" panose="020B0604020202020204" pitchFamily="34" charset="0"/>
              </a:rPr>
              <a:t>tháng</a:t>
            </a:r>
            <a:r>
              <a:rPr lang="en-US" sz="2800" dirty="0" smtClean="0">
                <a:solidFill>
                  <a:schemeClr val="tx1"/>
                </a:solidFill>
                <a:latin typeface="Times New Roman" panose="02020603050405020304" pitchFamily="18" charset="0"/>
                <a:ea typeface="Arial" panose="020B0604020202020204" pitchFamily="34" charset="0"/>
              </a:rPr>
              <a:t> 1,2/2018</a:t>
            </a:r>
            <a:endParaRPr lang="vi-VN" sz="2800" dirty="0">
              <a:solidFill>
                <a:schemeClr val="tx1"/>
              </a:solidFill>
            </a:endParaRPr>
          </a:p>
        </p:txBody>
      </p:sp>
      <p:pic>
        <p:nvPicPr>
          <p:cNvPr id="16" name="Picture 15"/>
          <p:cNvPicPr>
            <a:picLocks noChangeAspect="1"/>
          </p:cNvPicPr>
          <p:nvPr/>
        </p:nvPicPr>
        <p:blipFill>
          <a:blip r:embed="rId2"/>
          <a:stretch>
            <a:fillRect/>
          </a:stretch>
        </p:blipFill>
        <p:spPr>
          <a:xfrm>
            <a:off x="3916622" y="6185320"/>
            <a:ext cx="1310754" cy="743776"/>
          </a:xfrm>
          <a:prstGeom prst="rect">
            <a:avLst/>
          </a:prstGeom>
        </p:spPr>
      </p:pic>
    </p:spTree>
    <p:extLst>
      <p:ext uri="{BB962C8B-B14F-4D97-AF65-F5344CB8AC3E}">
        <p14:creationId xmlns:p14="http://schemas.microsoft.com/office/powerpoint/2010/main" val="42833766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961076" y="6209497"/>
            <a:ext cx="1316850" cy="648503"/>
          </a:xfrm>
          <a:prstGeom prst="rect">
            <a:avLst/>
          </a:prstGeom>
        </p:spPr>
      </p:pic>
      <p:sp>
        <p:nvSpPr>
          <p:cNvPr id="9" name="Down Ribbon 8"/>
          <p:cNvSpPr/>
          <p:nvPr/>
        </p:nvSpPr>
        <p:spPr>
          <a:xfrm>
            <a:off x="1436914" y="257854"/>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vi-VN" sz="2000" b="1" dirty="0" smtClean="0">
                <a:ln w="0"/>
                <a:solidFill>
                  <a:prstClr val="black"/>
                </a:solidFill>
                <a:effectLst>
                  <a:outerShdw blurRad="38100" dist="19050" dir="2700000" algn="tl" rotWithShape="0">
                    <a:prstClr val="black">
                      <a:alpha val="40000"/>
                    </a:prstClr>
                  </a:outerShdw>
                </a:effectLst>
                <a:latin typeface="Times New Roman" panose="02020603050405020304" pitchFamily="18" charset="0"/>
                <a:ea typeface="Times New Roman" panose="02020603050405020304" pitchFamily="18" charset="0"/>
              </a:rPr>
              <a:t>Sổ tay nghiệp vụ</a:t>
            </a:r>
            <a:endParaRPr lang="vi-VN" sz="2000" b="1" dirty="0">
              <a:ln w="0"/>
              <a:solidFill>
                <a:prstClr val="black"/>
              </a:solidFill>
              <a:effectLst>
                <a:outerShdw blurRad="38100" dist="19050" dir="2700000" algn="tl" rotWithShape="0">
                  <a:prstClr val="black">
                    <a:alpha val="40000"/>
                  </a:prst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2" name="Content Placeholder 1"/>
          <p:cNvSpPr>
            <a:spLocks noGrp="1"/>
          </p:cNvSpPr>
          <p:nvPr>
            <p:ph idx="1"/>
          </p:nvPr>
        </p:nvSpPr>
        <p:spPr>
          <a:xfrm>
            <a:off x="735527" y="1219983"/>
            <a:ext cx="7886700" cy="430687"/>
          </a:xfrm>
        </p:spPr>
        <p:txBody>
          <a:bodyPr>
            <a:normAutofit/>
          </a:bodyPr>
          <a:lstStyle/>
          <a:p>
            <a:pPr marL="0" indent="0" algn="ctr">
              <a:buNone/>
            </a:pPr>
            <a:r>
              <a:rPr lang="vi-VN" sz="1800" b="1" i="1" dirty="0" smtClean="0">
                <a:solidFill>
                  <a:srgbClr val="FF0000"/>
                </a:solidFill>
                <a:latin typeface="+mj-lt"/>
              </a:rPr>
              <a:t>Các trò chơi dân gian trong dịp Tết nguyên đán</a:t>
            </a:r>
            <a:endParaRPr lang="vi-VN" sz="1800" b="1" i="1" dirty="0">
              <a:solidFill>
                <a:srgbClr val="FF0000"/>
              </a:solidFill>
              <a:latin typeface="+mj-lt"/>
            </a:endParaRPr>
          </a:p>
        </p:txBody>
      </p:sp>
      <p:sp>
        <p:nvSpPr>
          <p:cNvPr id="4" name="Rectangle 3"/>
          <p:cNvSpPr/>
          <p:nvPr/>
        </p:nvSpPr>
        <p:spPr>
          <a:xfrm>
            <a:off x="0" y="1539081"/>
            <a:ext cx="4572000" cy="5047536"/>
          </a:xfrm>
          <a:prstGeom prst="rect">
            <a:avLst/>
          </a:prstGeom>
        </p:spPr>
        <p:txBody>
          <a:bodyPr>
            <a:spAutoFit/>
          </a:bodyPr>
          <a:lstStyle/>
          <a:p>
            <a:pPr algn="just"/>
            <a:r>
              <a:rPr lang="vi-VN" sz="1400" b="1" dirty="0" smtClean="0">
                <a:latin typeface="+mj-lt"/>
              </a:rPr>
              <a:t>   5. Trò chơi </a:t>
            </a:r>
            <a:r>
              <a:rPr lang="vi-VN" sz="1400" b="1" dirty="0">
                <a:latin typeface="+mj-lt"/>
              </a:rPr>
              <a:t>cờ tướng-cờ </a:t>
            </a:r>
            <a:r>
              <a:rPr lang="vi-VN" sz="1400" b="1" dirty="0" smtClean="0">
                <a:latin typeface="+mj-lt"/>
              </a:rPr>
              <a:t>người</a:t>
            </a:r>
          </a:p>
          <a:p>
            <a:pPr algn="just"/>
            <a:r>
              <a:rPr lang="vi-VN" sz="1400" dirty="0" smtClean="0">
                <a:latin typeface="+mj-lt"/>
              </a:rPr>
              <a:t>   Đây </a:t>
            </a:r>
            <a:r>
              <a:rPr lang="vi-VN" sz="1400" dirty="0">
                <a:latin typeface="+mj-lt"/>
              </a:rPr>
              <a:t>là thú chơi tao nhã, trí tuệ nhân những lúc trà dư tửu hậu. </a:t>
            </a:r>
          </a:p>
          <a:p>
            <a:pPr algn="just"/>
            <a:r>
              <a:rPr lang="vi-VN" sz="1400" dirty="0" smtClean="0">
                <a:latin typeface="+mj-lt"/>
              </a:rPr>
              <a:t>   32 </a:t>
            </a:r>
            <a:r>
              <a:rPr lang="vi-VN" sz="1400" dirty="0">
                <a:latin typeface="+mj-lt"/>
              </a:rPr>
              <a:t>quân cờ chia thành hai phe (16 quân đỏ và 16 quân đen), bày xong là cuộc đấu trí bắt đầu. Cờ người cũng là cờ tướng mà quân cờ là người thật, cũng chơi trên sân bãi, 16 nam áo đỏ, 16 nữ mặc áo đen đeo biển (tên quân cờ) trước ngực, đứng vào vị trí</a:t>
            </a:r>
            <a:r>
              <a:rPr lang="vi-VN" sz="1400" dirty="0" smtClean="0">
                <a:latin typeface="+mj-lt"/>
              </a:rPr>
              <a:t>.</a:t>
            </a:r>
            <a:endParaRPr lang="vi-VN" sz="1400" dirty="0">
              <a:latin typeface="+mj-lt"/>
            </a:endParaRPr>
          </a:p>
          <a:p>
            <a:pPr algn="just"/>
            <a:r>
              <a:rPr lang="vi-VN" sz="1400" dirty="0" smtClean="0">
                <a:latin typeface="+mj-lt"/>
              </a:rPr>
              <a:t>    Hai </a:t>
            </a:r>
            <a:r>
              <a:rPr lang="vi-VN" sz="1400" dirty="0">
                <a:latin typeface="+mj-lt"/>
              </a:rPr>
              <a:t>tướng (Tướng Ông, Tướng Bà) mặc đẹp (như cờ tướng) có hai cờ đuôi nheo cắm chéo sau lưng, được che lọng. Gặp buổi trời nắng, thì mỗi quân cờ được một người che ô, đứng bên và đi theo mỗi lần quân chuyển. Hai đối thủ ngồi phía sau. Có người chạy cờ, lo việc chuyển quân theo ý định của người chơi.</a:t>
            </a:r>
          </a:p>
          <a:p>
            <a:pPr algn="just"/>
            <a:r>
              <a:rPr lang="vi-VN" sz="1400" dirty="0" smtClean="0">
                <a:latin typeface="+mj-lt"/>
              </a:rPr>
              <a:t>     Mỗi </a:t>
            </a:r>
            <a:r>
              <a:rPr lang="vi-VN" sz="1400" dirty="0">
                <a:latin typeface="+mj-lt"/>
              </a:rPr>
              <a:t>lần đi một nước, đấu thủ (có tiếng trống khẩu) gõ một tiếng. Người chạy cờ tới nghe lệnh và chuyển quân trên bãi. Nguyên tắc đi quân là mã nhật, tượng điền, xe liền, pháo cách</a:t>
            </a:r>
            <a:r>
              <a:rPr lang="vi-VN" sz="1400" dirty="0" smtClean="0">
                <a:latin typeface="+mj-lt"/>
              </a:rPr>
              <a:t>.</a:t>
            </a:r>
            <a:endParaRPr lang="vi-VN" sz="1400" dirty="0">
              <a:latin typeface="+mj-lt"/>
            </a:endParaRPr>
          </a:p>
          <a:p>
            <a:pPr algn="just"/>
            <a:r>
              <a:rPr lang="vi-VN" sz="1400" dirty="0" smtClean="0">
                <a:latin typeface="+mj-lt"/>
              </a:rPr>
              <a:t>    Vào </a:t>
            </a:r>
            <a:r>
              <a:rPr lang="vi-VN" sz="1400" dirty="0">
                <a:latin typeface="+mj-lt"/>
              </a:rPr>
              <a:t>cuộc chơi phải bình tĩnh, thận trọng, chủ động không bị phân tán bởi những người xem mách nước. Đi một nước phải tính trước 2-3 nước tiếp theo để khỏi bị bất ngờ trước đối thủ của mình</a:t>
            </a:r>
            <a:r>
              <a:rPr lang="vi-VN" sz="1400" dirty="0" smtClean="0">
                <a:latin typeface="+mj-lt"/>
              </a:rPr>
              <a:t>.</a:t>
            </a:r>
            <a:endParaRPr lang="vi-VN" sz="1400" dirty="0">
              <a:latin typeface="+mj-lt"/>
            </a:endParaRPr>
          </a:p>
          <a:p>
            <a:r>
              <a:rPr lang="vi-VN" sz="1400" dirty="0" smtClean="0">
                <a:latin typeface="+mj-lt"/>
              </a:rPr>
              <a:t>    </a:t>
            </a:r>
            <a:endParaRPr lang="vi-VN" sz="1400" dirty="0">
              <a:latin typeface="+mj-lt"/>
            </a:endParaRPr>
          </a:p>
        </p:txBody>
      </p:sp>
      <p:pic>
        <p:nvPicPr>
          <p:cNvPr id="5123" name="Picture 3" descr="https://img.vietnamplus.vn/Uploaded/pcfo/2016_02_01/0102_co_nguo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8877" y="1786958"/>
            <a:ext cx="4358245"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646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36914"/>
            <a:ext cx="7886700" cy="4740049"/>
          </a:xfrm>
        </p:spPr>
        <p:txBody>
          <a:bodyPr>
            <a:normAutofit fontScale="70000" lnSpcReduction="20000"/>
          </a:bodyPr>
          <a:lstStyle/>
          <a:p>
            <a:pPr marL="0" indent="0" algn="just">
              <a:lnSpc>
                <a:spcPct val="115000"/>
              </a:lnSpc>
              <a:spcBef>
                <a:spcPts val="400"/>
              </a:spcBef>
              <a:spcAft>
                <a:spcPts val="0"/>
              </a:spcAft>
              <a:buNone/>
            </a:pPr>
            <a:r>
              <a:rPr lang="vi-VN"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 tôi xin gửi đến các bạn đoàn viên thanh niên lời bài hát: Đảng Là Cuộc Sống Của Tôi, sáng tác</a:t>
            </a:r>
            <a:r>
              <a:rPr lang="vi-VN"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nhạc sĩ Nguyễn Đức Toàn.</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lnSpc>
                <a:spcPct val="115000"/>
              </a:lnSpc>
              <a:spcBef>
                <a:spcPts val="400"/>
              </a:spcBef>
              <a:spcAft>
                <a:spcPts val="0"/>
              </a:spcAft>
              <a:buNone/>
            </a:pPr>
            <a:r>
              <a:rPr lang="vi-VN"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 Là Cuộc Sống Của Tôi</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marL="0" indent="0" algn="ctr">
              <a:lnSpc>
                <a:spcPct val="115000"/>
              </a:lnSpc>
              <a:spcBef>
                <a:spcPts val="400"/>
              </a:spcBef>
              <a:spcAft>
                <a:spcPts val="0"/>
              </a:spcAft>
              <a:buNone/>
            </a:pP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 là cuộc sống của tôi, mãi mãi đi theo Người</a:t>
            </a:r>
            <a:b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 thuở còn thơ đời tôi chưa quen sóng gió</a:t>
            </a:r>
            <a:b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 đã cho tôi lẽ sống niềm tin</a:t>
            </a:r>
            <a:b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 biển khơi biết đâu là bờ</a:t>
            </a:r>
            <a:b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Bầu trời xanh chưa thấy bao giờ</a:t>
            </a:r>
            <a:b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 là một ngôi sao sáng</a:t>
            </a:r>
            <a:b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 nhất trong muôn vì sao </a:t>
            </a:r>
            <a:b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 trời tối đêm mịt mùng</a:t>
            </a:r>
            <a:b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Vẫn một màu sáng trong</a:t>
            </a:r>
            <a:b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 làm nên bài ca chiến thắng cho đất nước và tình yêu</a:t>
            </a:r>
            <a:b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 mỗi ước mơ trên đời</a:t>
            </a:r>
            <a:b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r>
              <a:rPr lang="vi-VN"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Ôi Đảng của tôi ơi mãi mãi ơn Người.</a:t>
            </a:r>
            <a:endParaRPr lang="vi-VN" sz="2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endParaRPr lang="vi-VN" dirty="0"/>
          </a:p>
        </p:txBody>
      </p:sp>
      <p:pic>
        <p:nvPicPr>
          <p:cNvPr id="7" name="Picture 6"/>
          <p:cNvPicPr>
            <a:picLocks noChangeAspect="1"/>
          </p:cNvPicPr>
          <p:nvPr/>
        </p:nvPicPr>
        <p:blipFill>
          <a:blip r:embed="rId2"/>
          <a:stretch>
            <a:fillRect/>
          </a:stretch>
        </p:blipFill>
        <p:spPr>
          <a:xfrm>
            <a:off x="3913575" y="6080166"/>
            <a:ext cx="1316850" cy="743029"/>
          </a:xfrm>
          <a:prstGeom prst="rect">
            <a:avLst/>
          </a:prstGeom>
        </p:spPr>
      </p:pic>
      <p:sp>
        <p:nvSpPr>
          <p:cNvPr id="5" name="Down Ribbon 4"/>
          <p:cNvSpPr/>
          <p:nvPr/>
        </p:nvSpPr>
        <p:spPr>
          <a:xfrm>
            <a:off x="1626919" y="305356"/>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Bài hát thanh niên</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39047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3913574" y="6211768"/>
            <a:ext cx="1316850" cy="646232"/>
          </a:xfrm>
          <a:prstGeom prst="rect">
            <a:avLst/>
          </a:prstGeom>
        </p:spPr>
      </p:pic>
      <p:sp>
        <p:nvSpPr>
          <p:cNvPr id="7" name="Rectangle 6"/>
          <p:cNvSpPr/>
          <p:nvPr/>
        </p:nvSpPr>
        <p:spPr>
          <a:xfrm>
            <a:off x="0" y="1409918"/>
            <a:ext cx="4631377" cy="5189113"/>
          </a:xfrm>
          <a:prstGeom prst="rect">
            <a:avLst/>
          </a:prstGeom>
        </p:spPr>
        <p:txBody>
          <a:bodyPr wrap="square">
            <a:spAutoFit/>
          </a:bodyPr>
          <a:lstStyle/>
          <a:p>
            <a:pPr algn="just">
              <a:lnSpc>
                <a:spcPct val="115000"/>
              </a:lnSpc>
              <a:spcAft>
                <a:spcPts val="0"/>
              </a:spcAft>
            </a:pP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PT"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PT"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 tục tuyên truyền các nghị quyết, chủ trương, đường lối của Đảng, trong đó quan tâm đến </a:t>
            </a: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 thị số 05-CT/TW của Bộ Chính trị về “</a:t>
            </a:r>
            <a:r>
              <a:rPr lang="vi-VN" sz="1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Đẩy mạnh học tập và làm theo tư tưởng, đạo đức, phong cách Hồ Chí Minh”</a:t>
            </a: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PT"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 quyết Hội nghị lần thứ IV Ban Chấp hành Trung ương Đảng khóa XII về tăng cường xây dựng, chỉnh đốn Đảng; ngăn chặn, đẩy lùi sự suy thoái về tư tưởng chính trị, đạo đức, lối sống, những biểu hiện “</a:t>
            </a:r>
            <a:r>
              <a:rPr lang="pt-PT" sz="1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 diễn biến”</a:t>
            </a:r>
            <a:r>
              <a:rPr lang="vi-VN" sz="1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pt-PT" sz="1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“tự chuyển hóa</a:t>
            </a:r>
            <a:r>
              <a:rPr lang="pt-PT"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nội bộ; Nghị quyết Trung ương 5 của BCH Trung ương Đảng khóa XII về </a:t>
            </a: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 hoàn thiện thể chế kinh tế thị trường định hướng xã hội chủ nghĩa; Chỉ thị số 42-CT/TW của Ban Bí thư Trung ương Đảng về “</a:t>
            </a:r>
            <a:r>
              <a:rPr lang="vi-VN" sz="16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Tăng cường sự lãnh đạo của Đảng đối với công tác giáo dục lý tưởng cách mạng, đạo đức, lối sống văn hóa cho thế hệ trẻ giai đoạn 2015-2030” </a:t>
            </a: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cùng các hoạt động đối nội, đối ngoại của lãnh đạo Đảng, Nhà nước, của lãnh đạo Tỉnh</a:t>
            </a:r>
            <a:r>
              <a:rPr lang="vi-VN"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8" name="Rectangle 7"/>
          <p:cNvSpPr/>
          <p:nvPr/>
        </p:nvSpPr>
        <p:spPr>
          <a:xfrm>
            <a:off x="4631377" y="1409918"/>
            <a:ext cx="4572000" cy="4905958"/>
          </a:xfrm>
          <a:prstGeom prst="rect">
            <a:avLst/>
          </a:prstGeom>
        </p:spPr>
        <p:txBody>
          <a:bodyPr>
            <a:spAutoFit/>
          </a:bodyPr>
          <a:lstStyle/>
          <a:p>
            <a:pPr lvl="0" algn="just">
              <a:lnSpc>
                <a:spcPct val="115000"/>
              </a:lnSpc>
              <a:spcBef>
                <a:spcPts val="1200"/>
              </a:spcBef>
            </a:pPr>
            <a:r>
              <a:rPr lang="vi-VN" sz="1600" kern="1600" dirty="0">
                <a:solidFill>
                  <a:srgbClr val="000000"/>
                </a:solidFill>
                <a:latin typeface="Times New Roman" panose="02020603050405020304" pitchFamily="18" charset="0"/>
                <a:ea typeface="Times New Roman" panose="02020603050405020304" pitchFamily="18" charset="0"/>
              </a:rPr>
              <a:t> - Quán triệt Nghị quyết Trung ương 6 (khóa XII) về</a:t>
            </a:r>
            <a:r>
              <a:rPr lang="vi-VN" sz="1600" kern="1800" dirty="0">
                <a:solidFill>
                  <a:srgbClr val="131313"/>
                </a:solidFill>
                <a:latin typeface="Times New Roman" panose="02020603050405020304" pitchFamily="18" charset="0"/>
                <a:ea typeface="Times New Roman" panose="02020603050405020304" pitchFamily="18" charset="0"/>
              </a:rPr>
              <a:t> đổi mới, sắp xếp tổ chức bộ máy của hệ thống chính trị, bao gồm các Nghị quyết sau: </a:t>
            </a:r>
            <a:endParaRPr lang="vi-VN" sz="1600" b="1" kern="1600" dirty="0">
              <a:solidFill>
                <a:prstClr val="black"/>
              </a:solidFill>
              <a:latin typeface="Times New Roman" panose="02020603050405020304" pitchFamily="18" charset="0"/>
              <a:ea typeface="Times New Roman" panose="02020603050405020304" pitchFamily="18" charset="0"/>
            </a:endParaRPr>
          </a:p>
          <a:p>
            <a:pPr lvl="0" algn="just">
              <a:lnSpc>
                <a:spcPct val="115000"/>
              </a:lnSpc>
            </a:pP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Nghị quyết 18-NQ/TW: Đổi mới, sắp xếp tổ chức bộ máy của hệ thống chính trị.</a:t>
            </a:r>
            <a:endParaRPr lang="vi-VN" sz="16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lvl="0" algn="just">
              <a:lnSpc>
                <a:spcPct val="115000"/>
              </a:lnSpc>
            </a:pP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Nghị quyết 19-NQ/TW: Sắp xếp, tổ chức lại các đơn vị sự nghiệp công lập.</a:t>
            </a:r>
            <a:endParaRPr lang="vi-VN"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15000"/>
              </a:lnSpc>
            </a:pP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Nghị quyết 20-NQ/TW: Công tác bảo vệ, chăm sóc và nâng cao sức khỏe nhân dân trong tình hình mới</a:t>
            </a:r>
            <a:endParaRPr lang="vi-VN" sz="1600" dirty="0">
              <a:solidFill>
                <a:srgbClr val="000000"/>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15000"/>
              </a:lnSpc>
            </a:pPr>
            <a:r>
              <a:rPr lang="vi-V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Nghị quyết 21-NQ/TW: Công tác dân số trong tình hình mới</a:t>
            </a:r>
            <a:r>
              <a:rPr lang="vi-VN" sz="16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lvl="0" algn="just">
              <a:lnSpc>
                <a:spcPct val="115000"/>
              </a:lnSpc>
            </a:pPr>
            <a:r>
              <a:rPr lang="vi-VN" sz="1600" dirty="0">
                <a:solidFill>
                  <a:srgbClr val="000000"/>
                </a:solidFill>
                <a:latin typeface="Times New Roman" panose="02020603050405020304" pitchFamily="18" charset="0"/>
                <a:ea typeface="Times New Roman" panose="02020603050405020304" pitchFamily="18" charset="0"/>
              </a:rPr>
              <a:t> - </a:t>
            </a:r>
            <a:r>
              <a:rPr lang="vi-VN" sz="1600" dirty="0" smtClean="0">
                <a:solidFill>
                  <a:srgbClr val="000000"/>
                </a:solidFill>
                <a:latin typeface="Times New Roman" panose="02020603050405020304" pitchFamily="18" charset="0"/>
                <a:ea typeface="Times New Roman" panose="02020603050405020304" pitchFamily="18" charset="0"/>
              </a:rPr>
              <a:t>Tổ chức sinh hoạt, gặp mặt ĐNTN đi làm ăn xa, học sinh sinh viên trong dịp tết để nắm bắt tình hình tư tưởng trong đoàn viên thanh niên.</a:t>
            </a:r>
          </a:p>
          <a:p>
            <a:pPr lvl="0" algn="just">
              <a:lnSpc>
                <a:spcPct val="115000"/>
              </a:lnSpc>
            </a:pPr>
            <a:r>
              <a:rPr lang="vi-VN" sz="1600" dirty="0">
                <a:solidFill>
                  <a:srgbClr val="000000"/>
                </a:solidFill>
                <a:latin typeface="Times New Roman" panose="02020603050405020304" pitchFamily="18" charset="0"/>
                <a:ea typeface="Times New Roman" panose="02020603050405020304" pitchFamily="18" charset="0"/>
              </a:rPr>
              <a:t> </a:t>
            </a:r>
            <a:r>
              <a:rPr lang="de-DE" sz="1600" dirty="0">
                <a:solidFill>
                  <a:srgbClr val="000000"/>
                </a:solidFill>
                <a:latin typeface="Times New Roman" panose="02020603050405020304" pitchFamily="18" charset="0"/>
                <a:ea typeface="Times New Roman" panose="02020603050405020304" pitchFamily="18" charset="0"/>
              </a:rPr>
              <a:t>- Duy trì tuyên truyền chủ trương, chính sách của Đảng và Nhà nước</a:t>
            </a:r>
            <a:r>
              <a:rPr lang="vi-VN" sz="1600" dirty="0">
                <a:solidFill>
                  <a:srgbClr val="000000"/>
                </a:solidFill>
                <a:latin typeface="Times New Roman" panose="02020603050405020304" pitchFamily="18" charset="0"/>
                <a:ea typeface="Times New Roman" panose="02020603050405020304" pitchFamily="18" charset="0"/>
              </a:rPr>
              <a:t>.</a:t>
            </a:r>
            <a:endParaRPr lang="vi-VN" dirty="0"/>
          </a:p>
        </p:txBody>
      </p:sp>
      <p:sp>
        <p:nvSpPr>
          <p:cNvPr id="9" name="Down Ribbon 8"/>
          <p:cNvSpPr/>
          <p:nvPr/>
        </p:nvSpPr>
        <p:spPr>
          <a:xfrm>
            <a:off x="1436914" y="257854"/>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Định hướng nội dung sinh hoạt tháng 1,2/2018</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7620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5687" y="1207440"/>
            <a:ext cx="7886700" cy="475038"/>
          </a:xfrm>
        </p:spPr>
        <p:txBody>
          <a:bodyPr>
            <a:normAutofit/>
          </a:bodyPr>
          <a:lstStyle/>
          <a:p>
            <a:pPr indent="270510" algn="ctr">
              <a:lnSpc>
                <a:spcPts val="1725"/>
              </a:lnSpc>
              <a:spcAft>
                <a:spcPts val="0"/>
              </a:spcAft>
            </a:pPr>
            <a:r>
              <a:rPr lang="vi-VN" sz="1800" b="1" i="1" dirty="0" smtClean="0">
                <a:solidFill>
                  <a:srgbClr val="FF0000"/>
                </a:solidFill>
              </a:rPr>
              <a:t>Bác Hồ Mùa xuân thành lập Đảng</a:t>
            </a:r>
            <a:endParaRPr lang="vi-VN" sz="1800" b="1" i="1" dirty="0">
              <a:solidFill>
                <a:srgbClr val="FF0000"/>
              </a:solidFill>
            </a:endParaRPr>
          </a:p>
        </p:txBody>
      </p:sp>
      <p:sp>
        <p:nvSpPr>
          <p:cNvPr id="6" name="Title 1"/>
          <p:cNvSpPr txBox="1">
            <a:spLocks/>
          </p:cNvSpPr>
          <p:nvPr/>
        </p:nvSpPr>
        <p:spPr>
          <a:xfrm>
            <a:off x="0"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p>
        </p:txBody>
      </p:sp>
      <p:sp>
        <p:nvSpPr>
          <p:cNvPr id="13" name="Rectangle 12"/>
          <p:cNvSpPr/>
          <p:nvPr/>
        </p:nvSpPr>
        <p:spPr>
          <a:xfrm>
            <a:off x="0" y="1682478"/>
            <a:ext cx="4572000" cy="4021614"/>
          </a:xfrm>
          <a:prstGeom prst="rect">
            <a:avLst/>
          </a:prstGeom>
        </p:spPr>
        <p:txBody>
          <a:bodyPr>
            <a:spAutoFit/>
          </a:bodyPr>
          <a:lstStyle/>
          <a:p>
            <a:pPr algn="just">
              <a:spcBef>
                <a:spcPts val="400"/>
              </a:spcBef>
              <a:spcAft>
                <a:spcPts val="0"/>
              </a:spcAft>
            </a:pPr>
            <a:r>
              <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trôi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khởi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nền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móng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hạnh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hôm</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nay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1930,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tịch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r>
              <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400"/>
              </a:spcBef>
              <a:spcAft>
                <a:spcPts val="0"/>
              </a:spcAft>
            </a:pPr>
            <a:r>
              <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Mùa</a:t>
            </a:r>
            <a:r>
              <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Xuân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1930,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tế</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rẽ</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tiên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chúng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vùng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Lan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xe</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lửa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Băng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Cốc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rồi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Sing-</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po</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sang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Kông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Ngồi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tàu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cửa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nhìn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bờ</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quốc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thấp</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thoáng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nơi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chân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trời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tim</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thắt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riêng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đình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Phó</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Nguyễn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Sắc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nỗi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đau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tộc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nghĩ</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đêm</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nô</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giương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ngọn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cờ</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giặc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xâm</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4" name="Rectangle 13"/>
          <p:cNvSpPr/>
          <p:nvPr/>
        </p:nvSpPr>
        <p:spPr>
          <a:xfrm>
            <a:off x="4536374" y="1702542"/>
            <a:ext cx="4572000" cy="1836400"/>
          </a:xfrm>
          <a:prstGeom prst="rect">
            <a:avLst/>
          </a:prstGeom>
        </p:spPr>
        <p:txBody>
          <a:bodyPr>
            <a:spAutoFit/>
          </a:bodyPr>
          <a:lstStyle/>
          <a:p>
            <a:pPr algn="just">
              <a:spcBef>
                <a:spcPts val="400"/>
              </a:spcBef>
              <a:spcAft>
                <a:spcPts val="0"/>
              </a:spcAft>
            </a:pPr>
            <a:r>
              <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Nhưng</a:t>
            </a:r>
            <a:r>
              <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nổi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dậy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dìm</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lịch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nặng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nề</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đặt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Ba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lập</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Song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thống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chí</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Tùng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Mậu</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Lê</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Hồng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Sơn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bí</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mật</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cảng</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biển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đón</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400"/>
              </a:spcBef>
              <a:spcAft>
                <a:spcPts val="0"/>
              </a:spcAft>
            </a:pPr>
            <a:endParaRPr lang="vi-VN"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2"/>
          <a:stretch>
            <a:fillRect/>
          </a:stretch>
        </p:blipFill>
        <p:spPr>
          <a:xfrm>
            <a:off x="4880672" y="3446372"/>
            <a:ext cx="3954570" cy="2208172"/>
          </a:xfrm>
          <a:prstGeom prst="rect">
            <a:avLst/>
          </a:prstGeom>
        </p:spPr>
      </p:pic>
      <p:pic>
        <p:nvPicPr>
          <p:cNvPr id="18" name="Picture 17"/>
          <p:cNvPicPr>
            <a:picLocks noChangeAspect="1"/>
          </p:cNvPicPr>
          <p:nvPr/>
        </p:nvPicPr>
        <p:blipFill>
          <a:blip r:embed="rId3"/>
          <a:stretch>
            <a:fillRect/>
          </a:stretch>
        </p:blipFill>
        <p:spPr>
          <a:xfrm>
            <a:off x="4127331" y="6117563"/>
            <a:ext cx="1316850" cy="743776"/>
          </a:xfrm>
          <a:prstGeom prst="rect">
            <a:avLst/>
          </a:prstGeom>
        </p:spPr>
      </p:pic>
      <p:sp>
        <p:nvSpPr>
          <p:cNvPr id="3" name="Down Ribbon 2"/>
          <p:cNvSpPr/>
          <p:nvPr/>
        </p:nvSpPr>
        <p:spPr>
          <a:xfrm>
            <a:off x="1603169" y="285990"/>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1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Học tập và làm theo tư tưởng, đạo đức, phong cách Hồ Chí Minh </a:t>
            </a:r>
            <a:endParaRPr lang="vi-VN" sz="16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778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54380" y="1442943"/>
            <a:ext cx="4298868" cy="4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just">
              <a:lnSpc>
                <a:spcPts val="1725"/>
              </a:lnSpc>
            </a:pPr>
            <a:r>
              <a:rPr lang="en-US" sz="1400" dirty="0" err="1" smtClean="0">
                <a:latin typeface="Times New Roman" panose="02020603050405020304" pitchFamily="18" charset="0"/>
                <a:ea typeface="Times New Roman" panose="02020603050405020304" pitchFamily="18" charset="0"/>
              </a:rPr>
              <a:t>Sau</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khi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bàn</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bạc</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với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các</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đồng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chí</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của</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mình</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liên</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lạc</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với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các</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đồng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chí</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quen</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biết</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cũ</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của</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Đảng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Cộng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sản</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Trung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Quốc</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Bác</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quyết</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định</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tổ</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chức</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Hội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nghị</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hợp</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nhất</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các</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Đảng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Cộng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sản</a:t>
            </a:r>
            <a:r>
              <a:rPr lang="en-US" sz="1400" dirty="0" smtClean="0">
                <a:latin typeface="Times New Roman" panose="02020603050405020304" pitchFamily="18" charset="0"/>
                <a:ea typeface="Times New Roman" panose="02020603050405020304" pitchFamily="18" charset="0"/>
              </a:rPr>
              <a:t> ở </a:t>
            </a:r>
            <a:r>
              <a:rPr lang="en-US" sz="1400" dirty="0" err="1" smtClean="0">
                <a:latin typeface="Times New Roman" panose="02020603050405020304" pitchFamily="18" charset="0"/>
                <a:ea typeface="Times New Roman" panose="02020603050405020304" pitchFamily="18" charset="0"/>
              </a:rPr>
              <a:t>Việt</a:t>
            </a:r>
            <a:r>
              <a:rPr lang="en-US" sz="1400" dirty="0" smtClean="0">
                <a:latin typeface="Times New Roman" panose="02020603050405020304" pitchFamily="18" charset="0"/>
                <a:ea typeface="Times New Roman" panose="02020603050405020304" pitchFamily="18" charset="0"/>
              </a:rPr>
              <a:t> Nam </a:t>
            </a:r>
            <a:r>
              <a:rPr lang="en-US" sz="1400" dirty="0" err="1" smtClean="0">
                <a:latin typeface="Times New Roman" panose="02020603050405020304" pitchFamily="18" charset="0"/>
                <a:ea typeface="Times New Roman" panose="02020603050405020304" pitchFamily="18" charset="0"/>
              </a:rPr>
              <a:t>vào</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đúng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dịp</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Tết</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Nguyên</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đán</a:t>
            </a:r>
            <a:r>
              <a:rPr lang="en-US" sz="1400" dirty="0" smtClean="0">
                <a:latin typeface="Times New Roman" panose="02020603050405020304" pitchFamily="18" charset="0"/>
                <a:ea typeface="Times New Roman" panose="02020603050405020304" pitchFamily="18" charset="0"/>
              </a:rPr>
              <a:t>. Ở </a:t>
            </a:r>
            <a:r>
              <a:rPr lang="en-US" sz="1400" dirty="0" err="1" smtClean="0">
                <a:latin typeface="Times New Roman" panose="02020603050405020304" pitchFamily="18" charset="0"/>
                <a:ea typeface="Times New Roman" panose="02020603050405020304" pitchFamily="18" charset="0"/>
              </a:rPr>
              <a:t>Việt</a:t>
            </a:r>
            <a:r>
              <a:rPr lang="en-US" sz="1400" dirty="0" smtClean="0">
                <a:latin typeface="Times New Roman" panose="02020603050405020304" pitchFamily="18" charset="0"/>
                <a:ea typeface="Times New Roman" panose="02020603050405020304" pitchFamily="18" charset="0"/>
              </a:rPr>
              <a:t> Nam </a:t>
            </a:r>
            <a:r>
              <a:rPr lang="en-US" sz="1400" dirty="0" err="1" smtClean="0">
                <a:latin typeface="Times New Roman" panose="02020603050405020304" pitchFamily="18" charset="0"/>
                <a:ea typeface="Times New Roman" panose="02020603050405020304" pitchFamily="18" charset="0"/>
              </a:rPr>
              <a:t>và</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Trung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Quốc</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Tết</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Nguyên</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đán</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là</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ngày</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hội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cổ</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truyền</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thường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kéo</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dài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hàng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tuần</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người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lại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rất</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đông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Chính</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trong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dịp</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này</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những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đại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biểu</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tham</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dự</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Hội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nghị</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có</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thể</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khỏi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đất</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nước</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mà</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không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ai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để</a:t>
            </a:r>
            <a:r>
              <a:rPr lang="en-US" sz="1400" dirty="0" smtClean="0">
                <a:latin typeface="Times New Roman" panose="02020603050405020304" pitchFamily="18" charset="0"/>
                <a:ea typeface="Times New Roman" panose="02020603050405020304" pitchFamily="18" charset="0"/>
              </a:rPr>
              <a:t> ý. </a:t>
            </a:r>
            <a:r>
              <a:rPr lang="en-US" sz="1400" dirty="0" err="1" smtClean="0">
                <a:latin typeface="Times New Roman" panose="02020603050405020304" pitchFamily="18" charset="0"/>
                <a:ea typeface="Times New Roman" panose="02020603050405020304" pitchFamily="18" charset="0"/>
              </a:rPr>
              <a:t>Hội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nghị</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họp</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từ</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ngày</a:t>
            </a:r>
            <a:r>
              <a:rPr lang="en-US" sz="1400" dirty="0" smtClean="0">
                <a:latin typeface="Times New Roman" panose="02020603050405020304" pitchFamily="18" charset="0"/>
                <a:ea typeface="Times New Roman" panose="02020603050405020304" pitchFamily="18" charset="0"/>
              </a:rPr>
              <a:t> 6/01 </a:t>
            </a:r>
            <a:r>
              <a:rPr lang="en-US" sz="1400" dirty="0" err="1" smtClean="0">
                <a:latin typeface="Times New Roman" panose="02020603050405020304" pitchFamily="18" charset="0"/>
                <a:ea typeface="Times New Roman" panose="02020603050405020304" pitchFamily="18" charset="0"/>
              </a:rPr>
              <a:t>đến</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ngày</a:t>
            </a:r>
            <a:r>
              <a:rPr lang="en-US" sz="1400" dirty="0" smtClean="0">
                <a:latin typeface="Times New Roman" panose="02020603050405020304" pitchFamily="18" charset="0"/>
                <a:ea typeface="Times New Roman" panose="02020603050405020304" pitchFamily="18" charset="0"/>
              </a:rPr>
              <a:t> 07/02/1930 </a:t>
            </a:r>
            <a:r>
              <a:rPr lang="en-US" sz="1400" dirty="0" err="1" smtClean="0">
                <a:latin typeface="Times New Roman" panose="02020603050405020304" pitchFamily="18" charset="0"/>
                <a:ea typeface="Times New Roman" panose="02020603050405020304" pitchFamily="18" charset="0"/>
              </a:rPr>
              <a:t>tại</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Cửu</a:t>
            </a:r>
            <a:r>
              <a:rPr lang="en-US" sz="1400" dirty="0" smtClean="0">
                <a:latin typeface="Times New Roman" panose="02020603050405020304" pitchFamily="18" charset="0"/>
                <a:ea typeface="Times New Roman" panose="02020603050405020304" pitchFamily="18" charset="0"/>
              </a:rPr>
              <a:t> Long (</a:t>
            </a:r>
            <a:r>
              <a:rPr lang="en-US" sz="1400" dirty="0" err="1" smtClean="0">
                <a:latin typeface="Times New Roman" panose="02020603050405020304" pitchFamily="18" charset="0"/>
                <a:ea typeface="Times New Roman" panose="02020603050405020304" pitchFamily="18" charset="0"/>
              </a:rPr>
              <a:t>Trung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Quốc</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thành</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lập</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Đảng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Cộng</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sản</a:t>
            </a:r>
            <a:r>
              <a:rPr lang="en-US" sz="1400" dirty="0" smtClean="0">
                <a:latin typeface="Times New Roman" panose="02020603050405020304" pitchFamily="18" charset="0"/>
                <a:ea typeface="Times New Roman" panose="02020603050405020304" pitchFamily="18" charset="0"/>
              </a:rPr>
              <a:t> </a:t>
            </a:r>
            <a:r>
              <a:rPr lang="en-US" sz="1400" dirty="0" err="1" smtClean="0">
                <a:latin typeface="Times New Roman" panose="02020603050405020304" pitchFamily="18" charset="0"/>
                <a:ea typeface="Times New Roman" panose="02020603050405020304" pitchFamily="18" charset="0"/>
              </a:rPr>
              <a:t>Việt</a:t>
            </a:r>
            <a:r>
              <a:rPr lang="en-US" sz="1400" dirty="0" smtClean="0">
                <a:latin typeface="Times New Roman" panose="02020603050405020304" pitchFamily="18" charset="0"/>
                <a:ea typeface="Times New Roman" panose="02020603050405020304" pitchFamily="18" charset="0"/>
              </a:rPr>
              <a:t> Nam. </a:t>
            </a:r>
            <a:r>
              <a:rPr lang="en-US" sz="1400" dirty="0" err="1">
                <a:solidFill>
                  <a:srgbClr val="000000"/>
                </a:solidFill>
                <a:latin typeface="Times New Roman" panose="02020603050405020304" pitchFamily="18" charset="0"/>
                <a:ea typeface="Times New Roman" panose="02020603050405020304" pitchFamily="18" charset="0"/>
              </a:rPr>
              <a:t>Thế</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là</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kể</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từ</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ngày</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rời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bến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Nhà</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Rồng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năm</a:t>
            </a:r>
            <a:r>
              <a:rPr lang="en-US" sz="1400" dirty="0">
                <a:solidFill>
                  <a:srgbClr val="000000"/>
                </a:solidFill>
                <a:latin typeface="Times New Roman" panose="02020603050405020304" pitchFamily="18" charset="0"/>
                <a:ea typeface="Times New Roman" panose="02020603050405020304" pitchFamily="18" charset="0"/>
              </a:rPr>
              <a:t> 1911, </a:t>
            </a:r>
            <a:r>
              <a:rPr lang="en-US" sz="1400" dirty="0" err="1">
                <a:solidFill>
                  <a:srgbClr val="000000"/>
                </a:solidFill>
                <a:latin typeface="Times New Roman" panose="02020603050405020304" pitchFamily="18" charset="0"/>
                <a:ea typeface="Times New Roman" panose="02020603050405020304" pitchFamily="18" charset="0"/>
              </a:rPr>
              <a:t>ước</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mơ</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thiêng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liêng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Người</a:t>
            </a:r>
            <a:r>
              <a:rPr lang="en-US" sz="1400" dirty="0">
                <a:solidFill>
                  <a:srgbClr val="000000"/>
                </a:solidFill>
                <a:latin typeface="Times New Roman" panose="02020603050405020304" pitchFamily="18" charset="0"/>
                <a:ea typeface="Times New Roman" panose="02020603050405020304" pitchFamily="18" charset="0"/>
              </a:rPr>
              <a:t> nay </a:t>
            </a:r>
            <a:r>
              <a:rPr lang="en-US" sz="1400" dirty="0" err="1">
                <a:solidFill>
                  <a:srgbClr val="000000"/>
                </a:solidFill>
                <a:latin typeface="Times New Roman" panose="02020603050405020304" pitchFamily="18" charset="0"/>
                <a:ea typeface="Times New Roman" panose="02020603050405020304" pitchFamily="18" charset="0"/>
              </a:rPr>
              <a:t>đã</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thành</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sự</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thật</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Ngày</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cuối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cùng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Hội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nghị</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Bác</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tổ</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chức</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một</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bữa</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cơm</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nhỏ</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ngay</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tại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phòng</a:t>
            </a:r>
            <a:r>
              <a:rPr lang="en-US" sz="1400" dirty="0">
                <a:solidFill>
                  <a:srgbClr val="000000"/>
                </a:solidFill>
                <a:latin typeface="Times New Roman" panose="02020603050405020304" pitchFamily="18" charset="0"/>
                <a:ea typeface="Times New Roman" panose="02020603050405020304" pitchFamily="18" charset="0"/>
              </a:rPr>
              <a:t> ở </a:t>
            </a:r>
            <a:r>
              <a:rPr lang="en-US" sz="1400" dirty="0" err="1">
                <a:solidFill>
                  <a:srgbClr val="000000"/>
                </a:solidFill>
                <a:latin typeface="Times New Roman" panose="02020603050405020304" pitchFamily="18" charset="0"/>
                <a:ea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mình</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Khi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các</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đại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biểu</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đã</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ngồi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xung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quanh</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bàn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Người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xúc</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động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nói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Các</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đồng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chí</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Hôm</a:t>
            </a:r>
            <a:r>
              <a:rPr lang="en-US" sz="1400" dirty="0">
                <a:solidFill>
                  <a:srgbClr val="000000"/>
                </a:solidFill>
                <a:latin typeface="Times New Roman" panose="02020603050405020304" pitchFamily="18" charset="0"/>
                <a:ea typeface="Times New Roman" panose="02020603050405020304" pitchFamily="18" charset="0"/>
              </a:rPr>
              <a:t> nay </a:t>
            </a:r>
            <a:r>
              <a:rPr lang="en-US" sz="1400" dirty="0" err="1">
                <a:solidFill>
                  <a:srgbClr val="000000"/>
                </a:solidFill>
                <a:latin typeface="Times New Roman" panose="02020603050405020304" pitchFamily="18" charset="0"/>
                <a:ea typeface="Times New Roman" panose="02020603050405020304" pitchFamily="18" charset="0"/>
              </a:rPr>
              <a:t>là</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ngày</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lịch</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sử</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chúng</a:t>
            </a:r>
            <a:r>
              <a:rPr lang="en-US" sz="1400" dirty="0">
                <a:solidFill>
                  <a:srgbClr val="000000"/>
                </a:solidFill>
                <a:latin typeface="Times New Roman" panose="02020603050405020304" pitchFamily="18" charset="0"/>
                <a:ea typeface="Times New Roman" panose="02020603050405020304" pitchFamily="18" charset="0"/>
              </a:rPr>
              <a:t> ta. </a:t>
            </a:r>
            <a:r>
              <a:rPr lang="en-US" sz="1400" dirty="0" err="1">
                <a:solidFill>
                  <a:srgbClr val="000000"/>
                </a:solidFill>
                <a:latin typeface="Times New Roman" panose="02020603050405020304" pitchFamily="18" charset="0"/>
                <a:ea typeface="Times New Roman" panose="02020603050405020304" pitchFamily="18" charset="0"/>
              </a:rPr>
              <a:t>Lênin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vĩ</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đại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đã</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nói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Chỉ</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Đảng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nào</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có</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được</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một</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lý</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luận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tiên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phong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mới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có</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khả</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năng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làm</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tròn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vai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trò</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chiến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sĩ</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tiên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phong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Bây</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giờ</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chúng</a:t>
            </a:r>
            <a:r>
              <a:rPr lang="en-US" sz="1400" dirty="0">
                <a:solidFill>
                  <a:srgbClr val="000000"/>
                </a:solidFill>
                <a:latin typeface="Times New Roman" panose="02020603050405020304" pitchFamily="18" charset="0"/>
                <a:ea typeface="Times New Roman" panose="02020603050405020304" pitchFamily="18" charset="0"/>
              </a:rPr>
              <a:t> ta </a:t>
            </a:r>
            <a:r>
              <a:rPr lang="en-US" sz="1400" dirty="0" err="1">
                <a:solidFill>
                  <a:srgbClr val="000000"/>
                </a:solidFill>
                <a:latin typeface="Times New Roman" panose="02020603050405020304" pitchFamily="18" charset="0"/>
                <a:ea typeface="Times New Roman" panose="02020603050405020304" pitchFamily="18" charset="0"/>
              </a:rPr>
              <a:t>đã</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có</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một</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Đảng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như</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thế</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rồi</a:t>
            </a:r>
            <a:r>
              <a:rPr lang="en-US" sz="1400" dirty="0">
                <a:solidFill>
                  <a:srgbClr val="000000"/>
                </a:solidFill>
                <a:latin typeface="Times New Roman" panose="02020603050405020304" pitchFamily="18" charset="0"/>
                <a:ea typeface="Times New Roman" panose="02020603050405020304" pitchFamily="18" charset="0"/>
              </a:rPr>
              <a:t> - </a:t>
            </a:r>
            <a:r>
              <a:rPr lang="en-US" sz="1400" dirty="0" err="1">
                <a:solidFill>
                  <a:srgbClr val="000000"/>
                </a:solidFill>
                <a:latin typeface="Times New Roman" panose="02020603050405020304" pitchFamily="18" charset="0"/>
                <a:ea typeface="Times New Roman" panose="02020603050405020304" pitchFamily="18" charset="0"/>
              </a:rPr>
              <a:t>Đảng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giai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cấp</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công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nhân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Việt</a:t>
            </a:r>
            <a:r>
              <a:rPr lang="en-US" sz="1400" dirty="0">
                <a:solidFill>
                  <a:srgbClr val="000000"/>
                </a:solidFill>
                <a:latin typeface="Times New Roman" panose="02020603050405020304" pitchFamily="18" charset="0"/>
                <a:ea typeface="Times New Roman" panose="02020603050405020304" pitchFamily="18" charset="0"/>
              </a:rPr>
              <a:t> Nam. </a:t>
            </a:r>
            <a:endParaRPr lang="en-US" sz="1400" dirty="0" smtClean="0">
              <a:latin typeface="Times New Roman" panose="02020603050405020304" pitchFamily="18" charset="0"/>
              <a:ea typeface="Times New Roman" panose="02020603050405020304" pitchFamily="18" charset="0"/>
            </a:endParaRPr>
          </a:p>
          <a:p>
            <a:pPr indent="270510" algn="just">
              <a:lnSpc>
                <a:spcPts val="1725"/>
              </a:lnSpc>
            </a:pPr>
            <a:endParaRPr lang="vi-VN" sz="1400" dirty="0"/>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7" name="Rectangle 6"/>
          <p:cNvSpPr/>
          <p:nvPr/>
        </p:nvSpPr>
        <p:spPr>
          <a:xfrm>
            <a:off x="4453248" y="1522375"/>
            <a:ext cx="4572000" cy="4555093"/>
          </a:xfrm>
          <a:prstGeom prst="rect">
            <a:avLst/>
          </a:prstGeom>
        </p:spPr>
        <p:txBody>
          <a:bodyPr>
            <a:spAutoFit/>
          </a:bodyPr>
          <a:lstStyle/>
          <a:p>
            <a:pPr algn="just"/>
            <a:r>
              <a:rPr lang="en-US" sz="1400" dirty="0" smtClean="0">
                <a:solidFill>
                  <a:srgbClr val="000000"/>
                </a:solidFill>
                <a:latin typeface="Times New Roman" panose="02020603050405020304" pitchFamily="18" charset="0"/>
                <a:ea typeface="Times New Roman" panose="02020603050405020304" pitchFamily="18" charset="0"/>
              </a:rPr>
              <a:t>      </a:t>
            </a:r>
            <a:r>
              <a:rPr lang="en-US" sz="1400" dirty="0" err="1" smtClean="0">
                <a:solidFill>
                  <a:srgbClr val="000000"/>
                </a:solidFill>
                <a:latin typeface="Times New Roman" panose="02020603050405020304" pitchFamily="18" charset="0"/>
                <a:ea typeface="Times New Roman" panose="02020603050405020304" pitchFamily="18" charset="0"/>
              </a:rPr>
              <a:t>Nhân</a:t>
            </a:r>
            <a:r>
              <a:rPr lang="en-US" sz="1400" dirty="0" smtClean="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dân</a:t>
            </a:r>
            <a:r>
              <a:rPr lang="en-US" sz="1400" dirty="0">
                <a:solidFill>
                  <a:srgbClr val="000000"/>
                </a:solidFill>
                <a:latin typeface="Times New Roman" panose="02020603050405020304" pitchFamily="18" charset="0"/>
                <a:ea typeface="Times New Roman" panose="02020603050405020304" pitchFamily="18" charset="0"/>
              </a:rPr>
              <a:t> ta </a:t>
            </a:r>
            <a:r>
              <a:rPr lang="en-US" sz="1400" dirty="0" err="1">
                <a:solidFill>
                  <a:srgbClr val="000000"/>
                </a:solidFill>
                <a:latin typeface="Times New Roman" panose="02020603050405020304" pitchFamily="18" charset="0"/>
                <a:ea typeface="Times New Roman" panose="02020603050405020304" pitchFamily="18" charset="0"/>
              </a:rPr>
              <a:t>từ</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xưa</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đã</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có</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truyền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thống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đấu</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tranh</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anh</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dũng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nhưng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suốt</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những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năm</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ấy</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Nhân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dân</a:t>
            </a:r>
            <a:r>
              <a:rPr lang="en-US" sz="1400" dirty="0">
                <a:solidFill>
                  <a:srgbClr val="000000"/>
                </a:solidFill>
                <a:latin typeface="Times New Roman" panose="02020603050405020304" pitchFamily="18" charset="0"/>
                <a:ea typeface="Times New Roman" panose="02020603050405020304" pitchFamily="18" charset="0"/>
              </a:rPr>
              <a:t> ta </a:t>
            </a:r>
            <a:r>
              <a:rPr lang="en-US" sz="1400" dirty="0" err="1">
                <a:solidFill>
                  <a:srgbClr val="000000"/>
                </a:solidFill>
                <a:latin typeface="Times New Roman" panose="02020603050405020304" pitchFamily="18" charset="0"/>
                <a:ea typeface="Times New Roman" panose="02020603050405020304" pitchFamily="18" charset="0"/>
              </a:rPr>
              <a:t>lại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thiếu</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người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cầm</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lái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sáng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suốt</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Giờ</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đây</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Đảng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của</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chúng</a:t>
            </a:r>
            <a:r>
              <a:rPr lang="en-US" sz="1400" dirty="0">
                <a:solidFill>
                  <a:srgbClr val="000000"/>
                </a:solidFill>
                <a:latin typeface="Times New Roman" panose="02020603050405020304" pitchFamily="18" charset="0"/>
                <a:ea typeface="Times New Roman" panose="02020603050405020304" pitchFamily="18" charset="0"/>
              </a:rPr>
              <a:t> ta </a:t>
            </a:r>
            <a:r>
              <a:rPr lang="en-US" sz="1400" dirty="0" err="1">
                <a:solidFill>
                  <a:srgbClr val="000000"/>
                </a:solidFill>
                <a:latin typeface="Times New Roman" panose="02020603050405020304" pitchFamily="18" charset="0"/>
                <a:ea typeface="Times New Roman" panose="02020603050405020304" pitchFamily="18" charset="0"/>
              </a:rPr>
              <a:t>phải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gánh</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lấy</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vai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trò</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này</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và</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tôi</a:t>
            </a:r>
            <a:r>
              <a:rPr lang="en-US" sz="1400" dirty="0">
                <a:solidFill>
                  <a:srgbClr val="000000"/>
                </a:solidFill>
                <a:latin typeface="Times New Roman" panose="02020603050405020304" pitchFamily="18" charset="0"/>
                <a:ea typeface="Times New Roman" panose="02020603050405020304" pitchFamily="18" charset="0"/>
              </a:rPr>
              <a:t> tin </a:t>
            </a:r>
            <a:r>
              <a:rPr lang="en-US" sz="1400" dirty="0" err="1">
                <a:solidFill>
                  <a:srgbClr val="000000"/>
                </a:solidFill>
                <a:latin typeface="Times New Roman" panose="02020603050405020304" pitchFamily="18" charset="0"/>
                <a:ea typeface="Times New Roman" panose="02020603050405020304" pitchFamily="18" charset="0"/>
              </a:rPr>
              <a:t>rằng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Đảng</a:t>
            </a:r>
            <a:r>
              <a:rPr lang="en-US" sz="1400" dirty="0">
                <a:solidFill>
                  <a:srgbClr val="000000"/>
                </a:solidFill>
                <a:latin typeface="Times New Roman" panose="02020603050405020304" pitchFamily="18" charset="0"/>
                <a:ea typeface="Times New Roman" panose="02020603050405020304" pitchFamily="18" charset="0"/>
              </a:rPr>
              <a:t> ta </a:t>
            </a:r>
            <a:r>
              <a:rPr lang="en-US" sz="1400" dirty="0" err="1">
                <a:solidFill>
                  <a:srgbClr val="000000"/>
                </a:solidFill>
                <a:latin typeface="Times New Roman" panose="02020603050405020304" pitchFamily="18" charset="0"/>
                <a:ea typeface="Times New Roman" panose="02020603050405020304" pitchFamily="18" charset="0"/>
              </a:rPr>
              <a:t>sẽ</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dẫn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dắt</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Nhân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dân</a:t>
            </a:r>
            <a:r>
              <a:rPr lang="en-US" sz="1400" dirty="0">
                <a:solidFill>
                  <a:srgbClr val="000000"/>
                </a:solidFill>
                <a:latin typeface="Times New Roman" panose="02020603050405020304" pitchFamily="18" charset="0"/>
                <a:ea typeface="Times New Roman" panose="02020603050405020304" pitchFamily="18" charset="0"/>
              </a:rPr>
              <a:t> ta </a:t>
            </a:r>
            <a:r>
              <a:rPr lang="en-US" sz="1400" dirty="0" err="1">
                <a:solidFill>
                  <a:srgbClr val="000000"/>
                </a:solidFill>
                <a:latin typeface="Times New Roman" panose="02020603050405020304" pitchFamily="18" charset="0"/>
                <a:ea typeface="Times New Roman" panose="02020603050405020304" pitchFamily="18" charset="0"/>
              </a:rPr>
              <a:t>đến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thắng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lợi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trong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cuộc</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đấu</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tranh</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giành</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Độc</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lập</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Tự</a:t>
            </a:r>
            <a:r>
              <a:rPr lang="en-US" sz="1400" dirty="0">
                <a:solidFill>
                  <a:srgbClr val="000000"/>
                </a:solidFill>
                <a:latin typeface="Times New Roman" panose="02020603050405020304" pitchFamily="18" charset="0"/>
                <a:ea typeface="Times New Roman" panose="02020603050405020304" pitchFamily="18" charset="0"/>
              </a:rPr>
              <a:t> do </a:t>
            </a:r>
            <a:r>
              <a:rPr lang="en-US" sz="1400" dirty="0" err="1">
                <a:solidFill>
                  <a:srgbClr val="000000"/>
                </a:solidFill>
                <a:latin typeface="Times New Roman" panose="02020603050405020304" pitchFamily="18" charset="0"/>
                <a:ea typeface="Times New Roman" panose="02020603050405020304" pitchFamily="18" charset="0"/>
              </a:rPr>
              <a:t>cho</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Tổ</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quốc</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thân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yêu</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Thế</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là</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mơ</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ước</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thiêng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liêng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và</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mục</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tiêu</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cao</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cả</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mà</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gần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hai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mươi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năm</a:t>
            </a:r>
            <a:r>
              <a:rPr lang="en-US" sz="1400" dirty="0">
                <a:solidFill>
                  <a:srgbClr val="000000"/>
                </a:solidFill>
                <a:latin typeface="Times New Roman" panose="02020603050405020304" pitchFamily="18" charset="0"/>
                <a:ea typeface="Times New Roman" panose="02020603050405020304" pitchFamily="18" charset="0"/>
              </a:rPr>
              <a:t> qua, </a:t>
            </a:r>
            <a:r>
              <a:rPr lang="en-US" sz="1400" dirty="0" err="1">
                <a:solidFill>
                  <a:srgbClr val="000000"/>
                </a:solidFill>
                <a:latin typeface="Times New Roman" panose="02020603050405020304" pitchFamily="18" charset="0"/>
                <a:ea typeface="Times New Roman" panose="02020603050405020304" pitchFamily="18" charset="0"/>
              </a:rPr>
              <a:t>kể</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từ</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khi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Người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ra</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từ</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bến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Nhà</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Rồng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để</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tìm</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đường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cứu</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nước</a:t>
            </a:r>
            <a:r>
              <a:rPr lang="en-US" sz="1400" dirty="0">
                <a:solidFill>
                  <a:srgbClr val="000000"/>
                </a:solidFill>
                <a:latin typeface="Times New Roman" panose="02020603050405020304" pitchFamily="18" charset="0"/>
                <a:ea typeface="Times New Roman" panose="02020603050405020304" pitchFamily="18" charset="0"/>
              </a:rPr>
              <a:t>, nay </a:t>
            </a:r>
            <a:r>
              <a:rPr lang="en-US" sz="1400" dirty="0" err="1">
                <a:solidFill>
                  <a:srgbClr val="000000"/>
                </a:solidFill>
                <a:latin typeface="Times New Roman" panose="02020603050405020304" pitchFamily="18" charset="0"/>
                <a:ea typeface="Times New Roman" panose="02020603050405020304" pitchFamily="18" charset="0"/>
              </a:rPr>
              <a:t>đã</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trở</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thành</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sự</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thật</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Cách</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mạng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Việt</a:t>
            </a:r>
            <a:r>
              <a:rPr lang="en-US" sz="1400" dirty="0">
                <a:solidFill>
                  <a:srgbClr val="000000"/>
                </a:solidFill>
                <a:latin typeface="Times New Roman" panose="02020603050405020304" pitchFamily="18" charset="0"/>
                <a:ea typeface="Times New Roman" panose="02020603050405020304" pitchFamily="18" charset="0"/>
              </a:rPr>
              <a:t> Nam </a:t>
            </a:r>
            <a:r>
              <a:rPr lang="en-US" sz="1400" dirty="0" err="1">
                <a:solidFill>
                  <a:srgbClr val="000000"/>
                </a:solidFill>
                <a:latin typeface="Times New Roman" panose="02020603050405020304" pitchFamily="18" charset="0"/>
                <a:ea typeface="Times New Roman" panose="02020603050405020304" pitchFamily="18" charset="0"/>
              </a:rPr>
              <a:t>từ</a:t>
            </a:r>
            <a:r>
              <a:rPr lang="en-US" sz="1400" dirty="0">
                <a:solidFill>
                  <a:srgbClr val="000000"/>
                </a:solidFill>
                <a:latin typeface="Times New Roman" panose="02020603050405020304" pitchFamily="18" charset="0"/>
                <a:ea typeface="Times New Roman" panose="02020603050405020304" pitchFamily="18" charset="0"/>
              </a:rPr>
              <a:t> nay </a:t>
            </a:r>
            <a:r>
              <a:rPr lang="en-US" sz="1400" dirty="0" err="1">
                <a:solidFill>
                  <a:srgbClr val="000000"/>
                </a:solidFill>
                <a:latin typeface="Times New Roman" panose="02020603050405020304" pitchFamily="18" charset="0"/>
                <a:ea typeface="Times New Roman" panose="02020603050405020304" pitchFamily="18" charset="0"/>
              </a:rPr>
              <a:t>đã</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có</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một</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đội</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quân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tiên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phong</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đoàn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kết</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chiến</a:t>
            </a:r>
            <a:r>
              <a:rPr lang="en-US" sz="1400" dirty="0">
                <a:solidFill>
                  <a:srgbClr val="000000"/>
                </a:solidFill>
                <a:latin typeface="Times New Roman" panose="02020603050405020304" pitchFamily="18" charset="0"/>
                <a:ea typeface="Times New Roman" panose="02020603050405020304" pitchFamily="18" charset="0"/>
              </a:rPr>
              <a:t> </a:t>
            </a:r>
            <a:r>
              <a:rPr lang="en-US" sz="1400" dirty="0" err="1">
                <a:solidFill>
                  <a:srgbClr val="000000"/>
                </a:solidFill>
                <a:latin typeface="Times New Roman" panose="02020603050405020304" pitchFamily="18" charset="0"/>
                <a:ea typeface="Times New Roman" panose="02020603050405020304" pitchFamily="18" charset="0"/>
              </a:rPr>
              <a:t>đấu</a:t>
            </a:r>
            <a:r>
              <a:rPr lang="en-US" sz="1400" dirty="0" smtClean="0">
                <a:solidFill>
                  <a:srgbClr val="000000"/>
                </a:solidFill>
                <a:latin typeface="Times New Roman" panose="02020603050405020304" pitchFamily="18" charset="0"/>
                <a:ea typeface="Times New Roman" panose="02020603050405020304" pitchFamily="18" charset="0"/>
              </a:rPr>
              <a:t>.</a:t>
            </a:r>
          </a:p>
          <a:p>
            <a:pPr algn="just"/>
            <a:endParaRPr lang="en-US" sz="800" dirty="0" smtClean="0">
              <a:solidFill>
                <a:srgbClr val="000000"/>
              </a:solidFill>
              <a:latin typeface="Times New Roman" panose="02020603050405020304" pitchFamily="18" charset="0"/>
              <a:ea typeface="Times New Roman" panose="02020603050405020304" pitchFamily="18" charset="0"/>
            </a:endParaRPr>
          </a:p>
          <a:p>
            <a:pPr algn="just">
              <a:spcBef>
                <a:spcPts val="400"/>
              </a:spcBef>
              <a:spcAft>
                <a:spcPts val="0"/>
              </a:spcAft>
            </a:pPr>
            <a:r>
              <a:rPr lang="en-US" sz="1400" spc="-1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1400" spc="-1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tháng</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lãnh</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Bác</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gắn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bó</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máu</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thịt</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khối</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vững</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chắc</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giặc</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dựng</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ta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coi</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nguyện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gốc</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thành</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đường</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lối</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đổi</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mới</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400" spc="-1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Đảng</a:t>
            </a:r>
            <a:r>
              <a:rPr lang="en-US" sz="1400" spc="-1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r">
              <a:spcBef>
                <a:spcPts val="400"/>
              </a:spcBef>
              <a:spcAft>
                <a:spcPts val="0"/>
              </a:spcAft>
            </a:pPr>
            <a:endParaRPr lang="en-US" sz="12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r">
              <a:spcBef>
                <a:spcPts val="400"/>
              </a:spcBef>
              <a:spcAft>
                <a:spcPts val="0"/>
              </a:spcAft>
            </a:pPr>
            <a:r>
              <a:rPr lang="en-US" sz="1200" b="1"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en-US" sz="12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Cổng</a:t>
            </a:r>
            <a:r>
              <a:rPr lang="en-US" sz="1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1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sz="1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điện</a:t>
            </a:r>
            <a:r>
              <a:rPr lang="en-US" sz="1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1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huyện</a:t>
            </a:r>
            <a:r>
              <a:rPr lang="en-US" sz="1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Thăng</a:t>
            </a:r>
            <a:r>
              <a:rPr lang="en-US" sz="1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sz="1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tỉnh</a:t>
            </a:r>
            <a:r>
              <a:rPr lang="en-US" sz="1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1200" b="1"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Quảng</a:t>
            </a:r>
            <a:r>
              <a:rPr lang="en-US" sz="12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endParaRPr lang="vi-VN" dirty="0"/>
          </a:p>
        </p:txBody>
      </p:sp>
      <p:pic>
        <p:nvPicPr>
          <p:cNvPr id="10" name="Picture 9"/>
          <p:cNvPicPr>
            <a:picLocks noChangeAspect="1"/>
          </p:cNvPicPr>
          <p:nvPr/>
        </p:nvPicPr>
        <p:blipFill>
          <a:blip r:embed="rId2"/>
          <a:stretch>
            <a:fillRect/>
          </a:stretch>
        </p:blipFill>
        <p:spPr>
          <a:xfrm>
            <a:off x="3972952" y="6156899"/>
            <a:ext cx="1316850" cy="743776"/>
          </a:xfrm>
          <a:prstGeom prst="rect">
            <a:avLst/>
          </a:prstGeom>
        </p:spPr>
      </p:pic>
      <p:sp>
        <p:nvSpPr>
          <p:cNvPr id="9" name="Down Ribbon 8"/>
          <p:cNvSpPr/>
          <p:nvPr/>
        </p:nvSpPr>
        <p:spPr>
          <a:xfrm>
            <a:off x="1603169" y="285990"/>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1600" b="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Học tập và làm theo tư tưởng, đạo đức, phong cách Hồ Chí Minh </a:t>
            </a:r>
            <a:endParaRPr lang="vi-VN" sz="16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9560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156" y="1374321"/>
            <a:ext cx="7886700" cy="1325563"/>
          </a:xfrm>
        </p:spPr>
        <p:txBody>
          <a:bodyPr>
            <a:normAutofit/>
          </a:bodyPr>
          <a:lstStyle/>
          <a:p>
            <a:pPr indent="270510" algn="ctr">
              <a:lnSpc>
                <a:spcPts val="1725"/>
              </a:lnSpc>
              <a:spcAft>
                <a:spcPts val="0"/>
              </a:spcAft>
            </a:pPr>
            <a:r>
              <a:rPr lang="en-US" sz="2800" b="1" spc="-7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800" b="1" spc="-70"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br>
            <a:endParaRPr lang="vi-VN" sz="3200" dirty="0"/>
          </a:p>
        </p:txBody>
      </p:sp>
      <p:sp>
        <p:nvSpPr>
          <p:cNvPr id="6" name="Title 1"/>
          <p:cNvSpPr txBox="1">
            <a:spLocks/>
          </p:cNvSpPr>
          <p:nvPr/>
        </p:nvSpPr>
        <p:spPr>
          <a:xfrm>
            <a:off x="0"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4" name="Rectangle 13"/>
          <p:cNvSpPr/>
          <p:nvPr/>
        </p:nvSpPr>
        <p:spPr>
          <a:xfrm>
            <a:off x="4554187" y="2315688"/>
            <a:ext cx="4572000" cy="307777"/>
          </a:xfrm>
          <a:prstGeom prst="rect">
            <a:avLst/>
          </a:prstGeom>
        </p:spPr>
        <p:txBody>
          <a:bodyPr>
            <a:spAutoFit/>
          </a:bodyPr>
          <a:lstStyle/>
          <a:p>
            <a:pPr algn="just">
              <a:spcBef>
                <a:spcPts val="400"/>
              </a:spcBef>
            </a:pPr>
            <a:r>
              <a:rPr lang="en-US"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 name="Content Placeholder 9"/>
          <p:cNvPicPr>
            <a:picLocks noGrp="1" noChangeAspect="1"/>
          </p:cNvPicPr>
          <p:nvPr>
            <p:ph idx="1"/>
          </p:nvPr>
        </p:nvPicPr>
        <p:blipFill>
          <a:blip r:embed="rId2"/>
          <a:stretch>
            <a:fillRect/>
          </a:stretch>
        </p:blipFill>
        <p:spPr>
          <a:xfrm>
            <a:off x="3913575" y="6044637"/>
            <a:ext cx="1316850" cy="743776"/>
          </a:xfrm>
          <a:prstGeom prst="rect">
            <a:avLst/>
          </a:prstGeom>
        </p:spPr>
      </p:pic>
      <p:sp>
        <p:nvSpPr>
          <p:cNvPr id="13" name="Down Ribbon 12"/>
          <p:cNvSpPr/>
          <p:nvPr/>
        </p:nvSpPr>
        <p:spPr>
          <a:xfrm>
            <a:off x="1626919" y="376608"/>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Theo dòng lịch sử</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19" name="Rounded Rectangle 18"/>
          <p:cNvSpPr/>
          <p:nvPr/>
        </p:nvSpPr>
        <p:spPr>
          <a:xfrm>
            <a:off x="254950" y="1681960"/>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Aft>
                <a:spcPts val="0"/>
              </a:spcAft>
            </a:pPr>
            <a:r>
              <a:rPr lang="en-US" dirty="0" err="1" smtClean="0">
                <a:solidFill>
                  <a:srgbClr val="000000"/>
                </a:solidFill>
                <a:latin typeface="Times New Roman" panose="02020603050405020304" pitchFamily="18" charset="0"/>
                <a:ea typeface="Times New Roman" panose="02020603050405020304" pitchFamily="18" charset="0"/>
              </a:rPr>
              <a:t>Ngày</a:t>
            </a:r>
            <a:r>
              <a:rPr lang="en-US" dirty="0" smtClean="0">
                <a:solidFill>
                  <a:srgbClr val="000000"/>
                </a:solidFill>
                <a:latin typeface="Times New Roman" panose="02020603050405020304" pitchFamily="18" charset="0"/>
                <a:ea typeface="Times New Roman" panose="02020603050405020304" pitchFamily="18" charset="0"/>
              </a:rPr>
              <a:t> 06/01/1946</a:t>
            </a:r>
          </a:p>
          <a:p>
            <a:pPr algn="ctr" eaLnBrk="0" fontAlgn="base" hangingPunct="0">
              <a:spcAft>
                <a:spcPts val="0"/>
              </a:spcAft>
            </a:pPr>
            <a:r>
              <a:rPr lang="en-US" dirty="0" err="1" smtClean="0">
                <a:solidFill>
                  <a:srgbClr val="000000"/>
                </a:solidFill>
                <a:latin typeface="Times New Roman" panose="02020603050405020304" pitchFamily="18" charset="0"/>
                <a:ea typeface="Times New Roman" panose="02020603050405020304" pitchFamily="18" charset="0"/>
              </a:rPr>
              <a:t>Ngày</a:t>
            </a:r>
            <a:r>
              <a:rPr lang="en-US" dirty="0" smtClean="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Tổng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tuyển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cử</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Quốc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hội</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đầu</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tiên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của</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nước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Việt</a:t>
            </a:r>
            <a:r>
              <a:rPr lang="en-US" dirty="0">
                <a:solidFill>
                  <a:srgbClr val="000000"/>
                </a:solidFill>
                <a:latin typeface="Times New Roman" panose="02020603050405020304" pitchFamily="18" charset="0"/>
                <a:ea typeface="Times New Roman" panose="02020603050405020304" pitchFamily="18" charset="0"/>
              </a:rPr>
              <a:t> Nam </a:t>
            </a:r>
            <a:r>
              <a:rPr lang="en-US" dirty="0" err="1">
                <a:solidFill>
                  <a:srgbClr val="000000"/>
                </a:solidFill>
                <a:latin typeface="Times New Roman" panose="02020603050405020304" pitchFamily="18" charset="0"/>
                <a:ea typeface="Times New Roman" panose="02020603050405020304" pitchFamily="18" charset="0"/>
              </a:rPr>
              <a:t>dân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chủ</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cộng</a:t>
            </a:r>
            <a:r>
              <a:rPr lang="en-US" dirty="0">
                <a:solidFill>
                  <a:srgbClr val="000000"/>
                </a:solidFill>
                <a:latin typeface="Times New Roman" panose="02020603050405020304" pitchFamily="18" charset="0"/>
                <a:ea typeface="Times New Roman" panose="02020603050405020304" pitchFamily="18" charset="0"/>
              </a:rPr>
              <a:t> </a:t>
            </a:r>
            <a:r>
              <a:rPr lang="en-US" dirty="0" err="1" smtClean="0">
                <a:solidFill>
                  <a:srgbClr val="000000"/>
                </a:solidFill>
                <a:latin typeface="Times New Roman" panose="02020603050405020304" pitchFamily="18" charset="0"/>
                <a:ea typeface="Times New Roman" panose="02020603050405020304" pitchFamily="18" charset="0"/>
              </a:rPr>
              <a:t>hòa</a:t>
            </a:r>
            <a:endParaRPr lang="vi-VN" sz="1050" dirty="0">
              <a:effectLst/>
              <a:latin typeface="Times New Roman" panose="02020603050405020304" pitchFamily="18" charset="0"/>
              <a:ea typeface="Times New Roman" panose="02020603050405020304" pitchFamily="18" charset="0"/>
            </a:endParaRPr>
          </a:p>
        </p:txBody>
      </p:sp>
      <p:sp>
        <p:nvSpPr>
          <p:cNvPr id="20" name="Rounded Rectangle 19"/>
          <p:cNvSpPr/>
          <p:nvPr/>
        </p:nvSpPr>
        <p:spPr>
          <a:xfrm>
            <a:off x="4673681" y="1658701"/>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Aft>
                <a:spcPts val="0"/>
              </a:spcAft>
            </a:pPr>
            <a:r>
              <a:rPr lang="vi-VN" dirty="0" smtClean="0">
                <a:solidFill>
                  <a:srgbClr val="000000"/>
                </a:solidFill>
                <a:latin typeface="Times New Roman" panose="02020603050405020304" pitchFamily="18" charset="0"/>
                <a:ea typeface="Times New Roman" panose="02020603050405020304" pitchFamily="18" charset="0"/>
              </a:rPr>
              <a:t>Ngày 03/02/1930</a:t>
            </a:r>
          </a:p>
          <a:p>
            <a:pPr algn="just" eaLnBrk="0" fontAlgn="base" hangingPunct="0">
              <a:spcAft>
                <a:spcPts val="0"/>
              </a:spcAft>
            </a:pPr>
            <a:r>
              <a:rPr lang="vi-VN" dirty="0" smtClean="0">
                <a:solidFill>
                  <a:srgbClr val="000000"/>
                </a:solidFill>
                <a:latin typeface="Times New Roman" panose="02020603050405020304" pitchFamily="18" charset="0"/>
                <a:ea typeface="Times New Roman" panose="02020603050405020304" pitchFamily="18" charset="0"/>
              </a:rPr>
              <a:t>Ngày </a:t>
            </a:r>
            <a:r>
              <a:rPr lang="vi-VN" dirty="0">
                <a:solidFill>
                  <a:srgbClr val="000000"/>
                </a:solidFill>
                <a:latin typeface="Times New Roman" panose="02020603050405020304" pitchFamily="18" charset="0"/>
                <a:ea typeface="Times New Roman" panose="02020603050405020304" pitchFamily="18" charset="0"/>
              </a:rPr>
              <a:t>thành lập Đảng Cộng sản Việt </a:t>
            </a:r>
            <a:r>
              <a:rPr lang="vi-VN" dirty="0" smtClean="0">
                <a:solidFill>
                  <a:srgbClr val="000000"/>
                </a:solidFill>
                <a:latin typeface="Times New Roman" panose="02020603050405020304" pitchFamily="18" charset="0"/>
                <a:ea typeface="Times New Roman" panose="02020603050405020304" pitchFamily="18" charset="0"/>
              </a:rPr>
              <a:t>Nam</a:t>
            </a:r>
            <a:endParaRPr lang="vi-VN" sz="1050" dirty="0">
              <a:effectLst/>
              <a:latin typeface="Times New Roman" panose="02020603050405020304" pitchFamily="18" charset="0"/>
              <a:ea typeface="Times New Roman" panose="02020603050405020304" pitchFamily="18" charset="0"/>
            </a:endParaRPr>
          </a:p>
        </p:txBody>
      </p:sp>
      <p:sp>
        <p:nvSpPr>
          <p:cNvPr id="21" name="Rounded Rectangle 20"/>
          <p:cNvSpPr/>
          <p:nvPr/>
        </p:nvSpPr>
        <p:spPr>
          <a:xfrm>
            <a:off x="246414" y="2724191"/>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Aft>
                <a:spcPts val="0"/>
              </a:spcAft>
            </a:pPr>
            <a:r>
              <a:rPr lang="vi-VN" dirty="0" smtClean="0">
                <a:solidFill>
                  <a:srgbClr val="000000"/>
                </a:solidFill>
                <a:latin typeface="Times New Roman" panose="02020603050405020304" pitchFamily="18" charset="0"/>
                <a:ea typeface="Times New Roman" panose="02020603050405020304" pitchFamily="18" charset="0"/>
              </a:rPr>
              <a:t>Ngày 09/01/1950</a:t>
            </a:r>
          </a:p>
          <a:p>
            <a:pPr algn="ctr" eaLnBrk="0" fontAlgn="base" hangingPunct="0">
              <a:spcAft>
                <a:spcPts val="0"/>
              </a:spcAft>
            </a:pPr>
            <a:r>
              <a:rPr lang="vi-VN" dirty="0" smtClean="0">
                <a:solidFill>
                  <a:srgbClr val="000000"/>
                </a:solidFill>
                <a:latin typeface="Times New Roman" panose="02020603050405020304" pitchFamily="18" charset="0"/>
                <a:ea typeface="Times New Roman" panose="02020603050405020304" pitchFamily="18" charset="0"/>
              </a:rPr>
              <a:t>Ngày </a:t>
            </a:r>
            <a:r>
              <a:rPr lang="vi-VN" dirty="0">
                <a:solidFill>
                  <a:srgbClr val="000000"/>
                </a:solidFill>
                <a:latin typeface="Times New Roman" panose="02020603050405020304" pitchFamily="18" charset="0"/>
                <a:ea typeface="Times New Roman" panose="02020603050405020304" pitchFamily="18" charset="0"/>
              </a:rPr>
              <a:t>truyền thống học sinh, sinh </a:t>
            </a:r>
            <a:r>
              <a:rPr lang="vi-VN" dirty="0" smtClean="0">
                <a:solidFill>
                  <a:srgbClr val="000000"/>
                </a:solidFill>
                <a:latin typeface="Times New Roman" panose="02020603050405020304" pitchFamily="18" charset="0"/>
                <a:ea typeface="Times New Roman" panose="02020603050405020304" pitchFamily="18" charset="0"/>
              </a:rPr>
              <a:t>viên</a:t>
            </a:r>
            <a:endParaRPr lang="vi-VN" sz="1050" dirty="0">
              <a:effectLst/>
              <a:latin typeface="Times New Roman" panose="02020603050405020304" pitchFamily="18" charset="0"/>
              <a:ea typeface="Times New Roman" panose="02020603050405020304" pitchFamily="18" charset="0"/>
            </a:endParaRPr>
          </a:p>
        </p:txBody>
      </p:sp>
      <p:sp>
        <p:nvSpPr>
          <p:cNvPr id="22" name="Rounded Rectangle 21"/>
          <p:cNvSpPr/>
          <p:nvPr/>
        </p:nvSpPr>
        <p:spPr>
          <a:xfrm>
            <a:off x="254950" y="3807015"/>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Ngày</a:t>
            </a:r>
            <a:r>
              <a:rPr lang="en-US"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27/01/1973</a:t>
            </a:r>
          </a:p>
          <a:p>
            <a:pPr algn="ctr"/>
            <a:r>
              <a:rPr lang="en-US" dirty="0" err="1"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Ngày</a:t>
            </a:r>
            <a:r>
              <a:rPr lang="en-US"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Ký</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hiệp</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dirty="0" err="1">
                <a:solidFill>
                  <a:srgbClr val="000000"/>
                </a:solidFill>
                <a:latin typeface="Times New Roman" panose="02020603050405020304" pitchFamily="18" charset="0"/>
                <a:ea typeface="Arial" panose="020B0604020202020204" pitchFamily="34" charset="0"/>
                <a:cs typeface="Times New Roman" panose="02020603050405020304" pitchFamily="18" charset="0"/>
              </a:rPr>
              <a:t>định</a:t>
            </a:r>
            <a:r>
              <a:rPr lang="en-US"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Paris</a:t>
            </a:r>
            <a:endParaRPr lang="vi-VN" dirty="0">
              <a:latin typeface="Times New Roman" panose="02020603050405020304" pitchFamily="18" charset="0"/>
              <a:cs typeface="Times New Roman" panose="02020603050405020304" pitchFamily="18" charset="0"/>
            </a:endParaRPr>
          </a:p>
        </p:txBody>
      </p:sp>
      <p:sp>
        <p:nvSpPr>
          <p:cNvPr id="23" name="Rounded Rectangle 22"/>
          <p:cNvSpPr/>
          <p:nvPr/>
        </p:nvSpPr>
        <p:spPr>
          <a:xfrm>
            <a:off x="254950" y="4874843"/>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Aft>
                <a:spcPts val="0"/>
              </a:spcAft>
            </a:pPr>
            <a:r>
              <a:rPr lang="vi-VN" dirty="0" smtClean="0">
                <a:solidFill>
                  <a:srgbClr val="000000"/>
                </a:solidFill>
                <a:latin typeface="Times New Roman" panose="02020603050405020304" pitchFamily="18" charset="0"/>
                <a:ea typeface="Times New Roman" panose="02020603050405020304" pitchFamily="18" charset="0"/>
              </a:rPr>
              <a:t>Ngày 29/01/1258</a:t>
            </a:r>
          </a:p>
          <a:p>
            <a:pPr algn="ctr" eaLnBrk="0" fontAlgn="base" hangingPunct="0">
              <a:spcAft>
                <a:spcPts val="0"/>
              </a:spcAft>
            </a:pPr>
            <a:r>
              <a:rPr lang="vi-VN" dirty="0" smtClean="0">
                <a:solidFill>
                  <a:srgbClr val="000000"/>
                </a:solidFill>
                <a:latin typeface="Times New Roman" panose="02020603050405020304" pitchFamily="18" charset="0"/>
                <a:ea typeface="Times New Roman" panose="02020603050405020304" pitchFamily="18" charset="0"/>
              </a:rPr>
              <a:t>Ngày </a:t>
            </a:r>
            <a:r>
              <a:rPr lang="vi-VN" dirty="0">
                <a:solidFill>
                  <a:srgbClr val="000000"/>
                </a:solidFill>
                <a:latin typeface="Times New Roman" panose="02020603050405020304" pitchFamily="18" charset="0"/>
                <a:ea typeface="Times New Roman" panose="02020603050405020304" pitchFamily="18" charset="0"/>
              </a:rPr>
              <a:t>chiến thắng Nguyên-Mông lần thứ </a:t>
            </a:r>
            <a:r>
              <a:rPr lang="vi-VN" dirty="0" smtClean="0">
                <a:solidFill>
                  <a:srgbClr val="000000"/>
                </a:solidFill>
                <a:latin typeface="Times New Roman" panose="02020603050405020304" pitchFamily="18" charset="0"/>
                <a:ea typeface="Times New Roman" panose="02020603050405020304" pitchFamily="18" charset="0"/>
              </a:rPr>
              <a:t>nhất</a:t>
            </a:r>
            <a:endParaRPr lang="vi-VN" sz="1050" dirty="0">
              <a:effectLst/>
              <a:latin typeface="Times New Roman" panose="02020603050405020304" pitchFamily="18" charset="0"/>
              <a:ea typeface="Times New Roman" panose="02020603050405020304" pitchFamily="18" charset="0"/>
            </a:endParaRPr>
          </a:p>
        </p:txBody>
      </p:sp>
      <p:sp>
        <p:nvSpPr>
          <p:cNvPr id="28" name="Rounded Rectangle 27"/>
          <p:cNvSpPr/>
          <p:nvPr/>
        </p:nvSpPr>
        <p:spPr>
          <a:xfrm>
            <a:off x="4708567" y="2699884"/>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Aft>
                <a:spcPts val="0"/>
              </a:spcAft>
            </a:pPr>
            <a:r>
              <a:rPr lang="vi-VN" dirty="0" smtClean="0">
                <a:solidFill>
                  <a:srgbClr val="000000"/>
                </a:solidFill>
                <a:latin typeface="Times New Roman" panose="02020603050405020304" pitchFamily="18" charset="0"/>
                <a:ea typeface="Times New Roman" panose="02020603050405020304" pitchFamily="18" charset="0"/>
              </a:rPr>
              <a:t>Ngày 07/02/1418</a:t>
            </a:r>
          </a:p>
          <a:p>
            <a:pPr algn="ctr" eaLnBrk="0" fontAlgn="base" hangingPunct="0">
              <a:spcAft>
                <a:spcPts val="0"/>
              </a:spcAft>
            </a:pPr>
            <a:r>
              <a:rPr lang="vi-VN" dirty="0" smtClean="0">
                <a:solidFill>
                  <a:srgbClr val="000000"/>
                </a:solidFill>
                <a:latin typeface="Times New Roman" panose="02020603050405020304" pitchFamily="18" charset="0"/>
                <a:ea typeface="Times New Roman" panose="02020603050405020304" pitchFamily="18" charset="0"/>
              </a:rPr>
              <a:t>Ngày </a:t>
            </a:r>
            <a:r>
              <a:rPr lang="vi-VN" dirty="0">
                <a:solidFill>
                  <a:srgbClr val="000000"/>
                </a:solidFill>
                <a:latin typeface="Times New Roman" panose="02020603050405020304" pitchFamily="18" charset="0"/>
                <a:ea typeface="Times New Roman" panose="02020603050405020304" pitchFamily="18" charset="0"/>
              </a:rPr>
              <a:t>Lê Lợi dựng cờ khởi nghĩa Lam Sơn.</a:t>
            </a:r>
            <a:endParaRPr lang="vi-VN" sz="1050" dirty="0">
              <a:effectLst/>
              <a:latin typeface="Times New Roman" panose="02020603050405020304" pitchFamily="18" charset="0"/>
              <a:ea typeface="Times New Roman" panose="02020603050405020304" pitchFamily="18" charset="0"/>
            </a:endParaRPr>
          </a:p>
        </p:txBody>
      </p:sp>
      <p:sp>
        <p:nvSpPr>
          <p:cNvPr id="29" name="Rounded Rectangle 28"/>
          <p:cNvSpPr/>
          <p:nvPr/>
        </p:nvSpPr>
        <p:spPr>
          <a:xfrm>
            <a:off x="4750130" y="3807015"/>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Aft>
                <a:spcPts val="0"/>
              </a:spcAft>
            </a:pPr>
            <a:r>
              <a:rPr lang="vi-VN" dirty="0" smtClean="0">
                <a:solidFill>
                  <a:srgbClr val="000000"/>
                </a:solidFill>
                <a:latin typeface="Times New Roman" panose="02020603050405020304" pitchFamily="18" charset="0"/>
                <a:ea typeface="Times New Roman" panose="02020603050405020304" pitchFamily="18" charset="0"/>
              </a:rPr>
              <a:t>Ngày 15/02/1943</a:t>
            </a:r>
          </a:p>
          <a:p>
            <a:pPr algn="ctr" eaLnBrk="0" fontAlgn="base" hangingPunct="0">
              <a:spcAft>
                <a:spcPts val="0"/>
              </a:spcAft>
            </a:pPr>
            <a:r>
              <a:rPr lang="vi-VN" dirty="0" smtClean="0">
                <a:solidFill>
                  <a:srgbClr val="000000"/>
                </a:solidFill>
                <a:latin typeface="Times New Roman" panose="02020603050405020304" pitchFamily="18" charset="0"/>
                <a:ea typeface="Times New Roman" panose="02020603050405020304" pitchFamily="18" charset="0"/>
              </a:rPr>
              <a:t>Ngày </a:t>
            </a:r>
            <a:r>
              <a:rPr lang="vi-VN" dirty="0">
                <a:solidFill>
                  <a:srgbClr val="000000"/>
                </a:solidFill>
                <a:latin typeface="Times New Roman" panose="02020603050405020304" pitchFamily="18" charset="0"/>
                <a:ea typeface="Times New Roman" panose="02020603050405020304" pitchFamily="18" charset="0"/>
              </a:rPr>
              <a:t>mất anh Kim Đồng- Người đội viên đầu tiên của Đội Nhi đồng cứu </a:t>
            </a:r>
            <a:r>
              <a:rPr lang="vi-VN" dirty="0" smtClean="0">
                <a:solidFill>
                  <a:srgbClr val="000000"/>
                </a:solidFill>
                <a:latin typeface="Times New Roman" panose="02020603050405020304" pitchFamily="18" charset="0"/>
                <a:ea typeface="Times New Roman" panose="02020603050405020304" pitchFamily="18" charset="0"/>
              </a:rPr>
              <a:t>quốc</a:t>
            </a:r>
            <a:endParaRPr lang="vi-VN" sz="1050" dirty="0">
              <a:effectLst/>
              <a:latin typeface="Times New Roman" panose="02020603050405020304" pitchFamily="18" charset="0"/>
              <a:ea typeface="Times New Roman" panose="02020603050405020304" pitchFamily="18" charset="0"/>
            </a:endParaRPr>
          </a:p>
        </p:txBody>
      </p:sp>
      <p:sp>
        <p:nvSpPr>
          <p:cNvPr id="30" name="Rounded Rectangle 29"/>
          <p:cNvSpPr/>
          <p:nvPr/>
        </p:nvSpPr>
        <p:spPr>
          <a:xfrm>
            <a:off x="4791322" y="4874843"/>
            <a:ext cx="4180114" cy="78761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eaLnBrk="0" fontAlgn="base" hangingPunct="0">
              <a:spcAft>
                <a:spcPts val="0"/>
              </a:spcAft>
            </a:pPr>
            <a:r>
              <a:rPr lang="vi-VN" dirty="0" smtClean="0">
                <a:solidFill>
                  <a:srgbClr val="000000"/>
                </a:solidFill>
                <a:latin typeface="Times New Roman" panose="02020603050405020304" pitchFamily="18" charset="0"/>
                <a:ea typeface="Times New Roman" panose="02020603050405020304" pitchFamily="18" charset="0"/>
              </a:rPr>
              <a:t>Ngày 27/02/1955 </a:t>
            </a:r>
          </a:p>
          <a:p>
            <a:pPr algn="ctr" eaLnBrk="0" fontAlgn="base" hangingPunct="0">
              <a:spcAft>
                <a:spcPts val="0"/>
              </a:spcAft>
            </a:pPr>
            <a:r>
              <a:rPr lang="vi-VN" dirty="0" smtClean="0">
                <a:solidFill>
                  <a:srgbClr val="000000"/>
                </a:solidFill>
                <a:latin typeface="Times New Roman" panose="02020603050405020304" pitchFamily="18" charset="0"/>
                <a:ea typeface="Times New Roman" panose="02020603050405020304" pitchFamily="18" charset="0"/>
              </a:rPr>
              <a:t>Ngày </a:t>
            </a:r>
            <a:r>
              <a:rPr lang="vi-VN" dirty="0">
                <a:solidFill>
                  <a:srgbClr val="000000"/>
                </a:solidFill>
                <a:latin typeface="Times New Roman" panose="02020603050405020304" pitchFamily="18" charset="0"/>
                <a:ea typeface="Times New Roman" panose="02020603050405020304" pitchFamily="18" charset="0"/>
              </a:rPr>
              <a:t>Thầy thuốc Việt </a:t>
            </a:r>
            <a:r>
              <a:rPr lang="vi-VN" dirty="0" smtClean="0">
                <a:solidFill>
                  <a:srgbClr val="000000"/>
                </a:solidFill>
                <a:latin typeface="Times New Roman" panose="02020603050405020304" pitchFamily="18" charset="0"/>
                <a:ea typeface="Times New Roman" panose="02020603050405020304" pitchFamily="18" charset="0"/>
              </a:rPr>
              <a:t>Nam</a:t>
            </a:r>
            <a:endParaRPr lang="vi-VN" sz="105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0437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22071" y="1697317"/>
            <a:ext cx="4298868" cy="4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just">
              <a:lnSpc>
                <a:spcPts val="1725"/>
              </a:lnSpc>
            </a:pPr>
            <a:endParaRPr lang="vi-VN" sz="1400" dirty="0">
              <a:solidFill>
                <a:prstClr val="black"/>
              </a:solidFill>
            </a:endParaRPr>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2" name="Rectangle 1"/>
          <p:cNvSpPr/>
          <p:nvPr/>
        </p:nvSpPr>
        <p:spPr>
          <a:xfrm>
            <a:off x="8908" y="1583809"/>
            <a:ext cx="4572000" cy="4883388"/>
          </a:xfrm>
          <a:prstGeom prst="rect">
            <a:avLst/>
          </a:prstGeom>
        </p:spPr>
        <p:txBody>
          <a:bodyPr>
            <a:spAutoFit/>
          </a:bodyPr>
          <a:lstStyle/>
          <a:p>
            <a:pPr algn="ctr">
              <a:spcAft>
                <a:spcPts val="0"/>
              </a:spcAft>
              <a:tabLst>
                <a:tab pos="4086225" algn="l"/>
              </a:tabLst>
            </a:pPr>
            <a:r>
              <a:rPr lang="en-US" b="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09/01/1950</a:t>
            </a:r>
          </a:p>
          <a:p>
            <a:pPr algn="ctr">
              <a:spcAft>
                <a:spcPts val="0"/>
              </a:spcAft>
              <a:tabLst>
                <a:tab pos="4086225" algn="l"/>
              </a:tabLst>
            </a:pP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a:t>
            </a:r>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TRUYỀN THỐNG HỌC SINH, SINH </a:t>
            </a:r>
            <a:r>
              <a:rPr lang="en-US"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VIÊN</a:t>
            </a:r>
          </a:p>
          <a:p>
            <a:pPr algn="ctr">
              <a:spcAft>
                <a:spcPts val="0"/>
              </a:spcAft>
              <a:tabLst>
                <a:tab pos="4086225" algn="l"/>
              </a:tabLst>
            </a:pPr>
            <a:endParaRPr lang="vi-VN" sz="8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400"/>
              </a:spcBef>
              <a:spcAft>
                <a:spcPts val="0"/>
              </a:spcAft>
            </a:pP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Hơn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nửa thế kỷ qua, dưới ngọn cờ của Đảng Cộng sản Việt Nam quang vinh và Chủ tịch Hồ Chí Minh vĩ đại, phong trào học sinh, sinh viên và tổ chức Hội sinh viên Việt Nam đã có những cống hiến xuất sắc và trưởng thành vượt bậc qua các thời kỳ lịch sử cách mạng, là niềm tự hào của thế hệ học sinh, sinh viên ngày nay. </a:t>
            </a:r>
            <a:endPar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spcBef>
                <a:spcPts val="400"/>
              </a:spcBef>
              <a:spcAft>
                <a:spcPts val="0"/>
              </a:spcAft>
            </a:pPr>
            <a:endParaRPr lang="vi-VN" sz="6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400"/>
              </a:spcBef>
              <a:spcAft>
                <a:spcPts val="0"/>
              </a:spcAft>
            </a:pP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Lời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dạy của Chủ tịch Hồ Chí Minh trong thư gửi học sinh nhân ngày khai trường sau Cách mạng Tháng Tám 1945: “… Non sông Việt Nam có trở nên vẻ vang hay không, dân tộc Việt Nam có được vẻ vang sánh vai các cường quốc năm châu hay không chính là nhờ một phần lớn ở công học tập của các em…</a:t>
            </a:r>
            <a:r>
              <a:rPr lang="en-US"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và các chủ trương, chính sách của Đảng, Nhà nước về giáo dục và đào tạo đã cổ vũ học sinh, sinh viên nước ta thi đua học tập tốt, rèn luyện tốt và tình nguyện chung sức cùng cộng đồng</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400"/>
              </a:spcBef>
              <a:spcAft>
                <a:spcPts val="0"/>
              </a:spcAft>
            </a:pPr>
            <a:endParaRPr lang="vi-VN"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4580908" y="1598720"/>
            <a:ext cx="4572000" cy="4903907"/>
          </a:xfrm>
          <a:prstGeom prst="rect">
            <a:avLst/>
          </a:prstGeom>
        </p:spPr>
        <p:txBody>
          <a:bodyPr>
            <a:spAutoFit/>
          </a:bodyPr>
          <a:lstStyle/>
          <a:p>
            <a:pPr algn="just">
              <a:spcBef>
                <a:spcPts val="400"/>
              </a:spcBef>
              <a:spcAft>
                <a:spcPts val="0"/>
              </a:spcAft>
            </a:pP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Trong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giai đoạn 1925-1945, được đồng chí Nguyễn Ái Quốc giác ngộ, các tổ chức học sinh, sinh viên yêu nước lần lượt ra đời, như: Tổ chức Học sinh Đoàn, Đội Ngô Quyền, Tổng Hội Sinh viên đã lãnh đạo phong trào đấu tranh của học sinh, sinh viên dưới ngọn cờ của Đảng và Bác Hồ kính yêu. Tự hào đối với các thế hệ học sinh, sinh viên là việc thành lập chi bộ Đảng đầu tiên, thành lập và hợp nhất các tổ chức Đông Dương Cộng sản Đảng, An Nam Cộng Sản Đảng và Đông Dương Cộng sản Liên Đoàn và các chi bộ Đoàn, tổ chức Đoàn Thanh niên Cộng sản mà hầu hết đảng viên, đoàn viên đều là những đồng chí xuất thân từ học sinh, sinh viên, như: Trần Phú, Ngô Gia Tự, </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400"/>
              </a:spcBef>
              <a:spcAft>
                <a:spcPts val="0"/>
              </a:spcAft>
            </a:pP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28/01/1941, lãnh tụ Nguyễn Ái Quốc bí mật về nước để cùng Trung ương Đảng trực tiếp lãnh đạo phong trào cách mạng Việt Nam. Được sự chỉ đạo trực tiếp của Đảng, cuộc vận động hình thành Tổng Hội Sinh viên hoạt động công khai nhằm liên kết lực lượng sinh viên yêu nước, có cảm tình với cách </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mạng. Theo đó, phong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trào học sinh các trường trung học ngoài Bắc, trong Nam cũng phát triển ngày càng mạnh bởi được ảnh hưởng của cuộc đấu tranh chung do Mặt trận Việt Minh và các Đoàn thể cứu quốc hướng dẫn.</a:t>
            </a:r>
            <a:endParaRPr lang="vi-VN"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400"/>
              </a:spcBef>
              <a:spcAft>
                <a:spcPts val="0"/>
              </a:spcAft>
            </a:pPr>
            <a:endParaRPr lang="vi-VN"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3904669" y="6283683"/>
            <a:ext cx="1316850" cy="626262"/>
          </a:xfrm>
          <a:prstGeom prst="rect">
            <a:avLst/>
          </a:prstGeom>
        </p:spPr>
      </p:pic>
      <p:sp>
        <p:nvSpPr>
          <p:cNvPr id="14" name="Down Ribbon 13"/>
          <p:cNvSpPr/>
          <p:nvPr/>
        </p:nvSpPr>
        <p:spPr>
          <a:xfrm>
            <a:off x="1626919" y="376608"/>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Theo dòng lịch sử</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022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22071" y="1697317"/>
            <a:ext cx="4298868" cy="4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just">
              <a:lnSpc>
                <a:spcPts val="1725"/>
              </a:lnSpc>
            </a:pPr>
            <a:endParaRPr lang="vi-VN" sz="1400" dirty="0">
              <a:solidFill>
                <a:prstClr val="black"/>
              </a:solidFill>
            </a:endParaRPr>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5" name="Rectangle 4"/>
          <p:cNvSpPr/>
          <p:nvPr/>
        </p:nvSpPr>
        <p:spPr>
          <a:xfrm>
            <a:off x="0" y="1488954"/>
            <a:ext cx="4572000" cy="4883388"/>
          </a:xfrm>
          <a:prstGeom prst="rect">
            <a:avLst/>
          </a:prstGeom>
        </p:spPr>
        <p:txBody>
          <a:bodyPr>
            <a:spAutoFit/>
          </a:bodyPr>
          <a:lstStyle/>
          <a:p>
            <a:pPr algn="just">
              <a:spcBef>
                <a:spcPts val="400"/>
              </a:spcBef>
              <a:spcAft>
                <a:spcPts val="0"/>
              </a:spcAft>
            </a:pP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Tổng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khởi nghĩa Tháng Tám năm 1945 của Nhân dân ta dưới sự lãnh đạo của Đảng Cộng sản và Chủ tịch Hồ Chí Minh vĩ đại đã giành thắng lợi hoàn toàn. Đó là thành quả to lớn của cuộc đấu tranh lâu dài, đầy gian khổ, hy sinh, trong đó các tầng lớp thanh niên, học sinh, sinh viên có nhiều đóng góp xứng đáng, với biết bao tấm gương anh dũng, kiên cường đã được khắc ghi vào lịch sử dân tộc.</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400"/>
              </a:spcBef>
              <a:spcAft>
                <a:spcPts val="0"/>
              </a:spcAft>
            </a:pPr>
            <a:r>
              <a:rPr lang="vi-VN" sz="1400" spc="-1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Sau </a:t>
            </a:r>
            <a:r>
              <a:rPr lang="vi-VN" sz="1400" spc="-1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cách mạng Tháng Tám, học sinh, sinh viên hăng hái học tập, rèn luyện và tham gia kháng chiến chống thực dân Pháp xâm lược, xung kích thực hiện 3 nhiệm vụ lớn: Diệt giặc dốt, diệt giặc đói, diệt giặc ngoại xâm do Bác Hồ và Chính phủ đề ra. </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r>
              <a:rPr lang="vi-VN" sz="1400" dirty="0" smtClean="0">
                <a:latin typeface="Times New Roman" panose="02020603050405020304" pitchFamily="18" charset="0"/>
                <a:ea typeface="Times New Roman" panose="02020603050405020304" pitchFamily="18" charset="0"/>
              </a:rPr>
              <a:t>      Từ </a:t>
            </a:r>
            <a:r>
              <a:rPr lang="vi-VN" sz="1400" dirty="0">
                <a:latin typeface="Times New Roman" panose="02020603050405020304" pitchFamily="18" charset="0"/>
                <a:ea typeface="Times New Roman" panose="02020603050405020304" pitchFamily="18" charset="0"/>
              </a:rPr>
              <a:t>năm 1947 đến 1949, ở Sài Gòn, Huế, Hà Nội đã thành lập Hội Học sinh kháng chiến, Đoàn sinh viên kháng chiến sau đó phát triển ra nhiều trường ở cả 3 miền Bắc, Trung, Nam; số lượng học sinh, sinh viên được kết nạp vào Đoàn và Đảng khá đông. Các hoạt động của học sinh, sinh viên kháng chiến ngày càng phong phú và đa dạng hơn. Với khẩu hiệu: “Tích cực cầm cự chuẩn bị chuyển mạnh sang tổng phản công” đã tiếp thêm sinh lực mới cho phong trào học sinh, sinh viên. Cuộc đấu tranh của học sinh đã lan ra cả Đông Dương. </a:t>
            </a:r>
            <a:endParaRPr lang="vi-VN" dirty="0"/>
          </a:p>
        </p:txBody>
      </p:sp>
      <p:sp>
        <p:nvSpPr>
          <p:cNvPr id="7" name="Rectangle 6"/>
          <p:cNvSpPr/>
          <p:nvPr/>
        </p:nvSpPr>
        <p:spPr>
          <a:xfrm>
            <a:off x="4572000" y="1488954"/>
            <a:ext cx="4572000" cy="4339650"/>
          </a:xfrm>
          <a:prstGeom prst="rect">
            <a:avLst/>
          </a:prstGeom>
        </p:spPr>
        <p:txBody>
          <a:bodyPr>
            <a:spAutoFit/>
          </a:bodyPr>
          <a:lstStyle/>
          <a:p>
            <a:pPr algn="just">
              <a:spcBef>
                <a:spcPts val="400"/>
              </a:spcBef>
              <a:spcAft>
                <a:spcPts val="0"/>
              </a:spcAft>
            </a:pP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Ngày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09/11/1949, học sinh Huế bãi khoá. Phan Văn Giáo, Tổng trấn bù nhìn Trung bộ đã thẳng tay khủng bố. Học sinh, sinh viên quyết định bãi khoá để phản đối.</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400"/>
              </a:spcBef>
              <a:spcAft>
                <a:spcPts val="0"/>
              </a:spcAft>
            </a:pP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Ngày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22/11/1949, trong lúc tại Huế đang tranh đấu, học sinh Sài Gòn bí mật vận động kỷ niệm ngày Nam Kỳ khởi nghĩa và đề xướng hưởng ứng phản đối việc các nữ sinh Huế bị bắt, đồng thời yêu sách cải tổ chính sách giáo dục.</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400"/>
              </a:spcBef>
              <a:spcAft>
                <a:spcPts val="0"/>
              </a:spcAft>
            </a:pP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Các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cuộc bãi khoá của học sinh, sinh viên Sài Gòn liên tiếp nổ ra, đưa ra các yêu sách: Chấm dứt khủng bố, đàn áp bắt bớ học sinh; trả tự do cho các học sinh bị bắt sau ngày chống bù nhìn Bảo Đại; bảo đảm an ninh và quyền lợi học tập của học sinh</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400"/>
              </a:spcBef>
              <a:spcAft>
                <a:spcPts val="0"/>
              </a:spcAft>
            </a:pPr>
            <a:r>
              <a:rPr lang="vi-VN" sz="1400" dirty="0" smtClean="0">
                <a:latin typeface="Times New Roman" panose="02020603050405020304" pitchFamily="18" charset="0"/>
                <a:ea typeface="Times New Roman" panose="02020603050405020304" pitchFamily="18" charset="0"/>
              </a:rPr>
              <a:t>     Giữa </a:t>
            </a:r>
            <a:r>
              <a:rPr lang="vi-VN" sz="1400" dirty="0">
                <a:latin typeface="Times New Roman" panose="02020603050405020304" pitchFamily="18" charset="0"/>
                <a:ea typeface="Times New Roman" panose="02020603050405020304" pitchFamily="18" charset="0"/>
              </a:rPr>
              <a:t>lúc ở Huế, Sài Gòn không khí tranh đấu đang sôi nổi, tại Hà Nội, học sinh cũng đang căm tức vì Pháp và bù nhìn bắt bớ một số anh chị em sau kỳ nghỉ học kỷ niệm Cách mạng Tháng Tám. Học sinh Chu Văn An quyết định bãi khoá ngày 25/11/1949, trong các lớp trên tường la liệt khẩu hiệu. Toàn trường vang dậy những khẩu hiệu “học sinh bãi khoá”, “trả lại tự do cho bạn chúng ta”, “đả đảo bù nhìn”.</a:t>
            </a:r>
            <a:endParaRPr lang="vi-VN" sz="14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2"/>
          <a:stretch>
            <a:fillRect/>
          </a:stretch>
        </p:blipFill>
        <p:spPr>
          <a:xfrm>
            <a:off x="3913575" y="6180663"/>
            <a:ext cx="1316850" cy="743776"/>
          </a:xfrm>
          <a:prstGeom prst="rect">
            <a:avLst/>
          </a:prstGeom>
        </p:spPr>
      </p:pic>
      <p:sp>
        <p:nvSpPr>
          <p:cNvPr id="10" name="Down Ribbon 9"/>
          <p:cNvSpPr/>
          <p:nvPr/>
        </p:nvSpPr>
        <p:spPr>
          <a:xfrm>
            <a:off x="1626919" y="376608"/>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Theo dòng lịch sử</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8765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22071" y="1697317"/>
            <a:ext cx="4298868" cy="4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just">
              <a:lnSpc>
                <a:spcPts val="1725"/>
              </a:lnSpc>
            </a:pPr>
            <a:endParaRPr lang="vi-VN" sz="1400" dirty="0">
              <a:solidFill>
                <a:prstClr val="black"/>
              </a:solidFill>
            </a:endParaRPr>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5" name="Rectangle 4"/>
          <p:cNvSpPr/>
          <p:nvPr/>
        </p:nvSpPr>
        <p:spPr>
          <a:xfrm>
            <a:off x="48157" y="1488954"/>
            <a:ext cx="4572000" cy="307777"/>
          </a:xfrm>
          <a:prstGeom prst="rect">
            <a:avLst/>
          </a:prstGeom>
        </p:spPr>
        <p:txBody>
          <a:bodyPr>
            <a:spAutoFit/>
          </a:bodyPr>
          <a:lstStyle/>
          <a:p>
            <a:pPr algn="just">
              <a:spcBef>
                <a:spcPts val="400"/>
              </a:spcBef>
            </a:pP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dirty="0">
              <a:solidFill>
                <a:prstClr val="black"/>
              </a:solidFill>
            </a:endParaRPr>
          </a:p>
        </p:txBody>
      </p:sp>
      <p:sp>
        <p:nvSpPr>
          <p:cNvPr id="2" name="Rectangle 1"/>
          <p:cNvSpPr/>
          <p:nvPr/>
        </p:nvSpPr>
        <p:spPr>
          <a:xfrm>
            <a:off x="48157" y="1246148"/>
            <a:ext cx="4523843" cy="5150128"/>
          </a:xfrm>
          <a:prstGeom prst="rect">
            <a:avLst/>
          </a:prstGeom>
        </p:spPr>
        <p:txBody>
          <a:bodyPr wrap="square">
            <a:spAutoFit/>
          </a:bodyPr>
          <a:lstStyle/>
          <a:p>
            <a:pPr algn="just">
              <a:spcBef>
                <a:spcPts val="400"/>
              </a:spcBef>
              <a:spcAft>
                <a:spcPts val="0"/>
              </a:spcAft>
            </a:pP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Ngày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09/01/1950, Đoàn Thanh niên cứu quốc và Đoàn học sinh Sài </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Gòn-Chợ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 đã vận động và tổ chức cho hơn 2.000 học sinh, sinh viên các trường cùng nhiều giáo viên và 7.000 Nhân dân Sài </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Gòn-Chợ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 biểu tình đòi đảm bảo an ninh cho học sinh, sinh viên học tập và trả tự do cho những học sinh, sinh viên bị bắt và mở lại trường học. Đoàn biểu tình đã bị đàn áp dã man. Cuộc đàn áp đẫm máu ngày 09/01/1950 và tinh thần chiến đấu hy sinh oanh liệt của anh Trần Văn Ơn làm dấy lên trong học sinh, sinh viên và Nhân dân Sài </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Gòn - Chợ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Lớn lòng căm thù giặc và ý chí đấu tranh kiên quyết chống thực dân Pháp xâm lược và bè lũ tay sai.</a:t>
            </a:r>
            <a:endParaRPr lang="vi-VN" sz="14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400"/>
              </a:spcBef>
              <a:spcAft>
                <a:spcPts val="0"/>
              </a:spcAft>
            </a:pP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Với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 kiện lịch sử đó, noi gương và ghi nhận tinh thần đấu tranh bất khuất của anh Trần Văn Ơn và học sinh, sinh viên trong những ngày đầu kháng chiến, Đại hội toàn quốc Liên đoàn thanh niên Việt Nam lần thứ nhất tháng 2 năm 1950 tại Việt Bắc đã quyết định lấy ngày </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9 tháng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hàng năm làm Ngày truyền thống học sinh – sinh viên. Đại hội đại biểu toàn quốc Hội Sinh viên Việt Nam lần thứ V (22-23/11/1993) tại Thủ đô Hà Nội đã quyết định đồng thời lấy ngày 9 tháng 1 làm Ngày truyền thống của Hội Sinh viên Việt </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Nam.</a:t>
            </a:r>
            <a:endParaRPr lang="vi-VN" sz="14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400"/>
              </a:spcBef>
              <a:spcAft>
                <a:spcPts val="0"/>
              </a:spcAft>
            </a:pPr>
            <a:r>
              <a:rPr lang="vi-VN" sz="1400" b="1"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Nguồn</a:t>
            </a:r>
            <a:r>
              <a:rPr lang="vi-VN" sz="1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Kim Yến (Trang điện tử BQL Lăng Chủ tịch Hồ Chí Minh)</a:t>
            </a:r>
            <a:endParaRPr lang="vi-VN"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3913575" y="6180663"/>
            <a:ext cx="1316850" cy="743776"/>
          </a:xfrm>
          <a:prstGeom prst="rect">
            <a:avLst/>
          </a:prstGeom>
        </p:spPr>
      </p:pic>
      <p:sp>
        <p:nvSpPr>
          <p:cNvPr id="13" name="Down Ribbon 12"/>
          <p:cNvSpPr/>
          <p:nvPr/>
        </p:nvSpPr>
        <p:spPr>
          <a:xfrm>
            <a:off x="1626919" y="285075"/>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Theo dòng lịch sử</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026" name="Picture 2" descr="http://vnuf2.edu.vn/images/stories/anh12/lich-su-ngay-hssv-09-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8314" y="1394980"/>
            <a:ext cx="4440060" cy="4613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711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22071" y="1697317"/>
            <a:ext cx="4298868" cy="484074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just">
              <a:lnSpc>
                <a:spcPts val="1725"/>
              </a:lnSpc>
            </a:pPr>
            <a:endParaRPr lang="vi-VN" sz="1400" dirty="0">
              <a:solidFill>
                <a:prstClr val="black"/>
              </a:solidFill>
            </a:endParaRPr>
          </a:p>
        </p:txBody>
      </p:sp>
      <p:sp>
        <p:nvSpPr>
          <p:cNvPr id="11" name="Title 1"/>
          <p:cNvSpPr txBox="1">
            <a:spLocks/>
          </p:cNvSpPr>
          <p:nvPr/>
        </p:nvSpPr>
        <p:spPr>
          <a:xfrm>
            <a:off x="0" y="2573101"/>
            <a:ext cx="445324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12" name="Title 1"/>
          <p:cNvSpPr txBox="1">
            <a:spLocks/>
          </p:cNvSpPr>
          <p:nvPr/>
        </p:nvSpPr>
        <p:spPr>
          <a:xfrm>
            <a:off x="4809506" y="2446317"/>
            <a:ext cx="4298868" cy="3710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270510" algn="ctr">
              <a:lnSpc>
                <a:spcPts val="1725"/>
              </a:lnSpc>
            </a:pPr>
            <a: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
            </a:r>
            <a:br>
              <a:rPr lang="vi-VN" sz="320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br>
            <a:endParaRPr lang="vi-VN" sz="3200" dirty="0">
              <a:solidFill>
                <a:prstClr val="black"/>
              </a:solidFill>
            </a:endParaRPr>
          </a:p>
        </p:txBody>
      </p:sp>
      <p:sp>
        <p:nvSpPr>
          <p:cNvPr id="5" name="Rectangle 4"/>
          <p:cNvSpPr/>
          <p:nvPr/>
        </p:nvSpPr>
        <p:spPr>
          <a:xfrm>
            <a:off x="1422071" y="4223510"/>
            <a:ext cx="4572000" cy="307777"/>
          </a:xfrm>
          <a:prstGeom prst="rect">
            <a:avLst/>
          </a:prstGeom>
        </p:spPr>
        <p:txBody>
          <a:bodyPr>
            <a:spAutoFit/>
          </a:bodyPr>
          <a:lstStyle/>
          <a:p>
            <a:pPr algn="just">
              <a:spcBef>
                <a:spcPts val="400"/>
              </a:spcBef>
            </a:pP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dirty="0">
              <a:solidFill>
                <a:prstClr val="black"/>
              </a:solidFill>
            </a:endParaRPr>
          </a:p>
        </p:txBody>
      </p:sp>
      <p:sp>
        <p:nvSpPr>
          <p:cNvPr id="2" name="Rectangle 1"/>
          <p:cNvSpPr/>
          <p:nvPr/>
        </p:nvSpPr>
        <p:spPr>
          <a:xfrm>
            <a:off x="48157" y="1246148"/>
            <a:ext cx="4523843" cy="276999"/>
          </a:xfrm>
          <a:prstGeom prst="rect">
            <a:avLst/>
          </a:prstGeom>
        </p:spPr>
        <p:txBody>
          <a:bodyPr wrap="square">
            <a:spAutoFit/>
          </a:bodyPr>
          <a:lstStyle/>
          <a:p>
            <a:pPr algn="just">
              <a:spcBef>
                <a:spcPts val="400"/>
              </a:spcBef>
            </a:pP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59376" y="1551023"/>
            <a:ext cx="4572000" cy="1025922"/>
          </a:xfrm>
          <a:prstGeom prst="rect">
            <a:avLst/>
          </a:prstGeom>
        </p:spPr>
        <p:txBody>
          <a:bodyPr>
            <a:spAutoFit/>
          </a:bodyPr>
          <a:lstStyle/>
          <a:p>
            <a:pPr algn="ctr">
              <a:spcBef>
                <a:spcPts val="400"/>
              </a:spcBef>
              <a:spcAft>
                <a:spcPts val="0"/>
              </a:spcAft>
              <a:tabLst>
                <a:tab pos="4086225" algn="l"/>
              </a:tabLst>
            </a:pPr>
            <a:r>
              <a:rPr lang="vi-VN"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03/02/1930</a:t>
            </a:r>
          </a:p>
          <a:p>
            <a:pPr algn="ctr">
              <a:spcBef>
                <a:spcPts val="400"/>
              </a:spcBef>
              <a:spcAft>
                <a:spcPts val="0"/>
              </a:spcAft>
              <a:tabLst>
                <a:tab pos="4086225" algn="l"/>
              </a:tabLst>
            </a:pPr>
            <a:r>
              <a:rPr lang="vi-VN"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THÀNH LẬP ĐẢNG CỘNG SẢN VIỆT NAM</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ctr">
              <a:spcBef>
                <a:spcPts val="400"/>
              </a:spcBef>
              <a:spcAft>
                <a:spcPts val="0"/>
              </a:spcAft>
              <a:tabLst>
                <a:tab pos="4086225" algn="l"/>
              </a:tabLst>
            </a:pPr>
            <a:r>
              <a:rPr lang="vi-VN" sz="13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 cương tuyên truyền đăng trên Trang thông tin điện tử Tỉnh Đoàn: </a:t>
            </a:r>
            <a:r>
              <a:rPr lang="vi-VN" sz="13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http</a:t>
            </a:r>
            <a:r>
              <a:rPr lang="vi-VN" sz="13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://tuoitrebinhdinh.vn/)</a:t>
            </a:r>
            <a:endParaRPr lang="vi-VN" sz="1200" dirty="0">
              <a:solidFill>
                <a:srgbClr val="000000"/>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7" name="Rectangle 6"/>
          <p:cNvSpPr/>
          <p:nvPr/>
        </p:nvSpPr>
        <p:spPr>
          <a:xfrm>
            <a:off x="32657" y="2539068"/>
            <a:ext cx="4572000" cy="3744615"/>
          </a:xfrm>
          <a:prstGeom prst="rect">
            <a:avLst/>
          </a:prstGeom>
        </p:spPr>
        <p:txBody>
          <a:bodyPr>
            <a:spAutoFit/>
          </a:bodyPr>
          <a:lstStyle/>
          <a:p>
            <a:pPr algn="ctr">
              <a:spcBef>
                <a:spcPts val="400"/>
              </a:spcBef>
              <a:spcAft>
                <a:spcPts val="0"/>
              </a:spcAft>
            </a:pPr>
            <a:r>
              <a:rPr lang="vi-VN"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27/2/1955</a:t>
            </a:r>
            <a:r>
              <a:rPr lang="vi-VN"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a:t>
            </a:r>
            <a:r>
              <a:rPr lang="vi-VN" sz="1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THẦY THUỐC VIỆT </a:t>
            </a:r>
            <a:r>
              <a:rPr lang="vi-VN" sz="14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NAM </a:t>
            </a:r>
            <a:endParaRPr lang="vi-VN" sz="1200"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400"/>
              </a:spcBef>
              <a:spcAft>
                <a:spcPts val="0"/>
              </a:spcAft>
            </a:pP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Ngày </a:t>
            </a: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27/2/1955, nhân dịp tổ chức hội nghị cán bộ y tế, Bác Hồ đã gửi thư cho Hội nghị căn dặn ba điều:</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400"/>
              </a:spcBef>
              <a:spcAft>
                <a:spcPts val="0"/>
              </a:spcAft>
            </a:pP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“Trước hết là phải thật thà đoàn kết – Đoàn kết là sức mạnh của chúng ta. Đoàn kết thì vượt được mọi khó khăn, giành được nhiều thành tích.</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400"/>
              </a:spcBef>
              <a:spcAft>
                <a:spcPts val="0"/>
              </a:spcAft>
            </a:pP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Đoàn kết giữa cán bộ cũ và cán bộ mới. Đoàn kết giữa tất cả những người trong ngành y tế, từ các bộ trưởng, thứ trưởng, bác sỹ, dược sỹ cho đến các anh chị em giúp việc. Bởi vì công việc và địa vị tuy có khác nhau, nhưng người nào cũng là một bộ phận cần thiết trong ngành y tế, trong việc phục vụ nhân dân. </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algn="just">
              <a:spcBef>
                <a:spcPts val="400"/>
              </a:spcBef>
              <a:spcAft>
                <a:spcPts val="0"/>
              </a:spcAft>
            </a:pP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Thương yêu người bệnh- Người bệnh phó thác tính mạng của họ nơi các cô các chú. Chính phủ phó thác cho các cô các chú việc chữa bệnh tật và giữ gìn sức khoẻ cho đồng bào. Đó là nhiệm vụ rất vẻ vang</a:t>
            </a:r>
            <a:r>
              <a:rPr lang="vi-VN" sz="1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p:txBody>
      </p:sp>
      <p:sp>
        <p:nvSpPr>
          <p:cNvPr id="9" name="Rectangle 8"/>
          <p:cNvSpPr/>
          <p:nvPr/>
        </p:nvSpPr>
        <p:spPr>
          <a:xfrm>
            <a:off x="4724066" y="2558578"/>
            <a:ext cx="4572000" cy="3744615"/>
          </a:xfrm>
          <a:prstGeom prst="rect">
            <a:avLst/>
          </a:prstGeom>
        </p:spPr>
        <p:txBody>
          <a:bodyPr>
            <a:spAutoFit/>
          </a:bodyPr>
          <a:lstStyle/>
          <a:p>
            <a:pPr lvl="0" algn="just">
              <a:spcBef>
                <a:spcPts val="400"/>
              </a:spcBef>
            </a:pP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 vậy, cán bộ cần phải thương yêu, săn sóc người bệnh như anh em ruột thịt của mình, coi họ đau đớn cũng như mình đau đớn.“ Lương y phải như từ mẫu”, câu nói ấy rất đúng.</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lvl="0" algn="just">
              <a:spcBef>
                <a:spcPts val="400"/>
              </a:spcBef>
            </a:pP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Xây dựng một nền y học của ta- Trong những năm nước ta bị nô lệ thì y học cũng như các ngành khác đều bị kìm hãm. Nay chúng ta đã độc lập tự do, cán bộ cần giúp đồng bào, giúp chính phủ xây dựng một nền y tế thích hợp vơí nhu cầu của nhân dân ta. Y học cần phải dựa trên nguyên tắc: khoa học, dân tộc và đại chúng.</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lvl="0" algn="just">
              <a:spcBef>
                <a:spcPts val="400"/>
              </a:spcBef>
            </a:pP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Ông cha ta ngày trước có nhiều kinh nghiệm quí báu về cách chữa bệnh bằng thuốc ta, thuốc bắc. Để mở rộng phạm vi y học, các cô, các chú cũng nên chú trọng nghiên cưú và phối hợp thuốc “ Đông” và thuốc “ Tây”.</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lvl="0" algn="just">
              <a:spcBef>
                <a:spcPts val="400"/>
              </a:spcBef>
              <a:tabLst>
                <a:tab pos="4086225" algn="l"/>
              </a:tabLst>
            </a:pPr>
            <a:r>
              <a:rPr lang="vi-VN" sz="1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 ý nghĩa sâu sắc của bức thư này, từ năm 1985, ngày 27 tháng 2 được chọn là Ngày thầy thuốc Việt Nam.</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a:p>
            <a:pPr lvl="0" algn="r">
              <a:spcBef>
                <a:spcPts val="400"/>
              </a:spcBef>
              <a:tabLst>
                <a:tab pos="4086225" algn="l"/>
              </a:tabLst>
            </a:pPr>
            <a:r>
              <a:rPr lang="vi-VN" sz="14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Theo Báo Nhân Dân, số 362, ngày 27/2/1955</a:t>
            </a:r>
            <a:endParaRPr lang="vi-VN" sz="1200" dirty="0">
              <a:solidFill>
                <a:srgbClr val="000000"/>
              </a:solidFill>
              <a:latin typeface="Verdana" panose="020B0604030504040204" pitchFamily="34" charset="0"/>
              <a:ea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2"/>
          <a:stretch>
            <a:fillRect/>
          </a:stretch>
        </p:blipFill>
        <p:spPr>
          <a:xfrm>
            <a:off x="3827480" y="6167186"/>
            <a:ext cx="1316850" cy="743776"/>
          </a:xfrm>
          <a:prstGeom prst="rect">
            <a:avLst/>
          </a:prstGeom>
        </p:spPr>
      </p:pic>
      <p:sp>
        <p:nvSpPr>
          <p:cNvPr id="13" name="Down Ribbon 12"/>
          <p:cNvSpPr/>
          <p:nvPr/>
        </p:nvSpPr>
        <p:spPr>
          <a:xfrm>
            <a:off x="1626919" y="376608"/>
            <a:ext cx="6365174" cy="794665"/>
          </a:xfrm>
          <a:prstGeom prst="ribb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vi-VN" sz="2000" b="1" dirty="0" smtClean="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Arial" panose="020B0604020202020204" pitchFamily="34" charset="0"/>
              </a:rPr>
              <a:t>Theo dòng lịch sử</a:t>
            </a:r>
            <a:endParaRPr lang="vi-VN" sz="2000" b="1" dirty="0">
              <a:ln w="0"/>
              <a:solidFill>
                <a:schemeClr val="tx1"/>
              </a:solidFill>
              <a:effectLst>
                <a:outerShdw blurRad="38100" dist="19050" dir="2700000" algn="tl" rotWithShape="0">
                  <a:schemeClr val="dk1">
                    <a:alpha val="40000"/>
                  </a:schemeClr>
                </a:outerShdw>
              </a:effectLst>
              <a:latin typeface="Verdan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58684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595</TotalTime>
  <Words>3290</Words>
  <Application>Microsoft Office PowerPoint</Application>
  <PresentationFormat>On-screen Show (4:3)</PresentationFormat>
  <Paragraphs>150</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Algerian</vt:lpstr>
      <vt:lpstr>Arial</vt:lpstr>
      <vt:lpstr>Calibri</vt:lpstr>
      <vt:lpstr>Calibri Light</vt:lpstr>
      <vt:lpstr>Cambria</vt:lpstr>
      <vt:lpstr>Times New Roman</vt:lpstr>
      <vt:lpstr>Verdana</vt:lpstr>
      <vt:lpstr>Office Theme</vt:lpstr>
      <vt:lpstr>  MỪNG ĐẢNG - MỪNG XUÂN</vt:lpstr>
      <vt:lpstr>PowerPoint Presentation</vt:lpstr>
      <vt:lpstr>Bác Hồ Mùa xuân thành lập Đảng</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47</cp:revision>
  <dcterms:created xsi:type="dcterms:W3CDTF">2018-01-05T08:04:34Z</dcterms:created>
  <dcterms:modified xsi:type="dcterms:W3CDTF">2018-01-11T04:18:10Z</dcterms:modified>
</cp:coreProperties>
</file>