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79" r:id="rId6"/>
    <p:sldId id="280" r:id="rId7"/>
    <p:sldId id="281" r:id="rId8"/>
    <p:sldId id="282" r:id="rId9"/>
    <p:sldId id="283" r:id="rId10"/>
    <p:sldId id="284" r:id="rId11"/>
    <p:sldId id="261" r:id="rId12"/>
    <p:sldId id="262" r:id="rId13"/>
    <p:sldId id="285" r:id="rId14"/>
    <p:sldId id="286" r:id="rId15"/>
    <p:sldId id="287" r:id="rId16"/>
    <p:sldId id="288" r:id="rId17"/>
    <p:sldId id="289" r:id="rId18"/>
    <p:sldId id="294" r:id="rId19"/>
    <p:sldId id="295" r:id="rId20"/>
    <p:sldId id="296" r:id="rId21"/>
    <p:sldId id="272" r:id="rId22"/>
    <p:sldId id="273" r:id="rId23"/>
    <p:sldId id="293" r:id="rId24"/>
  </p:sldIdLst>
  <p:sldSz cx="9144000" cy="6858000" type="screen4x3"/>
  <p:notesSz cx="6735763" cy="9866313"/>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5" autoAdjust="0"/>
    <p:restoredTop sz="84732" autoAdjust="0"/>
  </p:normalViewPr>
  <p:slideViewPr>
    <p:cSldViewPr snapToGrid="0">
      <p:cViewPr varScale="1">
        <p:scale>
          <a:sx n="67" d="100"/>
          <a:sy n="67" d="100"/>
        </p:scale>
        <p:origin x="130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DB576D8-25D4-4F2F-9524-CECC8962A89B}" type="datetimeFigureOut">
              <a:rPr lang="vi-VN" smtClean="0"/>
              <a:t>05/03/2018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3B291A1-93C6-47FE-96A9-6336BC4A386E}" type="slidenum">
              <a:rPr lang="vi-VN" smtClean="0"/>
              <a:t>‹#›</a:t>
            </a:fld>
            <a:endParaRPr lang="vi-VN"/>
          </a:p>
        </p:txBody>
      </p:sp>
    </p:spTree>
    <p:extLst>
      <p:ext uri="{BB962C8B-B14F-4D97-AF65-F5344CB8AC3E}">
        <p14:creationId xmlns:p14="http://schemas.microsoft.com/office/powerpoint/2010/main" val="466735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DB576D8-25D4-4F2F-9524-CECC8962A89B}" type="datetimeFigureOut">
              <a:rPr lang="vi-VN" smtClean="0"/>
              <a:t>05/03/2018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3B291A1-93C6-47FE-96A9-6336BC4A386E}" type="slidenum">
              <a:rPr lang="vi-VN" smtClean="0"/>
              <a:t>‹#›</a:t>
            </a:fld>
            <a:endParaRPr lang="vi-VN"/>
          </a:p>
        </p:txBody>
      </p:sp>
    </p:spTree>
    <p:extLst>
      <p:ext uri="{BB962C8B-B14F-4D97-AF65-F5344CB8AC3E}">
        <p14:creationId xmlns:p14="http://schemas.microsoft.com/office/powerpoint/2010/main" val="3504249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DB576D8-25D4-4F2F-9524-CECC8962A89B}" type="datetimeFigureOut">
              <a:rPr lang="vi-VN" smtClean="0"/>
              <a:t>05/03/2018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3B291A1-93C6-47FE-96A9-6336BC4A386E}" type="slidenum">
              <a:rPr lang="vi-VN" smtClean="0"/>
              <a:t>‹#›</a:t>
            </a:fld>
            <a:endParaRPr lang="vi-VN"/>
          </a:p>
        </p:txBody>
      </p:sp>
    </p:spTree>
    <p:extLst>
      <p:ext uri="{BB962C8B-B14F-4D97-AF65-F5344CB8AC3E}">
        <p14:creationId xmlns:p14="http://schemas.microsoft.com/office/powerpoint/2010/main" val="3726613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DB576D8-25D4-4F2F-9524-CECC8962A89B}" type="datetimeFigureOut">
              <a:rPr lang="vi-VN" smtClean="0"/>
              <a:t>05/03/2018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3B291A1-93C6-47FE-96A9-6336BC4A386E}" type="slidenum">
              <a:rPr lang="vi-VN" smtClean="0"/>
              <a:t>‹#›</a:t>
            </a:fld>
            <a:endParaRPr lang="vi-VN"/>
          </a:p>
        </p:txBody>
      </p:sp>
    </p:spTree>
    <p:extLst>
      <p:ext uri="{BB962C8B-B14F-4D97-AF65-F5344CB8AC3E}">
        <p14:creationId xmlns:p14="http://schemas.microsoft.com/office/powerpoint/2010/main" val="4255212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B576D8-25D4-4F2F-9524-CECC8962A89B}" type="datetimeFigureOut">
              <a:rPr lang="vi-VN" smtClean="0"/>
              <a:t>05/03/2018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3B291A1-93C6-47FE-96A9-6336BC4A386E}" type="slidenum">
              <a:rPr lang="vi-VN" smtClean="0"/>
              <a:t>‹#›</a:t>
            </a:fld>
            <a:endParaRPr lang="vi-VN"/>
          </a:p>
        </p:txBody>
      </p:sp>
    </p:spTree>
    <p:extLst>
      <p:ext uri="{BB962C8B-B14F-4D97-AF65-F5344CB8AC3E}">
        <p14:creationId xmlns:p14="http://schemas.microsoft.com/office/powerpoint/2010/main" val="765020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DB576D8-25D4-4F2F-9524-CECC8962A89B}" type="datetimeFigureOut">
              <a:rPr lang="vi-VN" smtClean="0"/>
              <a:t>05/03/2018</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43B291A1-93C6-47FE-96A9-6336BC4A386E}" type="slidenum">
              <a:rPr lang="vi-VN" smtClean="0"/>
              <a:t>‹#›</a:t>
            </a:fld>
            <a:endParaRPr lang="vi-VN"/>
          </a:p>
        </p:txBody>
      </p:sp>
    </p:spTree>
    <p:extLst>
      <p:ext uri="{BB962C8B-B14F-4D97-AF65-F5344CB8AC3E}">
        <p14:creationId xmlns:p14="http://schemas.microsoft.com/office/powerpoint/2010/main" val="1954665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DB576D8-25D4-4F2F-9524-CECC8962A89B}" type="datetimeFigureOut">
              <a:rPr lang="vi-VN" smtClean="0"/>
              <a:t>05/03/2018</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43B291A1-93C6-47FE-96A9-6336BC4A386E}" type="slidenum">
              <a:rPr lang="vi-VN" smtClean="0"/>
              <a:t>‹#›</a:t>
            </a:fld>
            <a:endParaRPr lang="vi-VN"/>
          </a:p>
        </p:txBody>
      </p:sp>
    </p:spTree>
    <p:extLst>
      <p:ext uri="{BB962C8B-B14F-4D97-AF65-F5344CB8AC3E}">
        <p14:creationId xmlns:p14="http://schemas.microsoft.com/office/powerpoint/2010/main" val="729559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DB576D8-25D4-4F2F-9524-CECC8962A89B}" type="datetimeFigureOut">
              <a:rPr lang="vi-VN" smtClean="0"/>
              <a:t>05/03/2018</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43B291A1-93C6-47FE-96A9-6336BC4A386E}" type="slidenum">
              <a:rPr lang="vi-VN" smtClean="0"/>
              <a:t>‹#›</a:t>
            </a:fld>
            <a:endParaRPr lang="vi-VN"/>
          </a:p>
        </p:txBody>
      </p:sp>
    </p:spTree>
    <p:extLst>
      <p:ext uri="{BB962C8B-B14F-4D97-AF65-F5344CB8AC3E}">
        <p14:creationId xmlns:p14="http://schemas.microsoft.com/office/powerpoint/2010/main" val="3908005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B576D8-25D4-4F2F-9524-CECC8962A89B}" type="datetimeFigureOut">
              <a:rPr lang="vi-VN" smtClean="0"/>
              <a:t>05/03/2018</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43B291A1-93C6-47FE-96A9-6336BC4A386E}" type="slidenum">
              <a:rPr lang="vi-VN" smtClean="0"/>
              <a:t>‹#›</a:t>
            </a:fld>
            <a:endParaRPr lang="vi-VN"/>
          </a:p>
        </p:txBody>
      </p:sp>
    </p:spTree>
    <p:extLst>
      <p:ext uri="{BB962C8B-B14F-4D97-AF65-F5344CB8AC3E}">
        <p14:creationId xmlns:p14="http://schemas.microsoft.com/office/powerpoint/2010/main" val="730193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B576D8-25D4-4F2F-9524-CECC8962A89B}" type="datetimeFigureOut">
              <a:rPr lang="vi-VN" smtClean="0"/>
              <a:t>05/03/2018</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43B291A1-93C6-47FE-96A9-6336BC4A386E}" type="slidenum">
              <a:rPr lang="vi-VN" smtClean="0"/>
              <a:t>‹#›</a:t>
            </a:fld>
            <a:endParaRPr lang="vi-VN"/>
          </a:p>
        </p:txBody>
      </p:sp>
    </p:spTree>
    <p:extLst>
      <p:ext uri="{BB962C8B-B14F-4D97-AF65-F5344CB8AC3E}">
        <p14:creationId xmlns:p14="http://schemas.microsoft.com/office/powerpoint/2010/main" val="2203352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B576D8-25D4-4F2F-9524-CECC8962A89B}" type="datetimeFigureOut">
              <a:rPr lang="vi-VN" smtClean="0"/>
              <a:t>05/03/2018</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43B291A1-93C6-47FE-96A9-6336BC4A386E}" type="slidenum">
              <a:rPr lang="vi-VN" smtClean="0"/>
              <a:t>‹#›</a:t>
            </a:fld>
            <a:endParaRPr lang="vi-VN"/>
          </a:p>
        </p:txBody>
      </p:sp>
    </p:spTree>
    <p:extLst>
      <p:ext uri="{BB962C8B-B14F-4D97-AF65-F5344CB8AC3E}">
        <p14:creationId xmlns:p14="http://schemas.microsoft.com/office/powerpoint/2010/main" val="883947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B576D8-25D4-4F2F-9524-CECC8962A89B}" type="datetimeFigureOut">
              <a:rPr lang="vi-VN" smtClean="0"/>
              <a:t>05/03/2018</a:t>
            </a:fld>
            <a:endParaRPr lang="vi-VN"/>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B291A1-93C6-47FE-96A9-6336BC4A386E}" type="slidenum">
              <a:rPr lang="vi-VN" smtClean="0"/>
              <a:t>‹#›</a:t>
            </a:fld>
            <a:endParaRPr lang="vi-VN"/>
          </a:p>
        </p:txBody>
      </p:sp>
    </p:spTree>
    <p:extLst>
      <p:ext uri="{BB962C8B-B14F-4D97-AF65-F5344CB8AC3E}">
        <p14:creationId xmlns:p14="http://schemas.microsoft.com/office/powerpoint/2010/main" val="7607965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9.emf"/></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2.emf"/></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10935"/>
            <a:ext cx="9144000" cy="612424"/>
          </a:xfrm>
        </p:spPr>
        <p:txBody>
          <a:bodyPr>
            <a:normAutofit fontScale="90000"/>
          </a:bodyPr>
          <a:lstStyle/>
          <a:p>
            <a:r>
              <a:rPr lang="en-US" sz="3700" b="1" i="1" dirty="0" smtClean="0">
                <a:solidFill>
                  <a:srgbClr val="FF0000"/>
                </a:solidFill>
                <a:latin typeface="Algerian" panose="04020705040A02060702" pitchFamily="82" charset="0"/>
                <a:cs typeface="Times New Roman" panose="02020603050405020304" pitchFamily="18" charset="0"/>
              </a:rPr>
              <a:t/>
            </a:r>
            <a:br>
              <a:rPr lang="en-US" sz="3700" b="1" i="1" dirty="0" smtClean="0">
                <a:solidFill>
                  <a:srgbClr val="FF0000"/>
                </a:solidFill>
                <a:latin typeface="Algerian" panose="04020705040A02060702" pitchFamily="82" charset="0"/>
                <a:cs typeface="Times New Roman" panose="02020603050405020304" pitchFamily="18" charset="0"/>
              </a:rPr>
            </a:br>
            <a:r>
              <a:rPr lang="en-US" sz="3700" b="1" i="1" dirty="0" smtClean="0">
                <a:solidFill>
                  <a:srgbClr val="FF0000"/>
                </a:solidFill>
                <a:latin typeface="Algerian" panose="04020705040A02060702" pitchFamily="82" charset="0"/>
                <a:cs typeface="Times New Roman" panose="02020603050405020304" pitchFamily="18" charset="0"/>
              </a:rPr>
              <a:t/>
            </a:r>
            <a:br>
              <a:rPr lang="en-US" sz="3700" b="1" i="1" dirty="0" smtClean="0">
                <a:solidFill>
                  <a:srgbClr val="FF0000"/>
                </a:solidFill>
                <a:latin typeface="Algerian" panose="04020705040A02060702" pitchFamily="82" charset="0"/>
                <a:cs typeface="Times New Roman" panose="02020603050405020304" pitchFamily="18" charset="0"/>
              </a:rPr>
            </a:br>
            <a:r>
              <a:rPr lang="en-US" sz="3700" b="1" i="1" dirty="0">
                <a:solidFill>
                  <a:srgbClr val="FF0000"/>
                </a:solidFill>
                <a:latin typeface="Algerian" panose="04020705040A02060702" pitchFamily="82" charset="0"/>
                <a:cs typeface="Times New Roman" panose="02020603050405020304" pitchFamily="18" charset="0"/>
              </a:rPr>
              <a:t/>
            </a:r>
            <a:br>
              <a:rPr lang="en-US" sz="3700" b="1" i="1" dirty="0">
                <a:solidFill>
                  <a:srgbClr val="FF0000"/>
                </a:solidFill>
                <a:latin typeface="Algerian" panose="04020705040A02060702" pitchFamily="82" charset="0"/>
                <a:cs typeface="Times New Roman" panose="02020603050405020304" pitchFamily="18" charset="0"/>
              </a:rPr>
            </a:br>
            <a:r>
              <a:rPr lang="en-US" sz="3700" b="1" i="1" dirty="0">
                <a:solidFill>
                  <a:srgbClr val="FF0000"/>
                </a:solidFill>
                <a:latin typeface="Algerian" panose="04020705040A02060702" pitchFamily="82" charset="0"/>
                <a:cs typeface="Times New Roman" panose="02020603050405020304" pitchFamily="18" charset="0"/>
              </a:rPr>
              <a:t>THÁNG THANH </a:t>
            </a:r>
            <a:r>
              <a:rPr lang="en-US" sz="3700" b="1" i="1" dirty="0" smtClean="0">
                <a:solidFill>
                  <a:srgbClr val="FF0000"/>
                </a:solidFill>
                <a:latin typeface="Algerian" panose="04020705040A02060702" pitchFamily="82" charset="0"/>
                <a:cs typeface="Times New Roman" panose="02020603050405020304" pitchFamily="18" charset="0"/>
              </a:rPr>
              <a:t>NIÊN NĂM 2018</a:t>
            </a:r>
            <a:endParaRPr lang="vi-VN" sz="3700" b="1" i="1" dirty="0">
              <a:solidFill>
                <a:srgbClr val="FF0000"/>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562100" y="0"/>
            <a:ext cx="7581900" cy="1310935"/>
          </a:xfrm>
        </p:spPr>
        <p:txBody>
          <a:bodyPr>
            <a:normAutofit fontScale="92500" lnSpcReduction="20000"/>
          </a:bodyPr>
          <a:lstStyle/>
          <a:p>
            <a:endParaRPr lang="en-US" sz="3700" b="1" dirty="0" smtClean="0">
              <a:solidFill>
                <a:prstClr val="black"/>
              </a:solidFill>
              <a:latin typeface="Times New Roman" panose="02020603050405020304" pitchFamily="18" charset="0"/>
              <a:cs typeface="Times New Roman" panose="02020603050405020304" pitchFamily="18" charset="0"/>
            </a:endParaRPr>
          </a:p>
          <a:p>
            <a:r>
              <a:rPr lang="en-US" sz="3700" b="1" dirty="0" smtClean="0">
                <a:solidFill>
                  <a:srgbClr val="FF0000"/>
                </a:solidFill>
                <a:latin typeface="Times New Roman" panose="02020603050405020304" pitchFamily="18" charset="0"/>
                <a:cs typeface="Times New Roman" panose="02020603050405020304" pitchFamily="18" charset="0"/>
              </a:rPr>
              <a:t>TÀI LIỆU SINH HOẠT CHI ĐOÀN</a:t>
            </a:r>
          </a:p>
          <a:p>
            <a:r>
              <a:rPr lang="en-US" sz="1800" b="1" dirty="0" smtClean="0">
                <a:solidFill>
                  <a:srgbClr val="002060"/>
                </a:solidFill>
                <a:latin typeface="Times New Roman" panose="02020603050405020304" pitchFamily="18" charset="0"/>
                <a:cs typeface="Times New Roman" panose="02020603050405020304" pitchFamily="18" charset="0"/>
              </a:rPr>
              <a:t>LƯU HÀNH NỘI BỘ</a:t>
            </a:r>
            <a:endParaRPr lang="vi-VN" sz="1800" b="1" dirty="0">
              <a:solidFill>
                <a:srgbClr val="002060"/>
              </a:solidFill>
              <a:latin typeface="Times New Roman" panose="02020603050405020304" pitchFamily="18" charset="0"/>
              <a:cs typeface="Times New Roman" panose="02020603050405020304" pitchFamily="18" charset="0"/>
            </a:endParaRPr>
          </a:p>
        </p:txBody>
      </p:sp>
      <p:pic>
        <p:nvPicPr>
          <p:cNvPr id="4" name="Picture 2" descr="Kết quả hình ảnh cho logo đoàn thanh niê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562100" cy="1485900"/>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3867150" y="6293922"/>
            <a:ext cx="1304925" cy="564078"/>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300" b="1" i="1" dirty="0" err="1" smtClean="0">
                <a:solidFill>
                  <a:srgbClr val="FF0000"/>
                </a:solidFill>
                <a:latin typeface="Times New Roman" panose="02020603050405020304" pitchFamily="18" charset="0"/>
                <a:cs typeface="Times New Roman" panose="02020603050405020304" pitchFamily="18" charset="0"/>
              </a:rPr>
              <a:t>Số</a:t>
            </a:r>
            <a:r>
              <a:rPr lang="en-US" sz="1300" b="1" i="1" dirty="0" smtClean="0">
                <a:solidFill>
                  <a:srgbClr val="FF0000"/>
                </a:solidFill>
                <a:latin typeface="Times New Roman" panose="02020603050405020304" pitchFamily="18" charset="0"/>
                <a:cs typeface="Times New Roman" panose="02020603050405020304" pitchFamily="18" charset="0"/>
              </a:rPr>
              <a:t> </a:t>
            </a:r>
          </a:p>
          <a:p>
            <a:pPr algn="ctr"/>
            <a:r>
              <a:rPr lang="en-US" sz="1300" b="1" i="1" dirty="0" err="1" smtClean="0">
                <a:solidFill>
                  <a:srgbClr val="FF0000"/>
                </a:solidFill>
                <a:latin typeface="Times New Roman" panose="02020603050405020304" pitchFamily="18" charset="0"/>
                <a:cs typeface="Times New Roman" panose="02020603050405020304" pitchFamily="18" charset="0"/>
              </a:rPr>
              <a:t>Tháng</a:t>
            </a:r>
            <a:r>
              <a:rPr lang="en-US" sz="1300" b="1" i="1" dirty="0" smtClean="0">
                <a:solidFill>
                  <a:srgbClr val="FF0000"/>
                </a:solidFill>
                <a:latin typeface="Times New Roman" panose="02020603050405020304" pitchFamily="18" charset="0"/>
                <a:cs typeface="Times New Roman" panose="02020603050405020304" pitchFamily="18" charset="0"/>
              </a:rPr>
              <a:t> 3</a:t>
            </a:r>
            <a:r>
              <a:rPr lang="en-US" sz="1300" b="1" i="1" dirty="0">
                <a:solidFill>
                  <a:srgbClr val="FF0000"/>
                </a:solidFill>
                <a:latin typeface="Times New Roman" panose="02020603050405020304" pitchFamily="18" charset="0"/>
                <a:cs typeface="Times New Roman" panose="02020603050405020304" pitchFamily="18" charset="0"/>
              </a:rPr>
              <a:t>/</a:t>
            </a:r>
            <a:r>
              <a:rPr lang="en-US" sz="1300" b="1" i="1" dirty="0" smtClean="0">
                <a:solidFill>
                  <a:srgbClr val="FF0000"/>
                </a:solidFill>
                <a:latin typeface="Times New Roman" panose="02020603050405020304" pitchFamily="18" charset="0"/>
                <a:cs typeface="Times New Roman" panose="02020603050405020304" pitchFamily="18" charset="0"/>
              </a:rPr>
              <a:t>2018</a:t>
            </a:r>
            <a:endParaRPr lang="vi-VN" sz="1300" b="1" i="1" dirty="0">
              <a:solidFill>
                <a:srgbClr val="FF0000"/>
              </a:solidFill>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0" y="2051142"/>
            <a:ext cx="9144000" cy="411153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vi-VN" sz="3700" b="1" i="1" dirty="0">
              <a:solidFill>
                <a:srgbClr val="FF0000"/>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0" y="2051142"/>
            <a:ext cx="5842660" cy="4242780"/>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1306624932"/>
              </p:ext>
            </p:extLst>
          </p:nvPr>
        </p:nvGraphicFramePr>
        <p:xfrm>
          <a:off x="5943599" y="2103718"/>
          <a:ext cx="3200401" cy="1828800"/>
        </p:xfrm>
        <a:graphic>
          <a:graphicData uri="http://schemas.openxmlformats.org/drawingml/2006/table">
            <a:tbl>
              <a:tblPr/>
              <a:tblGrid>
                <a:gridCol w="3200401"/>
              </a:tblGrid>
              <a:tr h="1087554">
                <a:tc>
                  <a:txBody>
                    <a:bodyPr/>
                    <a:lstStyle/>
                    <a:p>
                      <a:pPr algn="ctr">
                        <a:spcAft>
                          <a:spcPts val="0"/>
                        </a:spcAft>
                      </a:pPr>
                      <a:r>
                        <a:rPr lang="vi-VN" sz="2400" b="1" spc="-60" dirty="0">
                          <a:solidFill>
                            <a:srgbClr val="0070C0"/>
                          </a:solidFill>
                          <a:effectLst/>
                          <a:latin typeface="+mj-lt"/>
                          <a:ea typeface="Times New Roman" panose="02020603050405020304" pitchFamily="18" charset="0"/>
                          <a:cs typeface="Simplified Arabic" panose="02020603050405020304" pitchFamily="18" charset="-78"/>
                        </a:rPr>
                        <a:t>CHÀO MỪNG KỶ NIỆM 87 NGÀY NĂM THÀNH LẬP ĐOÀN TNCS HỒ CHÍ MINH (26/3/1931 – 26/3/2018)</a:t>
                      </a:r>
                      <a:endParaRPr lang="vi-VN" sz="2400" dirty="0">
                        <a:solidFill>
                          <a:srgbClr val="0070C0"/>
                        </a:solidFill>
                        <a:effectLst/>
                        <a:latin typeface="+mj-lt"/>
                        <a:ea typeface="Times New Roman" panose="02020603050405020304" pitchFamily="18" charset="0"/>
                        <a:cs typeface="Simplified Arabic" panose="02020603050405020304" pitchFamily="18" charset="-78"/>
                      </a:endParaRPr>
                    </a:p>
                  </a:txBody>
                  <a:tcPr marL="114300" marR="114300" marT="0" marB="0">
                    <a:lnL>
                      <a:noFill/>
                    </a:lnL>
                    <a:lnR>
                      <a:noFill/>
                    </a:lnR>
                    <a:lnT>
                      <a:noFill/>
                    </a:lnT>
                    <a:lnB>
                      <a:noFill/>
                    </a:lnB>
                  </a:tcPr>
                </a:tc>
              </a:tr>
            </a:tbl>
          </a:graphicData>
        </a:graphic>
      </p:graphicFrame>
      <p:sp>
        <p:nvSpPr>
          <p:cNvPr id="12" name="Rectangle 11"/>
          <p:cNvSpPr/>
          <p:nvPr/>
        </p:nvSpPr>
        <p:spPr>
          <a:xfrm>
            <a:off x="5842660" y="4106908"/>
            <a:ext cx="3301340" cy="1569660"/>
          </a:xfrm>
          <a:prstGeom prst="rect">
            <a:avLst/>
          </a:prstGeom>
        </p:spPr>
        <p:txBody>
          <a:bodyPr wrap="square">
            <a:spAutoFit/>
          </a:bodyPr>
          <a:lstStyle/>
          <a:p>
            <a:pPr algn="ctr"/>
            <a:r>
              <a:rPr lang="pt-BR" sz="3200" b="1" dirty="0">
                <a:solidFill>
                  <a:srgbClr val="FF0000"/>
                </a:solidFill>
                <a:latin typeface="Times New Roman" panose="02020603050405020304" pitchFamily="18" charset="0"/>
                <a:ea typeface="Times New Roman" panose="02020603050405020304" pitchFamily="18" charset="0"/>
              </a:rPr>
              <a:t>“</a:t>
            </a:r>
            <a:r>
              <a:rPr lang="pt-BR" sz="3200" b="1" i="1" dirty="0">
                <a:solidFill>
                  <a:srgbClr val="FF0000"/>
                </a:solidFill>
                <a:latin typeface="Times New Roman" panose="02020603050405020304" pitchFamily="18" charset="0"/>
                <a:ea typeface="Times New Roman" panose="02020603050405020304" pitchFamily="18" charset="0"/>
              </a:rPr>
              <a:t>Tuổi trẻ sáng tạo - Dựng xây quê hương</a:t>
            </a:r>
            <a:r>
              <a:rPr lang="pt-BR" sz="3200" b="1" dirty="0">
                <a:solidFill>
                  <a:srgbClr val="FF0000"/>
                </a:solidFill>
                <a:latin typeface="Times New Roman" panose="02020603050405020304" pitchFamily="18" charset="0"/>
                <a:ea typeface="Times New Roman" panose="02020603050405020304" pitchFamily="18" charset="0"/>
              </a:rPr>
              <a:t>”</a:t>
            </a:r>
            <a:endParaRPr lang="vi-VN" sz="3200" dirty="0">
              <a:solidFill>
                <a:srgbClr val="FF0000"/>
              </a:solidFill>
            </a:endParaRPr>
          </a:p>
        </p:txBody>
      </p:sp>
    </p:spTree>
    <p:extLst>
      <p:ext uri="{BB962C8B-B14F-4D97-AF65-F5344CB8AC3E}">
        <p14:creationId xmlns:p14="http://schemas.microsoft.com/office/powerpoint/2010/main" val="1394432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Ribbon 3"/>
          <p:cNvSpPr/>
          <p:nvPr/>
        </p:nvSpPr>
        <p:spPr>
          <a:xfrm>
            <a:off x="1087394" y="148282"/>
            <a:ext cx="7043351" cy="849245"/>
          </a:xfrm>
          <a:prstGeom prst="ribbon">
            <a:avLst/>
          </a:prstGeom>
        </p:spPr>
        <p:style>
          <a:lnRef idx="1">
            <a:schemeClr val="accent6"/>
          </a:lnRef>
          <a:fillRef idx="2">
            <a:schemeClr val="accent6"/>
          </a:fillRef>
          <a:effectRef idx="1">
            <a:schemeClr val="accent6"/>
          </a:effectRef>
          <a:fontRef idx="minor">
            <a:schemeClr val="dk1"/>
          </a:fontRef>
        </p:style>
        <p:txBody>
          <a:bodyPr rtlCol="0" anchor="ctr"/>
          <a:lstStyle/>
          <a:p>
            <a:pPr lvl="0" algn="ctr"/>
            <a:r>
              <a:rPr lang="vi-VN"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Arial" panose="020B0604020202020204" pitchFamily="34" charset="0"/>
              </a:rPr>
              <a:t>Học tập và làm theo tư tưởng, </a:t>
            </a:r>
            <a:r>
              <a:rPr lang="vi-VN" b="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Arial" panose="020B0604020202020204" pitchFamily="34" charset="0"/>
              </a:rPr>
              <a:t>đạo </a:t>
            </a:r>
            <a:r>
              <a:rPr lang="vi-VN"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Arial" panose="020B0604020202020204" pitchFamily="34" charset="0"/>
              </a:rPr>
              <a:t>đức, phong cách Hồ Chí Minh </a:t>
            </a:r>
            <a:endParaRPr lang="vi-VN" b="1" dirty="0">
              <a:ln w="0"/>
              <a:solidFill>
                <a:schemeClr val="tx1"/>
              </a:solidFill>
              <a:effectLst>
                <a:outerShdw blurRad="38100" dist="19050" dir="2700000" algn="tl" rotWithShape="0">
                  <a:schemeClr val="dk1">
                    <a:alpha val="40000"/>
                  </a:schemeClr>
                </a:outerShdw>
              </a:effectLst>
              <a:latin typeface="Verdana" panose="020B0604030504040204" pitchFamily="34" charset="0"/>
              <a:ea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3972952" y="6203636"/>
            <a:ext cx="1316850" cy="743776"/>
          </a:xfrm>
          <a:prstGeom prst="rect">
            <a:avLst/>
          </a:prstGeom>
        </p:spPr>
      </p:pic>
      <p:sp>
        <p:nvSpPr>
          <p:cNvPr id="6" name="Rectangle 5"/>
          <p:cNvSpPr/>
          <p:nvPr/>
        </p:nvSpPr>
        <p:spPr>
          <a:xfrm>
            <a:off x="59377" y="1179522"/>
            <a:ext cx="4572000" cy="5047536"/>
          </a:xfrm>
          <a:prstGeom prst="rect">
            <a:avLst/>
          </a:prstGeom>
        </p:spPr>
        <p:txBody>
          <a:bodyPr>
            <a:spAutoFit/>
          </a:bodyPr>
          <a:lstStyle/>
          <a:p>
            <a:pPr algn="just">
              <a:spcAft>
                <a:spcPts val="0"/>
              </a:spcAft>
            </a:pPr>
            <a:r>
              <a:rPr lang="vi-VN" sz="1400" dirty="0" smtClean="0">
                <a:solidFill>
                  <a:srgbClr val="000000"/>
                </a:solidFill>
                <a:latin typeface="+mj-lt"/>
                <a:ea typeface="Times New Roman" panose="02020603050405020304" pitchFamily="18" charset="0"/>
                <a:cs typeface="Times New Roman" panose="02020603050405020304" pitchFamily="18" charset="0"/>
              </a:rPr>
              <a:t>    Trong </a:t>
            </a:r>
            <a:r>
              <a:rPr lang="vi-VN" sz="1400" dirty="0">
                <a:solidFill>
                  <a:srgbClr val="000000"/>
                </a:solidFill>
                <a:latin typeface="+mj-lt"/>
                <a:ea typeface="Times New Roman" panose="02020603050405020304" pitchFamily="18" charset="0"/>
                <a:cs typeface="Times New Roman" panose="02020603050405020304" pitchFamily="18" charset="0"/>
              </a:rPr>
              <a:t>mọi công tác, tùy theo hoàn cảnh cụ thể, người lãnh đạo có thể sử dụng nhiều hình thức, biện pháp khác nhau để hoàn thành chức trách, nhiệm vụ của mình. Tuy nhiên, cần có sự vững vàng, không thay đổi trong những vấn đề thuộc về nguyên tắc, đó là những vấn đề có tính chiến lược, quan điểm, đường lối của Đảng, chính sách, pháp luật của Nhà nước là “bất biến, phải giữ vững như sắt đá”.</a:t>
            </a:r>
          </a:p>
          <a:p>
            <a:pPr algn="just">
              <a:spcAft>
                <a:spcPts val="0"/>
              </a:spcAft>
            </a:pPr>
            <a:r>
              <a:rPr lang="vi-VN" sz="1400" dirty="0" smtClean="0">
                <a:solidFill>
                  <a:srgbClr val="000000"/>
                </a:solidFill>
                <a:latin typeface="+mj-lt"/>
                <a:ea typeface="Times New Roman" panose="02020603050405020304" pitchFamily="18" charset="0"/>
                <a:cs typeface="Times New Roman" panose="02020603050405020304" pitchFamily="18" charset="0"/>
              </a:rPr>
              <a:t>    Cùng </a:t>
            </a:r>
            <a:r>
              <a:rPr lang="vi-VN" sz="1400" dirty="0">
                <a:solidFill>
                  <a:srgbClr val="000000"/>
                </a:solidFill>
                <a:latin typeface="+mj-lt"/>
                <a:ea typeface="Times New Roman" panose="02020603050405020304" pitchFamily="18" charset="0"/>
                <a:cs typeface="Times New Roman" panose="02020603050405020304" pitchFamily="18" charset="0"/>
              </a:rPr>
              <a:t>với kiên định về nguyên tắc, những vấn đề chiến lược, thì sách lược cách mạng, các hình thức, phương pháp, biện pháp, cách thức tiến hành phải mềm dẻo, linh hoạt, phù hợp với thực tế để có thể đạt kết quả cao nhất. Điều đó thuộc về bản lĩnh của người lãnh đạo, thực hiện “dĩ bất biến ứng vạn biến”, thể hiện sự linh hoạt trong hoạt động lãnh đạo của mình.</a:t>
            </a:r>
          </a:p>
          <a:p>
            <a:pPr algn="just">
              <a:spcAft>
                <a:spcPts val="0"/>
              </a:spcAft>
            </a:pPr>
            <a:r>
              <a:rPr lang="vi-VN" sz="1400" dirty="0" smtClean="0">
                <a:solidFill>
                  <a:srgbClr val="000000"/>
                </a:solidFill>
                <a:latin typeface="+mj-lt"/>
                <a:ea typeface="Times New Roman" panose="02020603050405020304" pitchFamily="18" charset="0"/>
                <a:cs typeface="Times New Roman" panose="02020603050405020304" pitchFamily="18" charset="0"/>
              </a:rPr>
              <a:t>    Theo </a:t>
            </a:r>
            <a:r>
              <a:rPr lang="vi-VN" sz="1400" dirty="0">
                <a:solidFill>
                  <a:srgbClr val="000000"/>
                </a:solidFill>
                <a:latin typeface="+mj-lt"/>
                <a:ea typeface="Times New Roman" panose="02020603050405020304" pitchFamily="18" charset="0"/>
                <a:cs typeface="Times New Roman" panose="02020603050405020304" pitchFamily="18" charset="0"/>
              </a:rPr>
              <a:t>Hồ Chí Minh, mục tiêu đặt ra phải được cụ thể trong từng giai đoạn. Tính bất biến, mục tiêu trong tất cả các giai đoạn của cách mạng là độc lập, thống nhất cho Tổ quốc, tự do, hạnh phúc cho nhân dân. Trong bản Di chúc, Người nói lên mong muốn cuối cùng, cũng là mục tiêu chung của cuộc cách mạng là “xây dựng một nước Việt Nam hòa bình, thống nhất, độc lập, dân chủ và giàu mạnh”. Tuy nhiên, con đường đi đến mục tiêu đó là con đường đấu tranh lâu dài, đầy khó khăn, gian khổ. </a:t>
            </a:r>
            <a:endParaRPr lang="vi-VN" sz="1400" dirty="0">
              <a:solidFill>
                <a:srgbClr val="000000"/>
              </a:solidFill>
              <a:effectLst/>
              <a:latin typeface="+mj-lt"/>
              <a:ea typeface="Times New Roman" panose="02020603050405020304" pitchFamily="18" charset="0"/>
              <a:cs typeface="Times New Roman" panose="02020603050405020304" pitchFamily="18" charset="0"/>
            </a:endParaRPr>
          </a:p>
        </p:txBody>
      </p:sp>
      <p:sp>
        <p:nvSpPr>
          <p:cNvPr id="7" name="Rectangle 6"/>
          <p:cNvSpPr/>
          <p:nvPr/>
        </p:nvSpPr>
        <p:spPr>
          <a:xfrm>
            <a:off x="4607631" y="1179522"/>
            <a:ext cx="4572000" cy="4862870"/>
          </a:xfrm>
          <a:prstGeom prst="rect">
            <a:avLst/>
          </a:prstGeom>
        </p:spPr>
        <p:txBody>
          <a:bodyPr>
            <a:spAutoFit/>
          </a:bodyPr>
          <a:lstStyle/>
          <a:p>
            <a:pPr lvl="0" algn="just"/>
            <a:r>
              <a:rPr lang="vi-VN"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 đứng đầu, người lãnh đạo cần sáng suốt, tỉnh táo, nhạy bén để xác định sách lược, hình thức, biện pháp thực hiện trong những hoàn cảnh, điều kiện lịch sử cụ thể, trong mỗi bước đi, mỗi bước tiến lên của cách mạng.</a:t>
            </a:r>
          </a:p>
          <a:p>
            <a:pPr lvl="0" algn="just"/>
            <a:r>
              <a:rPr lang="vi-VN"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Những nội dung xây dựng phong cách lãnh đạo nêu trên không nằm ngoài những quy định chung trong phong cách làm việc của cán bộ, đảng viên, đồng thời, có yêu cầu cao hơn, thể hiện vị trí, vai trò, trách nhiệm của người cán bộ, đảng viên trên cương vị lãnh đạo.</a:t>
            </a:r>
          </a:p>
          <a:p>
            <a:pPr lvl="0" algn="just"/>
            <a:r>
              <a:rPr lang="vi-VN"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(Còn tiếp</a:t>
            </a:r>
            <a:r>
              <a:rPr lang="vi-VN"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pPr>
            <a:r>
              <a:rPr lang="vi-VN" sz="1400" i="1" dirty="0">
                <a:solidFill>
                  <a:srgbClr val="000000"/>
                </a:solidFill>
                <a:latin typeface="+mj-lt"/>
                <a:ea typeface="Times New Roman" panose="02020603050405020304" pitchFamily="18" charset="0"/>
                <a:cs typeface="Times New Roman" panose="02020603050405020304" pitchFamily="18" charset="0"/>
              </a:rPr>
              <a:t>(Trích Tài liệu thực hiện Nghị quyết Trung ương số 04-NQ/TW về “Tăng cường xây dựng, chỉnh đốn Đảng; ngăn chặn, đẩy lùi sự suy thoái về tư tưởng chính trị, đạo đức, lối sống, những biểu hiện "tự diễn biến", "tự chuyển hóa" trong nội bộ” gắn với thực hiện Chỉ thị 05-CT/TW, ngày 15/5/2016 của Bộ Chính trị về “Đẩy mạnh học tập và làm theo tư tưởng, đạo đức, phong cách Hồ Chí Minh”, chuyên đề năm 2018: Xây dựng phong cách, tác phong công tác của người đứng đầu, của cán bộ, đảng viên trong học tập và làm theo tư tưởng, đạo đức, phong cách Hồ Chí Minh</a:t>
            </a:r>
            <a:r>
              <a:rPr lang="vi-VN" sz="1400" i="1" dirty="0" smtClean="0">
                <a:solidFill>
                  <a:srgbClr val="000000"/>
                </a:solidFill>
                <a:latin typeface="+mj-lt"/>
                <a:ea typeface="Times New Roman" panose="02020603050405020304" pitchFamily="18" charset="0"/>
                <a:cs typeface="Times New Roman" panose="02020603050405020304" pitchFamily="18" charset="0"/>
              </a:rPr>
              <a:t>”).</a:t>
            </a:r>
          </a:p>
          <a:p>
            <a:pPr algn="just">
              <a:spcAft>
                <a:spcPts val="0"/>
              </a:spcAft>
            </a:pPr>
            <a:endParaRPr lang="vi-VN" sz="1600" dirty="0">
              <a:solidFill>
                <a:srgbClr val="000000"/>
              </a:solidFill>
              <a:latin typeface="+mj-lt"/>
              <a:ea typeface="Times New Roman" panose="02020603050405020304" pitchFamily="18" charset="0"/>
              <a:cs typeface="Times New Roman" panose="02020603050405020304" pitchFamily="18" charset="0"/>
            </a:endParaRPr>
          </a:p>
          <a:p>
            <a:pPr indent="270510" algn="r">
              <a:spcAft>
                <a:spcPts val="0"/>
              </a:spcAft>
            </a:pPr>
            <a:r>
              <a:rPr lang="vi-VN" sz="1400" b="1"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Nguồn: Ban Tuyên giáo Trung </a:t>
            </a:r>
            <a:r>
              <a:rPr lang="vi-VN" sz="1400" b="1" dirty="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t>ương</a:t>
            </a:r>
          </a:p>
        </p:txBody>
      </p:sp>
    </p:spTree>
    <p:extLst>
      <p:ext uri="{BB962C8B-B14F-4D97-AF65-F5344CB8AC3E}">
        <p14:creationId xmlns:p14="http://schemas.microsoft.com/office/powerpoint/2010/main" val="42301641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156" y="1374321"/>
            <a:ext cx="7886700" cy="1325563"/>
          </a:xfrm>
        </p:spPr>
        <p:txBody>
          <a:bodyPr>
            <a:normAutofit/>
          </a:bodyPr>
          <a:lstStyle/>
          <a:p>
            <a:pPr indent="270510" algn="ctr">
              <a:lnSpc>
                <a:spcPts val="1725"/>
              </a:lnSpc>
              <a:spcAft>
                <a:spcPts val="0"/>
              </a:spcAft>
            </a:pPr>
            <a:r>
              <a:rPr lang="en-US" sz="2800" b="1" spc="-70"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r>
            <a:br>
              <a:rPr lang="en-US" sz="2800" b="1" spc="-70"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br>
            <a:endParaRPr lang="vi-VN" sz="3200" dirty="0"/>
          </a:p>
        </p:txBody>
      </p:sp>
      <p:sp>
        <p:nvSpPr>
          <p:cNvPr id="6" name="Title 1"/>
          <p:cNvSpPr txBox="1">
            <a:spLocks/>
          </p:cNvSpPr>
          <p:nvPr/>
        </p:nvSpPr>
        <p:spPr>
          <a:xfrm>
            <a:off x="0" y="2446317"/>
            <a:ext cx="4298868" cy="37105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270510" algn="ctr">
              <a:lnSpc>
                <a:spcPts val="1725"/>
              </a:lnSpc>
            </a:pPr>
            <a:r>
              <a:rPr lang="vi-VN" sz="3200" dirty="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t/>
            </a:r>
            <a:br>
              <a:rPr lang="vi-VN" sz="3200" dirty="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br>
            <a:endParaRPr lang="vi-VN" sz="3200" dirty="0">
              <a:solidFill>
                <a:prstClr val="black"/>
              </a:solidFill>
            </a:endParaRPr>
          </a:p>
        </p:txBody>
      </p:sp>
      <p:sp>
        <p:nvSpPr>
          <p:cNvPr id="11" name="Title 1"/>
          <p:cNvSpPr txBox="1">
            <a:spLocks/>
          </p:cNvSpPr>
          <p:nvPr/>
        </p:nvSpPr>
        <p:spPr>
          <a:xfrm>
            <a:off x="0" y="2573101"/>
            <a:ext cx="4453248" cy="37105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270510" algn="ctr">
              <a:lnSpc>
                <a:spcPts val="1725"/>
              </a:lnSpc>
            </a:pPr>
            <a:r>
              <a:rPr lang="vi-VN" sz="3200" dirty="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t/>
            </a:r>
            <a:br>
              <a:rPr lang="vi-VN" sz="3200" dirty="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br>
            <a:endParaRPr lang="vi-VN" sz="3200" dirty="0">
              <a:solidFill>
                <a:prstClr val="black"/>
              </a:solidFill>
            </a:endParaRPr>
          </a:p>
        </p:txBody>
      </p:sp>
      <p:sp>
        <p:nvSpPr>
          <p:cNvPr id="12" name="Title 1"/>
          <p:cNvSpPr txBox="1">
            <a:spLocks/>
          </p:cNvSpPr>
          <p:nvPr/>
        </p:nvSpPr>
        <p:spPr>
          <a:xfrm>
            <a:off x="4809506" y="2446317"/>
            <a:ext cx="4298868" cy="37105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270510" algn="ctr">
              <a:lnSpc>
                <a:spcPts val="1725"/>
              </a:lnSpc>
            </a:pPr>
            <a:r>
              <a:rPr lang="vi-VN" sz="3200" dirty="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t/>
            </a:r>
            <a:br>
              <a:rPr lang="vi-VN" sz="3200" dirty="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br>
            <a:endParaRPr lang="vi-VN" sz="3200" dirty="0">
              <a:solidFill>
                <a:prstClr val="black"/>
              </a:solidFill>
            </a:endParaRPr>
          </a:p>
        </p:txBody>
      </p:sp>
      <p:sp>
        <p:nvSpPr>
          <p:cNvPr id="14" name="Rectangle 13"/>
          <p:cNvSpPr/>
          <p:nvPr/>
        </p:nvSpPr>
        <p:spPr>
          <a:xfrm>
            <a:off x="4554187" y="2315688"/>
            <a:ext cx="4572000" cy="307777"/>
          </a:xfrm>
          <a:prstGeom prst="rect">
            <a:avLst/>
          </a:prstGeom>
        </p:spPr>
        <p:txBody>
          <a:bodyPr>
            <a:spAutoFit/>
          </a:bodyPr>
          <a:lstStyle/>
          <a:p>
            <a:pPr algn="just">
              <a:spcBef>
                <a:spcPts val="400"/>
              </a:spcBef>
            </a:pPr>
            <a:r>
              <a:rPr lang="en-US"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vi-VN" sz="12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endParaRPr>
          </a:p>
        </p:txBody>
      </p:sp>
      <p:sp>
        <p:nvSpPr>
          <p:cNvPr id="13" name="Down Ribbon 12"/>
          <p:cNvSpPr/>
          <p:nvPr/>
        </p:nvSpPr>
        <p:spPr>
          <a:xfrm>
            <a:off x="866156" y="44407"/>
            <a:ext cx="7465043" cy="885056"/>
          </a:xfrm>
          <a:prstGeom prst="ribbon">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a:r>
              <a:rPr lang="vi-VN" sz="2000" b="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Arial" panose="020B0604020202020204" pitchFamily="34" charset="0"/>
              </a:rPr>
              <a:t>Theo dòng lịch sử</a:t>
            </a:r>
            <a:endParaRPr lang="vi-VN" sz="2000" b="1" dirty="0">
              <a:ln w="0"/>
              <a:solidFill>
                <a:schemeClr val="tx1"/>
              </a:solidFill>
              <a:effectLst>
                <a:outerShdw blurRad="38100" dist="19050" dir="2700000" algn="tl" rotWithShape="0">
                  <a:schemeClr val="dk1">
                    <a:alpha val="40000"/>
                  </a:schemeClr>
                </a:outerShdw>
              </a:effectLst>
              <a:latin typeface="Verdana" panose="020B0604030504040204" pitchFamily="34" charset="0"/>
              <a:ea typeface="Times New Roman" panose="02020603050405020304" pitchFamily="18" charset="0"/>
              <a:cs typeface="Times New Roman" panose="02020603050405020304" pitchFamily="18" charset="0"/>
            </a:endParaRPr>
          </a:p>
        </p:txBody>
      </p:sp>
      <p:sp>
        <p:nvSpPr>
          <p:cNvPr id="19" name="Rounded Rectangle 18"/>
          <p:cNvSpPr/>
          <p:nvPr/>
        </p:nvSpPr>
        <p:spPr>
          <a:xfrm>
            <a:off x="374073" y="1225508"/>
            <a:ext cx="4180114" cy="78761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spcBef>
                <a:spcPts val="400"/>
              </a:spcBef>
              <a:spcAft>
                <a:spcPts val="0"/>
              </a:spcAft>
            </a:pPr>
            <a:r>
              <a:rPr lang="en-US"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0</a:t>
            </a:r>
            <a:r>
              <a:rPr lang="vi-VN"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a:t>
            </a: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a:t>
            </a: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1959</a:t>
            </a:r>
          </a:p>
          <a:p>
            <a:pPr algn="ctr">
              <a:spcBef>
                <a:spcPts val="400"/>
              </a:spcBef>
              <a:spcAft>
                <a:spcPts val="0"/>
              </a:spcAft>
            </a:pPr>
            <a:r>
              <a:rPr lang="vi-VN"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Ngày truyền thống Bộ đội Biên phòng</a:t>
            </a:r>
            <a:endParaRPr lang="vi-VN" sz="16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p:txBody>
      </p:sp>
      <p:sp>
        <p:nvSpPr>
          <p:cNvPr id="20" name="Rounded Rectangle 19"/>
          <p:cNvSpPr/>
          <p:nvPr/>
        </p:nvSpPr>
        <p:spPr>
          <a:xfrm>
            <a:off x="475012" y="3961173"/>
            <a:ext cx="4180114" cy="78761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eaLnBrk="0" fontAlgn="base" hangingPunct="0">
              <a:spcAft>
                <a:spcPts val="0"/>
              </a:spcAft>
            </a:pPr>
            <a:r>
              <a:rPr lang="vi-VN" sz="1600" dirty="0" smtClean="0">
                <a:latin typeface="Times New Roman" panose="02020603050405020304" pitchFamily="18" charset="0"/>
                <a:ea typeface="Times New Roman" panose="02020603050405020304" pitchFamily="18" charset="0"/>
              </a:rPr>
              <a:t>Ngày 20/3/2013</a:t>
            </a:r>
          </a:p>
          <a:p>
            <a:pPr algn="ctr" eaLnBrk="0" fontAlgn="base" hangingPunct="0">
              <a:spcAft>
                <a:spcPts val="0"/>
              </a:spcAft>
            </a:pPr>
            <a:r>
              <a:rPr lang="vi-VN" sz="1600" dirty="0" smtClean="0">
                <a:latin typeface="Times New Roman" panose="02020603050405020304" pitchFamily="18" charset="0"/>
                <a:ea typeface="Times New Roman" panose="02020603050405020304" pitchFamily="18" charset="0"/>
              </a:rPr>
              <a:t>Ngày </a:t>
            </a:r>
            <a:r>
              <a:rPr lang="vi-VN" sz="1600" dirty="0">
                <a:latin typeface="Times New Roman" panose="02020603050405020304" pitchFamily="18" charset="0"/>
                <a:ea typeface="Times New Roman" panose="02020603050405020304" pitchFamily="18" charset="0"/>
              </a:rPr>
              <a:t>Quốc tế Hạnh phúc</a:t>
            </a:r>
            <a:endParaRPr lang="vi-VN" sz="1600" dirty="0">
              <a:effectLst/>
              <a:latin typeface="Times New Roman" panose="02020603050405020304" pitchFamily="18" charset="0"/>
              <a:ea typeface="Times New Roman" panose="02020603050405020304" pitchFamily="18" charset="0"/>
            </a:endParaRPr>
          </a:p>
        </p:txBody>
      </p:sp>
      <p:sp>
        <p:nvSpPr>
          <p:cNvPr id="21" name="Rounded Rectangle 20"/>
          <p:cNvSpPr/>
          <p:nvPr/>
        </p:nvSpPr>
        <p:spPr>
          <a:xfrm>
            <a:off x="4554187" y="1870354"/>
            <a:ext cx="4180114" cy="78761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eaLnBrk="0" fontAlgn="base" hangingPunct="0">
              <a:spcAft>
                <a:spcPts val="0"/>
              </a:spcAft>
            </a:pPr>
            <a:r>
              <a:rPr lang="vi-VN" sz="1600" dirty="0" smtClean="0">
                <a:latin typeface="Times New Roman" panose="02020603050405020304" pitchFamily="18" charset="0"/>
                <a:ea typeface="Times New Roman" panose="02020603050405020304" pitchFamily="18" charset="0"/>
              </a:rPr>
              <a:t>Ngày 03/3/1989</a:t>
            </a:r>
          </a:p>
          <a:p>
            <a:pPr algn="ctr" eaLnBrk="0" fontAlgn="base" hangingPunct="0">
              <a:spcAft>
                <a:spcPts val="0"/>
              </a:spcAft>
            </a:pPr>
            <a:r>
              <a:rPr lang="vi-VN" sz="1600" dirty="0" smtClean="0">
                <a:latin typeface="Times New Roman" panose="02020603050405020304" pitchFamily="18" charset="0"/>
                <a:ea typeface="Times New Roman" panose="02020603050405020304" pitchFamily="18" charset="0"/>
              </a:rPr>
              <a:t>Ngày </a:t>
            </a:r>
            <a:r>
              <a:rPr lang="vi-VN" sz="1600" dirty="0">
                <a:latin typeface="Times New Roman" panose="02020603050405020304" pitchFamily="18" charset="0"/>
                <a:ea typeface="Times New Roman" panose="02020603050405020304" pitchFamily="18" charset="0"/>
              </a:rPr>
              <a:t>Biên phòng toàn dân</a:t>
            </a:r>
            <a:endParaRPr lang="vi-VN" sz="1600" dirty="0">
              <a:effectLst/>
              <a:latin typeface="Times New Roman" panose="02020603050405020304" pitchFamily="18" charset="0"/>
              <a:ea typeface="Times New Roman" panose="02020603050405020304" pitchFamily="18" charset="0"/>
            </a:endParaRPr>
          </a:p>
        </p:txBody>
      </p:sp>
      <p:sp>
        <p:nvSpPr>
          <p:cNvPr id="22" name="Rounded Rectangle 21"/>
          <p:cNvSpPr/>
          <p:nvPr/>
        </p:nvSpPr>
        <p:spPr>
          <a:xfrm>
            <a:off x="418563" y="2542392"/>
            <a:ext cx="4180114" cy="86801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spcBef>
                <a:spcPts val="400"/>
              </a:spcBef>
              <a:spcAft>
                <a:spcPts val="0"/>
              </a:spcAft>
            </a:pPr>
            <a:r>
              <a:rPr lang="vi-VN"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Ngày 08/3/40</a:t>
            </a:r>
          </a:p>
          <a:p>
            <a:pPr algn="ctr">
              <a:spcBef>
                <a:spcPts val="400"/>
              </a:spcBef>
              <a:spcAft>
                <a:spcPts val="0"/>
              </a:spcAft>
            </a:pPr>
            <a:r>
              <a:rPr lang="vi-VN"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Ngày </a:t>
            </a:r>
            <a:r>
              <a:rPr lang="vi-VN"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khởi nghĩa Hai Bà Trưng </a:t>
            </a:r>
            <a:endParaRPr lang="vi-VN"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spcBef>
                <a:spcPts val="400"/>
              </a:spcBef>
              <a:spcAft>
                <a:spcPts val="0"/>
              </a:spcAft>
            </a:pPr>
            <a:r>
              <a:rPr lang="vi-VN"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vi-VN"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năm 40- 43 sau công nguyên)</a:t>
            </a:r>
            <a:endParaRPr lang="vi-VN" sz="16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p:txBody>
      </p:sp>
      <p:sp>
        <p:nvSpPr>
          <p:cNvPr id="23" name="Rounded Rectangle 22"/>
          <p:cNvSpPr/>
          <p:nvPr/>
        </p:nvSpPr>
        <p:spPr>
          <a:xfrm>
            <a:off x="4583593" y="3231506"/>
            <a:ext cx="4180114" cy="78761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eaLnBrk="0" fontAlgn="base" hangingPunct="0">
              <a:spcAft>
                <a:spcPts val="0"/>
              </a:spcAft>
            </a:pPr>
            <a:r>
              <a:rPr lang="vi-VN" sz="1600" dirty="0" smtClean="0">
                <a:latin typeface="Times New Roman" panose="02020603050405020304" pitchFamily="18" charset="0"/>
                <a:ea typeface="Times New Roman" panose="02020603050405020304" pitchFamily="18" charset="0"/>
              </a:rPr>
              <a:t>Ngày 08/3/1910 </a:t>
            </a:r>
          </a:p>
          <a:p>
            <a:pPr algn="ctr" eaLnBrk="0" fontAlgn="base" hangingPunct="0">
              <a:spcAft>
                <a:spcPts val="0"/>
              </a:spcAft>
            </a:pPr>
            <a:r>
              <a:rPr lang="vi-VN" sz="1600" dirty="0" smtClean="0">
                <a:latin typeface="Times New Roman" panose="02020603050405020304" pitchFamily="18" charset="0"/>
                <a:ea typeface="Times New Roman" panose="02020603050405020304" pitchFamily="18" charset="0"/>
              </a:rPr>
              <a:t>Ngày </a:t>
            </a:r>
            <a:r>
              <a:rPr lang="vi-VN" sz="1600" dirty="0">
                <a:latin typeface="Times New Roman" panose="02020603050405020304" pitchFamily="18" charset="0"/>
                <a:ea typeface="Times New Roman" panose="02020603050405020304" pitchFamily="18" charset="0"/>
              </a:rPr>
              <a:t>Quốc tế Phụ nữ</a:t>
            </a:r>
            <a:endParaRPr lang="vi-VN" sz="1600" dirty="0">
              <a:effectLst/>
              <a:latin typeface="Times New Roman" panose="02020603050405020304" pitchFamily="18" charset="0"/>
              <a:ea typeface="Times New Roman" panose="02020603050405020304" pitchFamily="18" charset="0"/>
            </a:endParaRPr>
          </a:p>
        </p:txBody>
      </p:sp>
      <p:sp>
        <p:nvSpPr>
          <p:cNvPr id="28" name="Rounded Rectangle 27"/>
          <p:cNvSpPr/>
          <p:nvPr/>
        </p:nvSpPr>
        <p:spPr>
          <a:xfrm>
            <a:off x="4615545" y="4627163"/>
            <a:ext cx="4180114" cy="78761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spcBef>
                <a:spcPts val="400"/>
              </a:spcBef>
              <a:spcAft>
                <a:spcPts val="0"/>
              </a:spcAft>
            </a:pPr>
            <a:r>
              <a:rPr lang="vi-VN"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Ngày 26/3/1931</a:t>
            </a:r>
          </a:p>
          <a:p>
            <a:pPr algn="ctr">
              <a:spcBef>
                <a:spcPts val="400"/>
              </a:spcBef>
              <a:spcAft>
                <a:spcPts val="0"/>
              </a:spcAft>
            </a:pPr>
            <a:r>
              <a:rPr lang="vi-VN"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Ngày </a:t>
            </a:r>
            <a:r>
              <a:rPr lang="vi-VN"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thành lập Đoàn thanh niên Cộng sản </a:t>
            </a:r>
            <a:endParaRPr lang="vi-VN"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spcBef>
                <a:spcPts val="400"/>
              </a:spcBef>
              <a:spcAft>
                <a:spcPts val="0"/>
              </a:spcAft>
            </a:pPr>
            <a:r>
              <a:rPr lang="vi-VN"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Hồ </a:t>
            </a:r>
            <a:r>
              <a:rPr lang="vi-VN"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Chí Minh</a:t>
            </a:r>
            <a:endParaRPr lang="vi-VN" sz="16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p:txBody>
      </p:sp>
      <p:sp>
        <p:nvSpPr>
          <p:cNvPr id="29" name="Rounded Rectangle 28"/>
          <p:cNvSpPr/>
          <p:nvPr/>
        </p:nvSpPr>
        <p:spPr>
          <a:xfrm>
            <a:off x="483963" y="5299560"/>
            <a:ext cx="4180114" cy="78761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eaLnBrk="0" fontAlgn="base" hangingPunct="0">
              <a:spcAft>
                <a:spcPts val="0"/>
              </a:spcAft>
            </a:pPr>
            <a:r>
              <a:rPr lang="vi-VN" sz="1600" dirty="0" smtClean="0">
                <a:latin typeface="Times New Roman" panose="02020603050405020304" pitchFamily="18" charset="0"/>
                <a:ea typeface="Times New Roman" panose="02020603050405020304" pitchFamily="18" charset="0"/>
              </a:rPr>
              <a:t>Ngày 27/3/1946</a:t>
            </a:r>
          </a:p>
          <a:p>
            <a:pPr algn="ctr" eaLnBrk="0" fontAlgn="base" hangingPunct="0">
              <a:spcAft>
                <a:spcPts val="0"/>
              </a:spcAft>
            </a:pPr>
            <a:r>
              <a:rPr lang="vi-VN" sz="1600" dirty="0" smtClean="0">
                <a:latin typeface="Times New Roman" panose="02020603050405020304" pitchFamily="18" charset="0"/>
                <a:ea typeface="Times New Roman" panose="02020603050405020304" pitchFamily="18" charset="0"/>
              </a:rPr>
              <a:t> </a:t>
            </a:r>
            <a:r>
              <a:rPr lang="vi-VN" sz="1600" dirty="0">
                <a:latin typeface="Times New Roman" panose="02020603050405020304" pitchFamily="18" charset="0"/>
                <a:ea typeface="Times New Roman" panose="02020603050405020304" pitchFamily="18" charset="0"/>
              </a:rPr>
              <a:t>Ngày Thể thao Việt Nam</a:t>
            </a:r>
            <a:endParaRPr lang="vi-VN" sz="1600" dirty="0">
              <a:effectLst/>
              <a:latin typeface="Times New Roman" panose="02020603050405020304" pitchFamily="18" charset="0"/>
              <a:ea typeface="Times New Roman" panose="02020603050405020304" pitchFamily="18" charset="0"/>
            </a:endParaRPr>
          </a:p>
        </p:txBody>
      </p:sp>
      <p:pic>
        <p:nvPicPr>
          <p:cNvPr id="18" name="Picture 17"/>
          <p:cNvPicPr>
            <a:picLocks noChangeAspect="1"/>
          </p:cNvPicPr>
          <p:nvPr/>
        </p:nvPicPr>
        <p:blipFill>
          <a:blip r:embed="rId2"/>
          <a:stretch>
            <a:fillRect/>
          </a:stretch>
        </p:blipFill>
        <p:spPr>
          <a:xfrm>
            <a:off x="3972952" y="6203636"/>
            <a:ext cx="1316850" cy="743776"/>
          </a:xfrm>
          <a:prstGeom prst="rect">
            <a:avLst/>
          </a:prstGeom>
        </p:spPr>
      </p:pic>
    </p:spTree>
    <p:extLst>
      <p:ext uri="{BB962C8B-B14F-4D97-AF65-F5344CB8AC3E}">
        <p14:creationId xmlns:p14="http://schemas.microsoft.com/office/powerpoint/2010/main" val="34004373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422071" y="1697317"/>
            <a:ext cx="4298868" cy="48407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270510" algn="just">
              <a:lnSpc>
                <a:spcPts val="1725"/>
              </a:lnSpc>
            </a:pPr>
            <a:endParaRPr lang="vi-VN" sz="1400" dirty="0">
              <a:solidFill>
                <a:prstClr val="black"/>
              </a:solidFill>
            </a:endParaRPr>
          </a:p>
        </p:txBody>
      </p:sp>
      <p:sp>
        <p:nvSpPr>
          <p:cNvPr id="11" name="Title 1"/>
          <p:cNvSpPr txBox="1">
            <a:spLocks/>
          </p:cNvSpPr>
          <p:nvPr/>
        </p:nvSpPr>
        <p:spPr>
          <a:xfrm>
            <a:off x="0" y="2573101"/>
            <a:ext cx="4453248" cy="37105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270510" algn="ctr">
              <a:lnSpc>
                <a:spcPts val="1725"/>
              </a:lnSpc>
            </a:pPr>
            <a:r>
              <a:rPr lang="vi-VN" sz="3200" dirty="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t/>
            </a:r>
            <a:br>
              <a:rPr lang="vi-VN" sz="3200" dirty="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br>
            <a:endParaRPr lang="vi-VN" sz="3200" dirty="0">
              <a:solidFill>
                <a:prstClr val="black"/>
              </a:solidFill>
            </a:endParaRPr>
          </a:p>
        </p:txBody>
      </p:sp>
      <p:sp>
        <p:nvSpPr>
          <p:cNvPr id="12" name="Title 1"/>
          <p:cNvSpPr txBox="1">
            <a:spLocks/>
          </p:cNvSpPr>
          <p:nvPr/>
        </p:nvSpPr>
        <p:spPr>
          <a:xfrm>
            <a:off x="4809506" y="2446317"/>
            <a:ext cx="4298868" cy="37105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270510" algn="ctr">
              <a:lnSpc>
                <a:spcPts val="1725"/>
              </a:lnSpc>
            </a:pPr>
            <a:r>
              <a:rPr lang="vi-VN" sz="320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t/>
            </a:r>
            <a:br>
              <a:rPr lang="vi-VN" sz="320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br>
            <a:endParaRPr lang="vi-VN" sz="3200" dirty="0">
              <a:solidFill>
                <a:prstClr val="black"/>
              </a:solidFill>
            </a:endParaRPr>
          </a:p>
        </p:txBody>
      </p:sp>
      <p:pic>
        <p:nvPicPr>
          <p:cNvPr id="13" name="Picture 12"/>
          <p:cNvPicPr>
            <a:picLocks noChangeAspect="1"/>
          </p:cNvPicPr>
          <p:nvPr/>
        </p:nvPicPr>
        <p:blipFill>
          <a:blip r:embed="rId2"/>
          <a:stretch>
            <a:fillRect/>
          </a:stretch>
        </p:blipFill>
        <p:spPr>
          <a:xfrm>
            <a:off x="3904669" y="6283683"/>
            <a:ext cx="1316850" cy="626262"/>
          </a:xfrm>
          <a:prstGeom prst="rect">
            <a:avLst/>
          </a:prstGeom>
        </p:spPr>
      </p:pic>
      <p:sp>
        <p:nvSpPr>
          <p:cNvPr id="9" name="Down Ribbon 8"/>
          <p:cNvSpPr/>
          <p:nvPr/>
        </p:nvSpPr>
        <p:spPr>
          <a:xfrm>
            <a:off x="866156" y="44407"/>
            <a:ext cx="7465043" cy="885056"/>
          </a:xfrm>
          <a:prstGeom prst="ribbon">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a:r>
              <a:rPr lang="vi-VN" sz="2000" b="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Arial" panose="020B0604020202020204" pitchFamily="34" charset="0"/>
              </a:rPr>
              <a:t>Theo dòng lịch sử</a:t>
            </a:r>
            <a:endParaRPr lang="vi-VN" sz="2000" b="1" dirty="0">
              <a:ln w="0"/>
              <a:solidFill>
                <a:schemeClr val="tx1"/>
              </a:solidFill>
              <a:effectLst>
                <a:outerShdw blurRad="38100" dist="19050" dir="2700000" algn="tl" rotWithShape="0">
                  <a:schemeClr val="dk1">
                    <a:alpha val="40000"/>
                  </a:schemeClr>
                </a:outerShdw>
              </a:effectLst>
              <a:latin typeface="Verdana" panose="020B0604030504040204" pitchFamily="34" charset="0"/>
              <a:ea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3972952" y="6203636"/>
            <a:ext cx="1316850" cy="743776"/>
          </a:xfrm>
          <a:prstGeom prst="rect">
            <a:avLst/>
          </a:prstGeom>
        </p:spPr>
      </p:pic>
      <p:sp>
        <p:nvSpPr>
          <p:cNvPr id="4" name="Rectangle 3"/>
          <p:cNvSpPr/>
          <p:nvPr/>
        </p:nvSpPr>
        <p:spPr>
          <a:xfrm>
            <a:off x="174172" y="1009510"/>
            <a:ext cx="8934202" cy="338554"/>
          </a:xfrm>
          <a:prstGeom prst="rect">
            <a:avLst/>
          </a:prstGeom>
        </p:spPr>
        <p:txBody>
          <a:bodyPr wrap="square">
            <a:spAutoFit/>
          </a:bodyPr>
          <a:lstStyle/>
          <a:p>
            <a:pPr algn="ctr">
              <a:spcAft>
                <a:spcPts val="0"/>
              </a:spcAft>
            </a:pPr>
            <a:r>
              <a:rPr lang="vi-VN" sz="1600" b="1" dirty="0">
                <a:solidFill>
                  <a:srgbClr val="0070C0"/>
                </a:solidFill>
                <a:latin typeface="+mj-lt"/>
                <a:ea typeface="Times New Roman" panose="02020603050405020304" pitchFamily="18" charset="0"/>
                <a:cs typeface="Times New Roman" panose="02020603050405020304" pitchFamily="18" charset="0"/>
              </a:rPr>
              <a:t>LỊCH SỬ RA ĐỜI CỦA ĐOÀN THANH NIÊN CỘNG SẢN HỒ CHÍ MINH</a:t>
            </a:r>
            <a:endParaRPr lang="vi-VN" sz="1600" dirty="0">
              <a:solidFill>
                <a:srgbClr val="0070C0"/>
              </a:solidFill>
              <a:effectLst/>
              <a:latin typeface="+mj-lt"/>
              <a:ea typeface="Times New Roman" panose="02020603050405020304" pitchFamily="18" charset="0"/>
              <a:cs typeface="Times New Roman" panose="02020603050405020304" pitchFamily="18" charset="0"/>
            </a:endParaRPr>
          </a:p>
        </p:txBody>
      </p:sp>
      <p:sp>
        <p:nvSpPr>
          <p:cNvPr id="5" name="Rectangle 4"/>
          <p:cNvSpPr/>
          <p:nvPr/>
        </p:nvSpPr>
        <p:spPr>
          <a:xfrm>
            <a:off x="21768" y="1402825"/>
            <a:ext cx="4572000" cy="5047536"/>
          </a:xfrm>
          <a:prstGeom prst="rect">
            <a:avLst/>
          </a:prstGeom>
        </p:spPr>
        <p:txBody>
          <a:bodyPr>
            <a:spAutoFit/>
          </a:bodyPr>
          <a:lstStyle/>
          <a:p>
            <a:pPr algn="just">
              <a:spcAft>
                <a:spcPts val="0"/>
              </a:spcAft>
            </a:pPr>
            <a:r>
              <a:rPr lang="vi-VN" sz="1400" dirty="0" smtClean="0">
                <a:solidFill>
                  <a:srgbClr val="000000"/>
                </a:solidFill>
                <a:latin typeface="+mj-lt"/>
                <a:ea typeface="Times New Roman" panose="02020603050405020304" pitchFamily="18" charset="0"/>
                <a:cs typeface="Times New Roman" panose="02020603050405020304" pitchFamily="18" charset="0"/>
              </a:rPr>
              <a:t>    Mùa </a:t>
            </a:r>
            <a:r>
              <a:rPr lang="vi-VN" sz="1400" dirty="0">
                <a:solidFill>
                  <a:srgbClr val="000000"/>
                </a:solidFill>
                <a:latin typeface="+mj-lt"/>
                <a:ea typeface="Times New Roman" panose="02020603050405020304" pitchFamily="18" charset="0"/>
                <a:cs typeface="Times New Roman" panose="02020603050405020304" pitchFamily="18" charset="0"/>
              </a:rPr>
              <a:t>xuân năm 1931, từ ngày 20 đến ngày 26/3, tại Hội nghị Ban chấp hành Trung ương Đảng lần thứ 2, Trung ương Đảng đã giành một phần quan trọng trong chương trình làm việc để bàn về công tác thanh niên và đi đến những quyết định có ý nghĩa đặc biệt, như các cấp ủy Đảng từ Trung ương đến địa phương phải cử ngay các ủy viên của Đảng phụ trách công tác Đoàn. Trước sự phát triển lớn mạnh của Đoàn trên cả 3 miền Bắc, Trung, Nam, ở nước ta xuất hiện nhiều tổ chức Đoàn cơ sở với khoảng 1.500 đoàn viên và một số địa phương đã hình thành tổ chức Đoàn từ xã, huyện đến cơ sở.</a:t>
            </a:r>
          </a:p>
          <a:p>
            <a:pPr algn="just">
              <a:spcAft>
                <a:spcPts val="0"/>
              </a:spcAft>
            </a:pPr>
            <a:r>
              <a:rPr lang="vi-VN" sz="1400" dirty="0" smtClean="0">
                <a:solidFill>
                  <a:srgbClr val="000000"/>
                </a:solidFill>
                <a:latin typeface="+mj-lt"/>
                <a:ea typeface="Times New Roman" panose="02020603050405020304" pitchFamily="18" charset="0"/>
                <a:cs typeface="Times New Roman" panose="02020603050405020304" pitchFamily="18" charset="0"/>
              </a:rPr>
              <a:t>    Sự </a:t>
            </a:r>
            <a:r>
              <a:rPr lang="vi-VN" sz="1400" dirty="0">
                <a:solidFill>
                  <a:srgbClr val="000000"/>
                </a:solidFill>
                <a:latin typeface="+mj-lt"/>
                <a:ea typeface="Times New Roman" panose="02020603050405020304" pitchFamily="18" charset="0"/>
                <a:cs typeface="Times New Roman" panose="02020603050405020304" pitchFamily="18" charset="0"/>
              </a:rPr>
              <a:t>phát triển lớn mạnh của Đoàn đã đáp ứng kịp thời những đòi hỏi cấp bách của phong trào thanh niên nước ta. Đó là sự vận động khách quan phù hợp với cách mạng nước ta; đồng thời, phản ánh công lao trời biển của Đảng, của Chủ tịch Hồ Chí Minh vô cùng kính yêu - Người đã sáng lập và rèn luyện tổ chức Đoàn. Được Bộ Chính trị Ban chấp hành Trung ương Đảng và Bác Hồ cho phép, theo đề nghị của Trung ương Đoàn thanh niên Lao động Việt Nam, Đại hội toàn quốc lần thứ 3 họp từ ngày 22 - 25/3/1961 đã quyết định lấy ngày 26/3/1931 (một ngày trong thời gian cuối của Hội nghị Trung ương Đảng lần thứ 2, dành để bàn bạc và quyết định những vấn đề rất quan trọng đối với công tác thanh niên) làm ngày thành lập Đoàn hàng năm. </a:t>
            </a:r>
            <a:endParaRPr lang="vi-VN" sz="1400" dirty="0">
              <a:solidFill>
                <a:srgbClr val="000000"/>
              </a:solidFill>
              <a:effectLst/>
              <a:latin typeface="+mj-lt"/>
              <a:ea typeface="Times New Roman" panose="02020603050405020304" pitchFamily="18" charset="0"/>
              <a:cs typeface="Times New Roman" panose="02020603050405020304" pitchFamily="18" charset="0"/>
            </a:endParaRPr>
          </a:p>
        </p:txBody>
      </p:sp>
      <p:sp>
        <p:nvSpPr>
          <p:cNvPr id="7" name="Rectangle 6"/>
          <p:cNvSpPr/>
          <p:nvPr/>
        </p:nvSpPr>
        <p:spPr>
          <a:xfrm>
            <a:off x="4575630" y="1403550"/>
            <a:ext cx="4572000" cy="5047536"/>
          </a:xfrm>
          <a:prstGeom prst="rect">
            <a:avLst/>
          </a:prstGeom>
        </p:spPr>
        <p:txBody>
          <a:bodyPr>
            <a:spAutoFit/>
          </a:bodyPr>
          <a:lstStyle/>
          <a:p>
            <a:pPr lvl="0" algn="just"/>
            <a:r>
              <a:rPr lang="vi-VN"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Ngày 26/3 trở thành ngày vẻ vang của tuổi trẻ Việt Nam, của Đoàn Thanh niên cộng sản Hồ Chí Minh quang vinh.</a:t>
            </a:r>
          </a:p>
          <a:p>
            <a:pPr lvl="0" algn="just"/>
            <a:r>
              <a:rPr lang="vi-VN"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Từ </a:t>
            </a:r>
            <a:r>
              <a:rPr lang="vi-VN"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ngày 26/3/1931 đến nay, để phù hợp với yêu cầu nhiệm vụ của từng thời kỳ cách mạng, Đoàn đã đổi tên nhiều lần</a:t>
            </a:r>
            <a:r>
              <a:rPr lang="vi-VN"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pPr>
            <a:r>
              <a:rPr lang="vi-VN" sz="1400" dirty="0" smtClean="0">
                <a:solidFill>
                  <a:srgbClr val="000000"/>
                </a:solidFill>
                <a:latin typeface="+mj-lt"/>
                <a:ea typeface="Times New Roman" panose="02020603050405020304" pitchFamily="18" charset="0"/>
                <a:cs typeface="Times New Roman" panose="02020603050405020304" pitchFamily="18" charset="0"/>
              </a:rPr>
              <a:t>    Từ </a:t>
            </a:r>
            <a:r>
              <a:rPr lang="vi-VN" sz="1400" dirty="0">
                <a:solidFill>
                  <a:srgbClr val="000000"/>
                </a:solidFill>
                <a:latin typeface="+mj-lt"/>
                <a:ea typeface="Times New Roman" panose="02020603050405020304" pitchFamily="18" charset="0"/>
                <a:cs typeface="Times New Roman" panose="02020603050405020304" pitchFamily="18" charset="0"/>
              </a:rPr>
              <a:t>1931 - 1936: Đoàn TNCS Việt Nam, Đoàn TNCS Đông Dương</a:t>
            </a:r>
          </a:p>
          <a:p>
            <a:pPr algn="just">
              <a:spcAft>
                <a:spcPts val="0"/>
              </a:spcAft>
            </a:pPr>
            <a:r>
              <a:rPr lang="vi-VN" sz="1400" dirty="0">
                <a:solidFill>
                  <a:srgbClr val="000000"/>
                </a:solidFill>
                <a:latin typeface="+mj-lt"/>
                <a:ea typeface="Times New Roman" panose="02020603050405020304" pitchFamily="18" charset="0"/>
                <a:cs typeface="Times New Roman" panose="02020603050405020304" pitchFamily="18" charset="0"/>
              </a:rPr>
              <a:t>       </a:t>
            </a:r>
            <a:r>
              <a:rPr lang="vi-VN" sz="1400" dirty="0" smtClean="0">
                <a:solidFill>
                  <a:srgbClr val="000000"/>
                </a:solidFill>
                <a:latin typeface="+mj-lt"/>
                <a:ea typeface="Times New Roman" panose="02020603050405020304" pitchFamily="18" charset="0"/>
                <a:cs typeface="Times New Roman" panose="02020603050405020304" pitchFamily="18" charset="0"/>
              </a:rPr>
              <a:t>• Từ </a:t>
            </a:r>
            <a:r>
              <a:rPr lang="vi-VN" sz="1400" dirty="0">
                <a:solidFill>
                  <a:srgbClr val="000000"/>
                </a:solidFill>
                <a:latin typeface="+mj-lt"/>
                <a:ea typeface="Times New Roman" panose="02020603050405020304" pitchFamily="18" charset="0"/>
                <a:cs typeface="Times New Roman" panose="02020603050405020304" pitchFamily="18" charset="0"/>
              </a:rPr>
              <a:t>1937 - 1939: Đoàn Thanh niên Dân chủ Đông Dương</a:t>
            </a:r>
          </a:p>
          <a:p>
            <a:pPr algn="just">
              <a:spcAft>
                <a:spcPts val="0"/>
              </a:spcAft>
            </a:pPr>
            <a:r>
              <a:rPr lang="vi-VN" sz="1400" dirty="0">
                <a:solidFill>
                  <a:srgbClr val="000000"/>
                </a:solidFill>
                <a:latin typeface="+mj-lt"/>
                <a:ea typeface="Times New Roman" panose="02020603050405020304" pitchFamily="18" charset="0"/>
                <a:cs typeface="Times New Roman" panose="02020603050405020304" pitchFamily="18" charset="0"/>
              </a:rPr>
              <a:t>       </a:t>
            </a:r>
            <a:r>
              <a:rPr lang="vi-VN" sz="1400" dirty="0" smtClean="0">
                <a:solidFill>
                  <a:srgbClr val="000000"/>
                </a:solidFill>
                <a:latin typeface="+mj-lt"/>
                <a:ea typeface="Times New Roman" panose="02020603050405020304" pitchFamily="18" charset="0"/>
                <a:cs typeface="Times New Roman" panose="02020603050405020304" pitchFamily="18" charset="0"/>
              </a:rPr>
              <a:t>• Từ </a:t>
            </a:r>
            <a:r>
              <a:rPr lang="vi-VN" sz="1400" dirty="0">
                <a:solidFill>
                  <a:srgbClr val="000000"/>
                </a:solidFill>
                <a:latin typeface="+mj-lt"/>
                <a:ea typeface="Times New Roman" panose="02020603050405020304" pitchFamily="18" charset="0"/>
                <a:cs typeface="Times New Roman" panose="02020603050405020304" pitchFamily="18" charset="0"/>
              </a:rPr>
              <a:t>11/1939 - 1941: Đoàn Thanh niên phản đế Đông Dương</a:t>
            </a:r>
          </a:p>
          <a:p>
            <a:pPr algn="just">
              <a:spcAft>
                <a:spcPts val="0"/>
              </a:spcAft>
            </a:pPr>
            <a:r>
              <a:rPr lang="vi-VN" sz="1400" dirty="0">
                <a:solidFill>
                  <a:srgbClr val="000000"/>
                </a:solidFill>
                <a:latin typeface="+mj-lt"/>
                <a:ea typeface="Times New Roman" panose="02020603050405020304" pitchFamily="18" charset="0"/>
                <a:cs typeface="Times New Roman" panose="02020603050405020304" pitchFamily="18" charset="0"/>
              </a:rPr>
              <a:t>       • </a:t>
            </a:r>
            <a:r>
              <a:rPr lang="vi-VN" sz="1400" dirty="0" smtClean="0">
                <a:solidFill>
                  <a:srgbClr val="000000"/>
                </a:solidFill>
                <a:latin typeface="+mj-lt"/>
                <a:ea typeface="Times New Roman" panose="02020603050405020304" pitchFamily="18" charset="0"/>
                <a:cs typeface="Times New Roman" panose="02020603050405020304" pitchFamily="18" charset="0"/>
              </a:rPr>
              <a:t>Từ </a:t>
            </a:r>
            <a:r>
              <a:rPr lang="vi-VN" sz="1400" dirty="0">
                <a:solidFill>
                  <a:srgbClr val="000000"/>
                </a:solidFill>
                <a:latin typeface="+mj-lt"/>
                <a:ea typeface="Times New Roman" panose="02020603050405020304" pitchFamily="18" charset="0"/>
                <a:cs typeface="Times New Roman" panose="02020603050405020304" pitchFamily="18" charset="0"/>
              </a:rPr>
              <a:t>5/1941 - 1956: Đoàn Thanh niên cứu quốc Việt Nam</a:t>
            </a:r>
          </a:p>
          <a:p>
            <a:pPr algn="just">
              <a:spcAft>
                <a:spcPts val="0"/>
              </a:spcAft>
            </a:pPr>
            <a:r>
              <a:rPr lang="vi-VN" sz="1400" dirty="0">
                <a:solidFill>
                  <a:srgbClr val="000000"/>
                </a:solidFill>
                <a:latin typeface="+mj-lt"/>
                <a:ea typeface="Times New Roman" panose="02020603050405020304" pitchFamily="18" charset="0"/>
                <a:cs typeface="Times New Roman" panose="02020603050405020304" pitchFamily="18" charset="0"/>
              </a:rPr>
              <a:t>       • </a:t>
            </a:r>
            <a:r>
              <a:rPr lang="vi-VN" sz="1400" dirty="0" smtClean="0">
                <a:solidFill>
                  <a:srgbClr val="000000"/>
                </a:solidFill>
                <a:latin typeface="+mj-lt"/>
                <a:ea typeface="Times New Roman" panose="02020603050405020304" pitchFamily="18" charset="0"/>
                <a:cs typeface="Times New Roman" panose="02020603050405020304" pitchFamily="18" charset="0"/>
              </a:rPr>
              <a:t>Từ </a:t>
            </a:r>
            <a:r>
              <a:rPr lang="vi-VN" sz="1400" dirty="0">
                <a:solidFill>
                  <a:srgbClr val="000000"/>
                </a:solidFill>
                <a:latin typeface="+mj-lt"/>
                <a:ea typeface="Times New Roman" panose="02020603050405020304" pitchFamily="18" charset="0"/>
                <a:cs typeface="Times New Roman" panose="02020603050405020304" pitchFamily="18" charset="0"/>
              </a:rPr>
              <a:t>25/10/1956 - 1970: Đoàn Thanh niên Lao động Việt Nam</a:t>
            </a:r>
          </a:p>
          <a:p>
            <a:pPr algn="just">
              <a:spcAft>
                <a:spcPts val="0"/>
              </a:spcAft>
            </a:pPr>
            <a:r>
              <a:rPr lang="vi-VN" sz="1400" dirty="0">
                <a:solidFill>
                  <a:srgbClr val="000000"/>
                </a:solidFill>
                <a:latin typeface="+mj-lt"/>
                <a:ea typeface="Times New Roman" panose="02020603050405020304" pitchFamily="18" charset="0"/>
                <a:cs typeface="Times New Roman" panose="02020603050405020304" pitchFamily="18" charset="0"/>
              </a:rPr>
              <a:t>       • </a:t>
            </a:r>
            <a:r>
              <a:rPr lang="vi-VN" sz="1400" dirty="0" smtClean="0">
                <a:solidFill>
                  <a:srgbClr val="000000"/>
                </a:solidFill>
                <a:latin typeface="+mj-lt"/>
                <a:ea typeface="Times New Roman" panose="02020603050405020304" pitchFamily="18" charset="0"/>
                <a:cs typeface="Times New Roman" panose="02020603050405020304" pitchFamily="18" charset="0"/>
              </a:rPr>
              <a:t>Từ </a:t>
            </a:r>
            <a:r>
              <a:rPr lang="vi-VN" sz="1400" dirty="0">
                <a:solidFill>
                  <a:srgbClr val="000000"/>
                </a:solidFill>
                <a:latin typeface="+mj-lt"/>
                <a:ea typeface="Times New Roman" panose="02020603050405020304" pitchFamily="18" charset="0"/>
                <a:cs typeface="Times New Roman" panose="02020603050405020304" pitchFamily="18" charset="0"/>
              </a:rPr>
              <a:t>2/1970 - 11/1976: Đoàn Thanh niên lao động Hồ Chí Minh</a:t>
            </a:r>
          </a:p>
          <a:p>
            <a:pPr algn="just">
              <a:spcAft>
                <a:spcPts val="0"/>
              </a:spcAft>
            </a:pPr>
            <a:r>
              <a:rPr lang="vi-VN" sz="1400" dirty="0">
                <a:solidFill>
                  <a:srgbClr val="000000"/>
                </a:solidFill>
                <a:latin typeface="+mj-lt"/>
                <a:ea typeface="Times New Roman" panose="02020603050405020304" pitchFamily="18" charset="0"/>
                <a:cs typeface="Times New Roman" panose="02020603050405020304" pitchFamily="18" charset="0"/>
              </a:rPr>
              <a:t>       • </a:t>
            </a:r>
            <a:r>
              <a:rPr lang="vi-VN" sz="1400" dirty="0" smtClean="0">
                <a:solidFill>
                  <a:srgbClr val="000000"/>
                </a:solidFill>
                <a:latin typeface="+mj-lt"/>
                <a:ea typeface="Times New Roman" panose="02020603050405020304" pitchFamily="18" charset="0"/>
                <a:cs typeface="Times New Roman" panose="02020603050405020304" pitchFamily="18" charset="0"/>
              </a:rPr>
              <a:t>Từ </a:t>
            </a:r>
            <a:r>
              <a:rPr lang="vi-VN" sz="1400" dirty="0">
                <a:solidFill>
                  <a:srgbClr val="000000"/>
                </a:solidFill>
                <a:latin typeface="+mj-lt"/>
                <a:ea typeface="Times New Roman" panose="02020603050405020304" pitchFamily="18" charset="0"/>
                <a:cs typeface="Times New Roman" panose="02020603050405020304" pitchFamily="18" charset="0"/>
              </a:rPr>
              <a:t>12/1976 đến nay: Đoàn Thanh niên cộng sản Hồ Chí </a:t>
            </a:r>
            <a:r>
              <a:rPr lang="vi-VN" sz="1400" dirty="0" smtClean="0">
                <a:solidFill>
                  <a:srgbClr val="000000"/>
                </a:solidFill>
                <a:latin typeface="+mj-lt"/>
                <a:ea typeface="Times New Roman" panose="02020603050405020304" pitchFamily="18" charset="0"/>
                <a:cs typeface="Times New Roman" panose="02020603050405020304" pitchFamily="18" charset="0"/>
              </a:rPr>
              <a:t>Minh.</a:t>
            </a:r>
            <a:endParaRPr lang="vi-VN" sz="1400" dirty="0">
              <a:solidFill>
                <a:srgbClr val="000000"/>
              </a:solidFill>
              <a:latin typeface="+mj-lt"/>
              <a:ea typeface="Times New Roman" panose="02020603050405020304" pitchFamily="18" charset="0"/>
              <a:cs typeface="Times New Roman" panose="02020603050405020304" pitchFamily="18" charset="0"/>
            </a:endParaRPr>
          </a:p>
          <a:p>
            <a:pPr algn="just">
              <a:spcAft>
                <a:spcPts val="0"/>
              </a:spcAft>
            </a:pPr>
            <a:r>
              <a:rPr lang="vi-VN" sz="1400" dirty="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t>    </a:t>
            </a:r>
            <a:r>
              <a:rPr lang="vi-VN" sz="1400" dirty="0" smtClean="0">
                <a:solidFill>
                  <a:srgbClr val="000000"/>
                </a:solidFill>
                <a:latin typeface="+mj-lt"/>
                <a:ea typeface="Times New Roman" panose="02020603050405020304" pitchFamily="18" charset="0"/>
                <a:cs typeface="Times New Roman" panose="02020603050405020304" pitchFamily="18" charset="0"/>
              </a:rPr>
              <a:t>Những </a:t>
            </a:r>
            <a:r>
              <a:rPr lang="vi-VN" sz="1400" dirty="0">
                <a:solidFill>
                  <a:srgbClr val="000000"/>
                </a:solidFill>
                <a:latin typeface="+mj-lt"/>
                <a:ea typeface="Times New Roman" panose="02020603050405020304" pitchFamily="18" charset="0"/>
                <a:cs typeface="Times New Roman" panose="02020603050405020304" pitchFamily="18" charset="0"/>
              </a:rPr>
              <a:t>thế hệ thanh niên kế tiếp nhau đã chiến đấu anh dũng vì độc lập tự do của Tổ Quốc, vì chủ nghĩa xã hội đã liên tiếp lập nên những chiến công xuất sắc và trưởng thành vượt bậc.</a:t>
            </a:r>
          </a:p>
          <a:p>
            <a:pPr lvl="0" algn="just"/>
            <a:endParaRPr lang="vi-VN"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0222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422071" y="1697317"/>
            <a:ext cx="4298868" cy="48407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270510" algn="just">
              <a:lnSpc>
                <a:spcPts val="1725"/>
              </a:lnSpc>
            </a:pPr>
            <a:endParaRPr lang="vi-VN" sz="1400" dirty="0">
              <a:solidFill>
                <a:prstClr val="black"/>
              </a:solidFill>
            </a:endParaRPr>
          </a:p>
        </p:txBody>
      </p:sp>
      <p:sp>
        <p:nvSpPr>
          <p:cNvPr id="11" name="Title 1"/>
          <p:cNvSpPr txBox="1">
            <a:spLocks/>
          </p:cNvSpPr>
          <p:nvPr/>
        </p:nvSpPr>
        <p:spPr>
          <a:xfrm>
            <a:off x="0" y="2573101"/>
            <a:ext cx="4453248" cy="37105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270510" algn="ctr">
              <a:lnSpc>
                <a:spcPts val="1725"/>
              </a:lnSpc>
            </a:pPr>
            <a:r>
              <a:rPr lang="vi-VN" sz="3200" dirty="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t/>
            </a:r>
            <a:br>
              <a:rPr lang="vi-VN" sz="3200" dirty="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br>
            <a:endParaRPr lang="vi-VN" sz="3200" dirty="0">
              <a:solidFill>
                <a:prstClr val="black"/>
              </a:solidFill>
            </a:endParaRPr>
          </a:p>
        </p:txBody>
      </p:sp>
      <p:sp>
        <p:nvSpPr>
          <p:cNvPr id="12" name="Title 1"/>
          <p:cNvSpPr txBox="1">
            <a:spLocks/>
          </p:cNvSpPr>
          <p:nvPr/>
        </p:nvSpPr>
        <p:spPr>
          <a:xfrm>
            <a:off x="4809506" y="2446317"/>
            <a:ext cx="4298868" cy="37105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270510" algn="ctr">
              <a:lnSpc>
                <a:spcPts val="1725"/>
              </a:lnSpc>
            </a:pPr>
            <a:r>
              <a:rPr lang="vi-VN" sz="320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t/>
            </a:r>
            <a:br>
              <a:rPr lang="vi-VN" sz="320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br>
            <a:endParaRPr lang="vi-VN" sz="3200" dirty="0">
              <a:solidFill>
                <a:prstClr val="black"/>
              </a:solidFill>
            </a:endParaRPr>
          </a:p>
        </p:txBody>
      </p:sp>
      <p:pic>
        <p:nvPicPr>
          <p:cNvPr id="13" name="Picture 12"/>
          <p:cNvPicPr>
            <a:picLocks noChangeAspect="1"/>
          </p:cNvPicPr>
          <p:nvPr/>
        </p:nvPicPr>
        <p:blipFill>
          <a:blip r:embed="rId2"/>
          <a:stretch>
            <a:fillRect/>
          </a:stretch>
        </p:blipFill>
        <p:spPr>
          <a:xfrm>
            <a:off x="3904669" y="6283683"/>
            <a:ext cx="1316850" cy="626262"/>
          </a:xfrm>
          <a:prstGeom prst="rect">
            <a:avLst/>
          </a:prstGeom>
        </p:spPr>
      </p:pic>
      <p:sp>
        <p:nvSpPr>
          <p:cNvPr id="9" name="Down Ribbon 8"/>
          <p:cNvSpPr/>
          <p:nvPr/>
        </p:nvSpPr>
        <p:spPr>
          <a:xfrm>
            <a:off x="866156" y="44407"/>
            <a:ext cx="7465043" cy="885056"/>
          </a:xfrm>
          <a:prstGeom prst="ribb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2000" b="1" dirty="0" smtClean="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Arial" panose="020B0604020202020204" pitchFamily="34" charset="0"/>
              </a:rPr>
              <a:t>Theo dòng lịch sử</a:t>
            </a:r>
            <a:endParaRPr lang="vi-VN" sz="2000" b="1" dirty="0">
              <a:ln w="0"/>
              <a:solidFill>
                <a:prstClr val="black"/>
              </a:solidFill>
              <a:effectLst>
                <a:outerShdw blurRad="38100" dist="19050" dir="2700000" algn="tl" rotWithShape="0">
                  <a:prstClr val="black">
                    <a:alpha val="40000"/>
                  </a:prstClr>
                </a:outerShdw>
              </a:effectLst>
              <a:latin typeface="Verdana" panose="020B0604030504040204" pitchFamily="34" charset="0"/>
              <a:ea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3972952" y="6203636"/>
            <a:ext cx="1316850" cy="743776"/>
          </a:xfrm>
          <a:prstGeom prst="rect">
            <a:avLst/>
          </a:prstGeom>
        </p:spPr>
      </p:pic>
      <p:sp>
        <p:nvSpPr>
          <p:cNvPr id="2" name="Rectangle 1"/>
          <p:cNvSpPr/>
          <p:nvPr/>
        </p:nvSpPr>
        <p:spPr>
          <a:xfrm>
            <a:off x="57237" y="1113037"/>
            <a:ext cx="4572000" cy="5478423"/>
          </a:xfrm>
          <a:prstGeom prst="rect">
            <a:avLst/>
          </a:prstGeom>
        </p:spPr>
        <p:txBody>
          <a:bodyPr>
            <a:spAutoFit/>
          </a:bodyPr>
          <a:lstStyle/>
          <a:p>
            <a:pPr algn="just">
              <a:spcAft>
                <a:spcPts val="0"/>
              </a:spcAft>
            </a:pPr>
            <a:r>
              <a:rPr lang="vi-VN" sz="1400" dirty="0" smtClean="0">
                <a:solidFill>
                  <a:srgbClr val="000000"/>
                </a:solidFill>
                <a:latin typeface="+mj-lt"/>
                <a:ea typeface="Times New Roman" panose="02020603050405020304" pitchFamily="18" charset="0"/>
                <a:cs typeface="Times New Roman" panose="02020603050405020304" pitchFamily="18" charset="0"/>
              </a:rPr>
              <a:t>    * </a:t>
            </a:r>
            <a:r>
              <a:rPr lang="vi-VN" sz="1400" dirty="0">
                <a:solidFill>
                  <a:srgbClr val="000000"/>
                </a:solidFill>
                <a:latin typeface="+mj-lt"/>
                <a:ea typeface="Times New Roman" panose="02020603050405020304" pitchFamily="18" charset="0"/>
                <a:cs typeface="Times New Roman" panose="02020603050405020304" pitchFamily="18" charset="0"/>
              </a:rPr>
              <a:t>LỊCH SỬ TÊN GỌI CỦA ĐOÀN THANH NIÊN CỘNG SẢN HỒ CHÍ MINH</a:t>
            </a:r>
          </a:p>
          <a:p>
            <a:pPr algn="just">
              <a:spcAft>
                <a:spcPts val="0"/>
              </a:spcAft>
            </a:pPr>
            <a:r>
              <a:rPr lang="vi-VN" sz="1400" dirty="0" smtClean="0">
                <a:solidFill>
                  <a:srgbClr val="000000"/>
                </a:solidFill>
                <a:latin typeface="+mj-lt"/>
                <a:ea typeface="Times New Roman" panose="02020603050405020304" pitchFamily="18" charset="0"/>
                <a:cs typeface="Times New Roman" panose="02020603050405020304" pitchFamily="18" charset="0"/>
              </a:rPr>
              <a:t>    Mỗi </a:t>
            </a:r>
            <a:r>
              <a:rPr lang="vi-VN" sz="1400" dirty="0">
                <a:solidFill>
                  <a:srgbClr val="000000"/>
                </a:solidFill>
                <a:latin typeface="+mj-lt"/>
                <a:ea typeface="Times New Roman" panose="02020603050405020304" pitchFamily="18" charset="0"/>
                <a:cs typeface="Times New Roman" panose="02020603050405020304" pitchFamily="18" charset="0"/>
              </a:rPr>
              <a:t>chặng đường lịch sử của dân tộc, Đoàn TNCS Hồ Chí Minh có những hình thức đấu tranh và những nhiệm vụ đặt lên hàng đầu khác nhau. Với mỗi giai đoạn, tên gọi của Đoàn đã được thay đổi.</a:t>
            </a:r>
          </a:p>
          <a:p>
            <a:pPr algn="just">
              <a:spcAft>
                <a:spcPts val="0"/>
              </a:spcAft>
            </a:pPr>
            <a:r>
              <a:rPr lang="vi-VN" sz="1400" dirty="0" smtClean="0">
                <a:solidFill>
                  <a:srgbClr val="000000"/>
                </a:solidFill>
                <a:latin typeface="+mj-lt"/>
                <a:ea typeface="Times New Roman" panose="02020603050405020304" pitchFamily="18" charset="0"/>
                <a:cs typeface="Times New Roman" panose="02020603050405020304" pitchFamily="18" charset="0"/>
              </a:rPr>
              <a:t>    </a:t>
            </a:r>
            <a:r>
              <a:rPr lang="vi-VN" sz="1400" b="1" dirty="0" smtClean="0">
                <a:solidFill>
                  <a:srgbClr val="000000"/>
                </a:solidFill>
                <a:latin typeface="+mj-lt"/>
                <a:ea typeface="Times New Roman" panose="02020603050405020304" pitchFamily="18" charset="0"/>
                <a:cs typeface="Times New Roman" panose="02020603050405020304" pitchFamily="18" charset="0"/>
              </a:rPr>
              <a:t>1.Đoàn </a:t>
            </a:r>
            <a:r>
              <a:rPr lang="vi-VN" sz="1400" b="1" dirty="0">
                <a:solidFill>
                  <a:srgbClr val="000000"/>
                </a:solidFill>
                <a:latin typeface="+mj-lt"/>
                <a:ea typeface="Times New Roman" panose="02020603050405020304" pitchFamily="18" charset="0"/>
                <a:cs typeface="Times New Roman" panose="02020603050405020304" pitchFamily="18" charset="0"/>
              </a:rPr>
              <a:t>Thanh niên Dân chủ Đông Dương</a:t>
            </a:r>
            <a:endParaRPr lang="vi-VN" sz="1400" dirty="0">
              <a:solidFill>
                <a:srgbClr val="000000"/>
              </a:solidFill>
              <a:latin typeface="+mj-lt"/>
              <a:ea typeface="Times New Roman" panose="02020603050405020304" pitchFamily="18" charset="0"/>
              <a:cs typeface="Times New Roman" panose="02020603050405020304" pitchFamily="18" charset="0"/>
            </a:endParaRPr>
          </a:p>
          <a:p>
            <a:pPr algn="just">
              <a:spcAft>
                <a:spcPts val="0"/>
              </a:spcAft>
            </a:pPr>
            <a:r>
              <a:rPr lang="vi-VN" sz="1400" dirty="0" smtClean="0">
                <a:solidFill>
                  <a:srgbClr val="000000"/>
                </a:solidFill>
                <a:latin typeface="+mj-lt"/>
                <a:ea typeface="Times New Roman" panose="02020603050405020304" pitchFamily="18" charset="0"/>
                <a:cs typeface="Times New Roman" panose="02020603050405020304" pitchFamily="18" charset="0"/>
              </a:rPr>
              <a:t>    </a:t>
            </a:r>
            <a:r>
              <a:rPr lang="vi-VN" sz="1400" spc="-20" dirty="0" smtClean="0">
                <a:solidFill>
                  <a:srgbClr val="000000"/>
                </a:solidFill>
                <a:latin typeface="+mj-lt"/>
                <a:ea typeface="Times New Roman" panose="02020603050405020304" pitchFamily="18" charset="0"/>
                <a:cs typeface="Times New Roman" panose="02020603050405020304" pitchFamily="18" charset="0"/>
              </a:rPr>
              <a:t>Tháng </a:t>
            </a:r>
            <a:r>
              <a:rPr lang="vi-VN" sz="1400" spc="-20" dirty="0">
                <a:solidFill>
                  <a:srgbClr val="000000"/>
                </a:solidFill>
                <a:latin typeface="+mj-lt"/>
                <a:ea typeface="Times New Roman" panose="02020603050405020304" pitchFamily="18" charset="0"/>
                <a:cs typeface="Times New Roman" panose="02020603050405020304" pitchFamily="18" charset="0"/>
              </a:rPr>
              <a:t>5/1935, Mặt trận Nhân dân Pháp được thành lập và sau đó giành được đa số phiếu trong cuộc bầu cử Quốc hội tháng 6/1936. Chính phủ phái tả lên cầm quyền ở Pháp. Căn cứ diễn biến tình hình thế giới và trong nước, tháng 7/1936, Hội nghị T.Ư Đảng đã định ra đường lối, phương pháp tổ chức và đấu tranh cách mạng trong thời kỳ mới.</a:t>
            </a:r>
            <a:endParaRPr lang="vi-VN" sz="1400" dirty="0">
              <a:solidFill>
                <a:srgbClr val="000000"/>
              </a:solidFill>
              <a:latin typeface="+mj-lt"/>
              <a:ea typeface="Times New Roman" panose="02020603050405020304" pitchFamily="18" charset="0"/>
              <a:cs typeface="Times New Roman" panose="02020603050405020304" pitchFamily="18" charset="0"/>
            </a:endParaRPr>
          </a:p>
          <a:p>
            <a:pPr algn="just">
              <a:spcAft>
                <a:spcPts val="0"/>
              </a:spcAft>
            </a:pPr>
            <a:r>
              <a:rPr lang="vi-VN" sz="1400" dirty="0" smtClean="0">
                <a:solidFill>
                  <a:srgbClr val="000000"/>
                </a:solidFill>
                <a:latin typeface="+mj-lt"/>
                <a:ea typeface="Times New Roman" panose="02020603050405020304" pitchFamily="18" charset="0"/>
                <a:cs typeface="Times New Roman" panose="02020603050405020304" pitchFamily="18" charset="0"/>
              </a:rPr>
              <a:t>    Nhiệm </a:t>
            </a:r>
            <a:r>
              <a:rPr lang="vi-VN" sz="1400" dirty="0">
                <a:solidFill>
                  <a:srgbClr val="000000"/>
                </a:solidFill>
                <a:latin typeface="+mj-lt"/>
                <a:ea typeface="Times New Roman" panose="02020603050405020304" pitchFamily="18" charset="0"/>
                <a:cs typeface="Times New Roman" panose="02020603050405020304" pitchFamily="18" charset="0"/>
              </a:rPr>
              <a:t>vụ của Đảng và nhân dân ta lúc này là tập trung mũi nhọn đấu tranh chống bọn phản động thuộc địa và tay sai, đòi các quyền tự do, dân chủ, cải thiện đời sống. Vì vậy, Đảng chủ trương lập Mặt trận Nhân dân Phản đế sau đổi thành mặt trận Thống nhất Dân chủ. Hội nghị BCH T.Ư Đảng họp tháng 7/1936 đã ra những quyết định quan trọng nhằm tăng cường sự lãnh đạo của Đảng đối với công tác vận động TN. Theo đó, trong thời kỳ cách mạng từ giữa năm 1936 đến mùa thu năm 1939, Đoàn Thanh niên Cộng sản Đông Dương mang tên Đoàn Thanh niên Dân chủ Đông Dương phù hợp với nhiệm vụ chính trị qua các nghị quyết của Đảng như trên đã nêu. </a:t>
            </a:r>
            <a:endParaRPr lang="vi-VN" sz="1400" dirty="0">
              <a:solidFill>
                <a:srgbClr val="000000"/>
              </a:solidFill>
              <a:effectLst/>
              <a:latin typeface="+mj-lt"/>
              <a:ea typeface="Times New Roman" panose="02020603050405020304" pitchFamily="18" charset="0"/>
              <a:cs typeface="Times New Roman" panose="02020603050405020304" pitchFamily="18" charset="0"/>
            </a:endParaRPr>
          </a:p>
        </p:txBody>
      </p:sp>
      <p:sp>
        <p:nvSpPr>
          <p:cNvPr id="3" name="Rectangle 2"/>
          <p:cNvSpPr/>
          <p:nvPr/>
        </p:nvSpPr>
        <p:spPr>
          <a:xfrm>
            <a:off x="4598677" y="1113037"/>
            <a:ext cx="4572000" cy="5549211"/>
          </a:xfrm>
          <a:prstGeom prst="rect">
            <a:avLst/>
          </a:prstGeom>
        </p:spPr>
        <p:txBody>
          <a:bodyPr>
            <a:spAutoFit/>
          </a:bodyPr>
          <a:lstStyle/>
          <a:p>
            <a:pPr lvl="0" algn="just"/>
            <a:r>
              <a:rPr lang="vi-VN" sz="142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Đoàn Thanh niên Dân chủ hoạt động công khai, có cơ quan báo chí riêng, đó là các tờ “Bạn dân”, “Thế giới”, “Mới” phát hành ở cả ba miền đất nước. Đoàn đã xây dựng đội ngũ của mình gồm hàng vạn đoàn viên, đấu tranh kiên cường dưới ngọn cờ của Đảng, tiếp nối truyền thống vẻ vang của Đoàn Thanh niên Cộng sản Đông Dương (1931 – 1935).</a:t>
            </a:r>
          </a:p>
          <a:p>
            <a:pPr algn="just">
              <a:spcAft>
                <a:spcPts val="0"/>
              </a:spcAft>
            </a:pPr>
            <a:r>
              <a:rPr lang="vi-VN" sz="1420" dirty="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t>    </a:t>
            </a:r>
            <a:r>
              <a:rPr lang="vi-VN" sz="1420" dirty="0" smtClean="0">
                <a:solidFill>
                  <a:srgbClr val="000000"/>
                </a:solidFill>
                <a:latin typeface="+mj-lt"/>
                <a:ea typeface="Times New Roman" panose="02020603050405020304" pitchFamily="18" charset="0"/>
                <a:cs typeface="Times New Roman" panose="02020603050405020304" pitchFamily="18" charset="0"/>
              </a:rPr>
              <a:t>Ngoài việc phát hành báo, tổ chức Đoàn còn lập các Hội đọc sách, Hội văn nghệ, Hội thể thao, đặc biệt là hình thành các nhóm nghiên cứu chủ nghĩa Mác. Nhiều tác phẩm chính trị, văn học của C.Mác. F.Angghen, V.I.Lênin, Goocki… như: “Tuyên ngôn Đảng cộng sản”, “Tư bản”, “Nhà nước là gì?”, “Người mẹ”… cũng như các cuốn sách do các chiến sĩ cộng sản Việt Nam viết như: “Vấn đề dân cầy” của Qua Ninh và Vân Đình, “Mác xít phổ thông” của Hải Triều và Thơ Tố Hữu được đông đảo đoàn viên, thanh niên hân hoan đón đọc.</a:t>
            </a:r>
          </a:p>
          <a:p>
            <a:pPr algn="just">
              <a:spcAft>
                <a:spcPts val="0"/>
              </a:spcAft>
            </a:pPr>
            <a:r>
              <a:rPr lang="vi-VN" sz="1420" dirty="0" smtClean="0">
                <a:solidFill>
                  <a:srgbClr val="000000"/>
                </a:solidFill>
                <a:latin typeface="+mj-lt"/>
                <a:ea typeface="Times New Roman" panose="02020603050405020304" pitchFamily="18" charset="0"/>
                <a:cs typeface="Times New Roman" panose="02020603050405020304" pitchFamily="18" charset="0"/>
              </a:rPr>
              <a:t>    Được sự quan tâm của các Xứ ủy Đảng, phong trào TN và tổ chức Đoàn được củng cố, phát triển sâu rộng, có hệ thống từ cơ sở lên đến tỉnh, thành và xứ.</a:t>
            </a:r>
          </a:p>
          <a:p>
            <a:pPr algn="just">
              <a:spcAft>
                <a:spcPts val="0"/>
              </a:spcAft>
            </a:pPr>
            <a:r>
              <a:rPr lang="vi-VN" sz="1420" dirty="0" smtClean="0">
                <a:solidFill>
                  <a:srgbClr val="000000"/>
                </a:solidFill>
                <a:latin typeface="+mj-lt"/>
                <a:ea typeface="Times New Roman" panose="02020603050405020304" pitchFamily="18" charset="0"/>
                <a:cs typeface="Times New Roman" panose="02020603050405020304" pitchFamily="18" charset="0"/>
              </a:rPr>
              <a:t>    Tuy nhiên, đến tháng 9/1939, đại chiến thế giới lần thứ 2 bùng nổ. Thực dân Pháp thẳng tay thi hành chính sách đàn áp, khủng bố phong trào đấu tranh của các tầng lớp nhân dân và TN ta. Tổ chức Đoàn phải trở lại hoạt động bí mật.</a:t>
            </a:r>
          </a:p>
          <a:p>
            <a:pPr algn="just">
              <a:spcAft>
                <a:spcPts val="0"/>
              </a:spcAft>
            </a:pPr>
            <a:endParaRPr lang="vi-VN" sz="1400" dirty="0">
              <a:solidFill>
                <a:srgbClr val="000000"/>
              </a:solidFill>
              <a:latin typeface="+mj-lt"/>
              <a:ea typeface="Times New Roman" panose="02020603050405020304" pitchFamily="18" charset="0"/>
              <a:cs typeface="Times New Roman" panose="02020603050405020304" pitchFamily="18" charset="0"/>
            </a:endParaRPr>
          </a:p>
          <a:p>
            <a:pPr lvl="0" algn="just"/>
            <a:endParaRPr lang="vi-VN"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07285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422071" y="1697317"/>
            <a:ext cx="4298868" cy="48407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270510" algn="just">
              <a:lnSpc>
                <a:spcPts val="1725"/>
              </a:lnSpc>
            </a:pPr>
            <a:endParaRPr lang="vi-VN" sz="1400" dirty="0">
              <a:solidFill>
                <a:prstClr val="black"/>
              </a:solidFill>
            </a:endParaRPr>
          </a:p>
        </p:txBody>
      </p:sp>
      <p:sp>
        <p:nvSpPr>
          <p:cNvPr id="11" name="Title 1"/>
          <p:cNvSpPr txBox="1">
            <a:spLocks/>
          </p:cNvSpPr>
          <p:nvPr/>
        </p:nvSpPr>
        <p:spPr>
          <a:xfrm>
            <a:off x="0" y="2573101"/>
            <a:ext cx="4453248" cy="37105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270510" algn="ctr">
              <a:lnSpc>
                <a:spcPts val="1725"/>
              </a:lnSpc>
            </a:pPr>
            <a:r>
              <a:rPr lang="vi-VN" sz="3200" dirty="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t/>
            </a:r>
            <a:br>
              <a:rPr lang="vi-VN" sz="3200" dirty="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br>
            <a:endParaRPr lang="vi-VN" sz="3200" dirty="0">
              <a:solidFill>
                <a:prstClr val="black"/>
              </a:solidFill>
            </a:endParaRPr>
          </a:p>
        </p:txBody>
      </p:sp>
      <p:sp>
        <p:nvSpPr>
          <p:cNvPr id="12" name="Title 1"/>
          <p:cNvSpPr txBox="1">
            <a:spLocks/>
          </p:cNvSpPr>
          <p:nvPr/>
        </p:nvSpPr>
        <p:spPr>
          <a:xfrm>
            <a:off x="4809506" y="2446317"/>
            <a:ext cx="4298868" cy="37105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270510" algn="ctr">
              <a:lnSpc>
                <a:spcPts val="1725"/>
              </a:lnSpc>
            </a:pPr>
            <a:r>
              <a:rPr lang="vi-VN" sz="320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t/>
            </a:r>
            <a:br>
              <a:rPr lang="vi-VN" sz="320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br>
            <a:endParaRPr lang="vi-VN" sz="3200" dirty="0">
              <a:solidFill>
                <a:prstClr val="black"/>
              </a:solidFill>
            </a:endParaRPr>
          </a:p>
        </p:txBody>
      </p:sp>
      <p:pic>
        <p:nvPicPr>
          <p:cNvPr id="13" name="Picture 12"/>
          <p:cNvPicPr>
            <a:picLocks noChangeAspect="1"/>
          </p:cNvPicPr>
          <p:nvPr/>
        </p:nvPicPr>
        <p:blipFill>
          <a:blip r:embed="rId2"/>
          <a:stretch>
            <a:fillRect/>
          </a:stretch>
        </p:blipFill>
        <p:spPr>
          <a:xfrm>
            <a:off x="3904669" y="6283683"/>
            <a:ext cx="1316850" cy="626262"/>
          </a:xfrm>
          <a:prstGeom prst="rect">
            <a:avLst/>
          </a:prstGeom>
        </p:spPr>
      </p:pic>
      <p:sp>
        <p:nvSpPr>
          <p:cNvPr id="9" name="Down Ribbon 8"/>
          <p:cNvSpPr/>
          <p:nvPr/>
        </p:nvSpPr>
        <p:spPr>
          <a:xfrm>
            <a:off x="866156" y="44407"/>
            <a:ext cx="7465043" cy="885056"/>
          </a:xfrm>
          <a:prstGeom prst="ribb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2000" b="1" dirty="0" smtClean="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Arial" panose="020B0604020202020204" pitchFamily="34" charset="0"/>
              </a:rPr>
              <a:t>Theo dòng lịch sử</a:t>
            </a:r>
            <a:endParaRPr lang="vi-VN" sz="2000" b="1" dirty="0">
              <a:ln w="0"/>
              <a:solidFill>
                <a:prstClr val="black"/>
              </a:solidFill>
              <a:effectLst>
                <a:outerShdw blurRad="38100" dist="19050" dir="2700000" algn="tl" rotWithShape="0">
                  <a:prstClr val="black">
                    <a:alpha val="40000"/>
                  </a:prstClr>
                </a:outerShdw>
              </a:effectLst>
              <a:latin typeface="Verdana" panose="020B0604030504040204" pitchFamily="34" charset="0"/>
              <a:ea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3972952" y="6203636"/>
            <a:ext cx="1316850" cy="743776"/>
          </a:xfrm>
          <a:prstGeom prst="rect">
            <a:avLst/>
          </a:prstGeom>
        </p:spPr>
      </p:pic>
      <p:sp>
        <p:nvSpPr>
          <p:cNvPr id="4" name="Rectangle 3"/>
          <p:cNvSpPr/>
          <p:nvPr/>
        </p:nvSpPr>
        <p:spPr>
          <a:xfrm>
            <a:off x="0" y="1009510"/>
            <a:ext cx="4572000" cy="5262979"/>
          </a:xfrm>
          <a:prstGeom prst="rect">
            <a:avLst/>
          </a:prstGeom>
        </p:spPr>
        <p:txBody>
          <a:bodyPr>
            <a:spAutoFit/>
          </a:bodyPr>
          <a:lstStyle/>
          <a:p>
            <a:pPr algn="just">
              <a:spcAft>
                <a:spcPts val="0"/>
              </a:spcAft>
            </a:pPr>
            <a:r>
              <a:rPr lang="vi-VN" sz="1400" b="1" dirty="0" smtClean="0">
                <a:solidFill>
                  <a:srgbClr val="000000"/>
                </a:solidFill>
                <a:latin typeface="+mj-lt"/>
                <a:ea typeface="Times New Roman" panose="02020603050405020304" pitchFamily="18" charset="0"/>
                <a:cs typeface="Times New Roman" panose="02020603050405020304" pitchFamily="18" charset="0"/>
              </a:rPr>
              <a:t>    2</a:t>
            </a:r>
            <a:r>
              <a:rPr lang="vi-VN" sz="1400" b="1" dirty="0">
                <a:solidFill>
                  <a:srgbClr val="000000"/>
                </a:solidFill>
                <a:latin typeface="+mj-lt"/>
                <a:ea typeface="Times New Roman" panose="02020603050405020304" pitchFamily="18" charset="0"/>
                <a:cs typeface="Times New Roman" panose="02020603050405020304" pitchFamily="18" charset="0"/>
              </a:rPr>
              <a:t>. Đoàn Thanh niên Phản đế Đông Dương</a:t>
            </a:r>
            <a:endParaRPr lang="vi-VN" sz="1400" dirty="0">
              <a:solidFill>
                <a:srgbClr val="000000"/>
              </a:solidFill>
              <a:latin typeface="+mj-lt"/>
              <a:ea typeface="Times New Roman" panose="02020603050405020304" pitchFamily="18" charset="0"/>
              <a:cs typeface="Times New Roman" panose="02020603050405020304" pitchFamily="18" charset="0"/>
            </a:endParaRPr>
          </a:p>
          <a:p>
            <a:pPr algn="just">
              <a:spcAft>
                <a:spcPts val="0"/>
              </a:spcAft>
            </a:pPr>
            <a:r>
              <a:rPr lang="vi-VN" sz="1400" dirty="0" smtClean="0">
                <a:solidFill>
                  <a:srgbClr val="000000"/>
                </a:solidFill>
                <a:latin typeface="+mj-lt"/>
                <a:ea typeface="Times New Roman" panose="02020603050405020304" pitchFamily="18" charset="0"/>
                <a:cs typeface="Times New Roman" panose="02020603050405020304" pitchFamily="18" charset="0"/>
              </a:rPr>
              <a:t>    Tháng </a:t>
            </a:r>
            <a:r>
              <a:rPr lang="vi-VN" sz="1400" dirty="0">
                <a:solidFill>
                  <a:srgbClr val="000000"/>
                </a:solidFill>
                <a:latin typeface="+mj-lt"/>
                <a:ea typeface="Times New Roman" panose="02020603050405020304" pitchFamily="18" charset="0"/>
                <a:cs typeface="Times New Roman" panose="02020603050405020304" pitchFamily="18" charset="0"/>
              </a:rPr>
              <a:t>11/1939, T.Ư Đảng họp Hội nghị lần thứ 6 tại Bà Điểm (Hóc Môn, Gia Định). NQ Hội nghị nhấn mạnh giải phóng dân tộc là nhiệm vụ hàng đầu của CMGP dân tộc, là nhiệm vụ hàng đầu của CM Đông Dương. Hội nghị chủ trương lập Mặt trận Thống nhất Dân tộc Phản đế Đông Dương nhằm đoàn kết rộng rãi các tầng lớp nhân dân, các giai cấp và dân tộc ở Đông Dương để đánh đổ đế quốc Pháp và tay sai của chúng.</a:t>
            </a:r>
          </a:p>
          <a:p>
            <a:pPr algn="just">
              <a:spcAft>
                <a:spcPts val="0"/>
              </a:spcAft>
            </a:pPr>
            <a:r>
              <a:rPr lang="vi-VN" sz="1400" dirty="0" smtClean="0">
                <a:solidFill>
                  <a:srgbClr val="000000"/>
                </a:solidFill>
                <a:latin typeface="+mj-lt"/>
                <a:ea typeface="Times New Roman" panose="02020603050405020304" pitchFamily="18" charset="0"/>
                <a:cs typeface="Times New Roman" panose="02020603050405020304" pitchFamily="18" charset="0"/>
              </a:rPr>
              <a:t>    Theo </a:t>
            </a:r>
            <a:r>
              <a:rPr lang="vi-VN" sz="1400" dirty="0">
                <a:solidFill>
                  <a:srgbClr val="000000"/>
                </a:solidFill>
                <a:latin typeface="+mj-lt"/>
                <a:ea typeface="Times New Roman" panose="02020603050405020304" pitchFamily="18" charset="0"/>
                <a:cs typeface="Times New Roman" panose="02020603050405020304" pitchFamily="18" charset="0"/>
              </a:rPr>
              <a:t>chủ trương của Đảng, Đoàn Thanh niên Dân chủ Đông Dương mang tên mới là Đoàn Thanh niên Phản đế Đông Dương tiếp nối sự nghiệp vẻ vang của các tổ chức TNCS và TNDC trước đây. Đoàn đã xây dựng được cơ sở ở nông thôn, trong nhà máy và các trường học. Trong tình hình mới, tổ chức Đoàn hoạt động bí mật và được tổ chức chặt chẽ. Những ĐVTN Dân chủ được thử thách, lựa chọn và chuyển thành ĐVTN Phản đế, các hội viên TN trong các tổ chức TN phổ thông được giao những công tác thích hợp để thử thách bồi dưỡng.</a:t>
            </a:r>
          </a:p>
          <a:p>
            <a:pPr algn="just">
              <a:spcAft>
                <a:spcPts val="0"/>
              </a:spcAft>
            </a:pPr>
            <a:r>
              <a:rPr lang="vi-VN" sz="1400" dirty="0" smtClean="0">
                <a:solidFill>
                  <a:srgbClr val="000000"/>
                </a:solidFill>
                <a:latin typeface="+mj-lt"/>
                <a:ea typeface="Times New Roman" panose="02020603050405020304" pitchFamily="18" charset="0"/>
                <a:cs typeface="Times New Roman" panose="02020603050405020304" pitchFamily="18" charset="0"/>
              </a:rPr>
              <a:t>     Tháng </a:t>
            </a:r>
            <a:r>
              <a:rPr lang="vi-VN" sz="1400" dirty="0">
                <a:solidFill>
                  <a:srgbClr val="000000"/>
                </a:solidFill>
                <a:latin typeface="+mj-lt"/>
                <a:ea typeface="Times New Roman" panose="02020603050405020304" pitchFamily="18" charset="0"/>
                <a:cs typeface="Times New Roman" panose="02020603050405020304" pitchFamily="18" charset="0"/>
              </a:rPr>
              <a:t>9/1940, Phát xít Nhật xâm lược Đông Dương. Từ đây nhân dân Việt Nam một cổ hai tròng, bị hai kẻ thù là phát xít Nhật và thực dân Pháp cùng thống trị. Nhưng nhân dân Việt Nam và thế hệ thanh niên nước ta thời kỳ này không chịu khuất phục</a:t>
            </a:r>
            <a:r>
              <a:rPr lang="vi-VN" sz="1400" dirty="0" smtClean="0">
                <a:solidFill>
                  <a:srgbClr val="000000"/>
                </a:solidFill>
                <a:latin typeface="+mj-lt"/>
                <a:ea typeface="Times New Roman" panose="02020603050405020304" pitchFamily="18" charset="0"/>
                <a:cs typeface="Times New Roman" panose="02020603050405020304" pitchFamily="18" charset="0"/>
              </a:rPr>
              <a:t>:</a:t>
            </a:r>
            <a:endParaRPr lang="vi-VN" sz="1400" dirty="0">
              <a:solidFill>
                <a:srgbClr val="000000"/>
              </a:solidFill>
              <a:effectLst/>
              <a:latin typeface="+mj-lt"/>
              <a:ea typeface="Times New Roman" panose="02020603050405020304" pitchFamily="18" charset="0"/>
              <a:cs typeface="Times New Roman" panose="02020603050405020304" pitchFamily="18" charset="0"/>
            </a:endParaRPr>
          </a:p>
        </p:txBody>
      </p:sp>
      <p:sp>
        <p:nvSpPr>
          <p:cNvPr id="5" name="Rectangle 4"/>
          <p:cNvSpPr/>
          <p:nvPr/>
        </p:nvSpPr>
        <p:spPr>
          <a:xfrm>
            <a:off x="4536374" y="1098188"/>
            <a:ext cx="4572000" cy="5115246"/>
          </a:xfrm>
          <a:prstGeom prst="rect">
            <a:avLst/>
          </a:prstGeom>
        </p:spPr>
        <p:txBody>
          <a:bodyPr>
            <a:spAutoFit/>
          </a:bodyPr>
          <a:lstStyle/>
          <a:p>
            <a:pPr lvl="0" algn="just"/>
            <a:r>
              <a:rPr lang="vi-VN" sz="142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Tháng 9/1940, khởi nghĩa Bắc Sơn nổ ra; tháng 11/1940, khởi nghĩa Nam Kỳ bùng nổ với sự xuất hiện lần đầu tiên lá Cờ đỏ Sao Vàng; tháng 1/1941, nổ ra cuộc binh biến ở đồn Chợ Rạng và đồn Đô Lương.</a:t>
            </a:r>
          </a:p>
          <a:p>
            <a:pPr lvl="0" algn="just"/>
            <a:r>
              <a:rPr lang="vi-VN" sz="142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Các tổ chức Đoàn TN Dân chủ sau đó là Đoàn Thanh niên Phản đế đã vận động thanh niên đi đầu trong các cuộc đấu tranh và khởi nghĩa vũ trang từng phần, báo hiệu một thời kỳ mới: chuẩn bị tiến tới tổng khởi nghĩa giành chính quyền về tay nhân dân</a:t>
            </a:r>
            <a:r>
              <a:rPr lang="vi-VN" sz="142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pPr>
            <a:r>
              <a:rPr lang="vi-VN" sz="1420" b="1"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 </a:t>
            </a:r>
            <a:r>
              <a:rPr lang="vi-VN" sz="1420" b="1" dirty="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t>   </a:t>
            </a:r>
            <a:r>
              <a:rPr lang="vi-VN" sz="1420" b="1" dirty="0" smtClean="0">
                <a:solidFill>
                  <a:srgbClr val="000000"/>
                </a:solidFill>
                <a:latin typeface="+mj-lt"/>
                <a:ea typeface="Times New Roman" panose="02020603050405020304" pitchFamily="18" charset="0"/>
                <a:cs typeface="Times New Roman" panose="02020603050405020304" pitchFamily="18" charset="0"/>
              </a:rPr>
              <a:t>3</a:t>
            </a:r>
            <a:r>
              <a:rPr lang="vi-VN" sz="1420" b="1" dirty="0">
                <a:solidFill>
                  <a:srgbClr val="000000"/>
                </a:solidFill>
                <a:latin typeface="+mj-lt"/>
                <a:ea typeface="Times New Roman" panose="02020603050405020304" pitchFamily="18" charset="0"/>
                <a:cs typeface="Times New Roman" panose="02020603050405020304" pitchFamily="18" charset="0"/>
              </a:rPr>
              <a:t>. Đoàn Thanh niên cứu quốc Việt Nam</a:t>
            </a:r>
            <a:endParaRPr lang="vi-VN" sz="1420" dirty="0">
              <a:solidFill>
                <a:srgbClr val="000000"/>
              </a:solidFill>
              <a:latin typeface="+mj-lt"/>
              <a:ea typeface="Times New Roman" panose="02020603050405020304" pitchFamily="18" charset="0"/>
              <a:cs typeface="Times New Roman" panose="02020603050405020304" pitchFamily="18" charset="0"/>
            </a:endParaRPr>
          </a:p>
          <a:p>
            <a:pPr algn="just">
              <a:spcAft>
                <a:spcPts val="0"/>
              </a:spcAft>
            </a:pPr>
            <a:r>
              <a:rPr lang="vi-VN" sz="1420" dirty="0" smtClean="0">
                <a:solidFill>
                  <a:srgbClr val="000000"/>
                </a:solidFill>
                <a:latin typeface="+mj-lt"/>
                <a:ea typeface="Times New Roman" panose="02020603050405020304" pitchFamily="18" charset="0"/>
                <a:cs typeface="Times New Roman" panose="02020603050405020304" pitchFamily="18" charset="0"/>
              </a:rPr>
              <a:t>     Tháng </a:t>
            </a:r>
            <a:r>
              <a:rPr lang="vi-VN" sz="1420" dirty="0">
                <a:solidFill>
                  <a:srgbClr val="000000"/>
                </a:solidFill>
                <a:latin typeface="+mj-lt"/>
                <a:ea typeface="Times New Roman" panose="02020603050405020304" pitchFamily="18" charset="0"/>
                <a:cs typeface="Times New Roman" panose="02020603050405020304" pitchFamily="18" charset="0"/>
              </a:rPr>
              <a:t>11/1940, Hội nghị TƯ Đảng lần thứ 7 họp tại Đình Bảng (Bắc Ninh) trong đó có phần nói về: “Vấn đề tổ chức các đoàn thể quần chúng”. Nghị quyết hội nghị ghi: “Vì chính sách của Đảng ta hiện tại là chính sách cứu quốc cho nên mục đích các hội quần chúng cũng xoay về việc cứu quốc là cốt yếu…… Việt Nam thanh niên Cứu quốc từ nay là đoàn thể của tất thảy thanh niên từ 18 đến 22 tuổi muốn tranh đấu đánh Pháp, đuổi Nhật”.</a:t>
            </a:r>
          </a:p>
          <a:p>
            <a:pPr algn="just">
              <a:spcAft>
                <a:spcPts val="0"/>
              </a:spcAft>
            </a:pPr>
            <a:r>
              <a:rPr lang="vi-VN" sz="1420" dirty="0" smtClean="0">
                <a:solidFill>
                  <a:srgbClr val="000000"/>
                </a:solidFill>
                <a:latin typeface="+mj-lt"/>
                <a:ea typeface="Times New Roman" panose="02020603050405020304" pitchFamily="18" charset="0"/>
                <a:cs typeface="Times New Roman" panose="02020603050405020304" pitchFamily="18" charset="0"/>
              </a:rPr>
              <a:t>     Ngày </a:t>
            </a:r>
            <a:r>
              <a:rPr lang="vi-VN" sz="1420" dirty="0">
                <a:solidFill>
                  <a:srgbClr val="000000"/>
                </a:solidFill>
                <a:latin typeface="+mj-lt"/>
                <a:ea typeface="Times New Roman" panose="02020603050405020304" pitchFamily="18" charset="0"/>
                <a:cs typeface="Times New Roman" panose="02020603050405020304" pitchFamily="18" charset="0"/>
              </a:rPr>
              <a:t>28/1/1941, lãnh tụ Nguyễn ái Quốc bí mật về nước để cùng Ban chấp hành TW Đảng trực tiếp lãnh đạo phong trào cách mạng Việt Nam. Đây là sự kiện hết sức quan trọng trong tiến trình phát triển của cách mạng nước ta…</a:t>
            </a:r>
          </a:p>
          <a:p>
            <a:pPr algn="just">
              <a:spcAft>
                <a:spcPts val="0"/>
              </a:spcAft>
            </a:pPr>
            <a:r>
              <a:rPr lang="vi-VN" sz="1400" dirty="0">
                <a:solidFill>
                  <a:srgbClr val="000000"/>
                </a:solidFill>
                <a:latin typeface="+mj-lt"/>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784279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422071" y="1697317"/>
            <a:ext cx="4298868" cy="48407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270510" algn="just">
              <a:lnSpc>
                <a:spcPts val="1725"/>
              </a:lnSpc>
            </a:pPr>
            <a:endParaRPr lang="vi-VN" sz="1400" dirty="0">
              <a:solidFill>
                <a:prstClr val="black"/>
              </a:solidFill>
            </a:endParaRPr>
          </a:p>
        </p:txBody>
      </p:sp>
      <p:sp>
        <p:nvSpPr>
          <p:cNvPr id="11" name="Title 1"/>
          <p:cNvSpPr txBox="1">
            <a:spLocks/>
          </p:cNvSpPr>
          <p:nvPr/>
        </p:nvSpPr>
        <p:spPr>
          <a:xfrm>
            <a:off x="0" y="2573101"/>
            <a:ext cx="4453248" cy="37105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270510" algn="ctr">
              <a:lnSpc>
                <a:spcPts val="1725"/>
              </a:lnSpc>
            </a:pPr>
            <a:r>
              <a:rPr lang="vi-VN" sz="3200" dirty="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t/>
            </a:r>
            <a:br>
              <a:rPr lang="vi-VN" sz="3200" dirty="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br>
            <a:endParaRPr lang="vi-VN" sz="3200" dirty="0">
              <a:solidFill>
                <a:prstClr val="black"/>
              </a:solidFill>
            </a:endParaRPr>
          </a:p>
        </p:txBody>
      </p:sp>
      <p:sp>
        <p:nvSpPr>
          <p:cNvPr id="12" name="Title 1"/>
          <p:cNvSpPr txBox="1">
            <a:spLocks/>
          </p:cNvSpPr>
          <p:nvPr/>
        </p:nvSpPr>
        <p:spPr>
          <a:xfrm>
            <a:off x="4809506" y="2446317"/>
            <a:ext cx="4298868" cy="37105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270510" algn="ctr">
              <a:lnSpc>
                <a:spcPts val="1725"/>
              </a:lnSpc>
            </a:pPr>
            <a:r>
              <a:rPr lang="vi-VN" sz="320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t/>
            </a:r>
            <a:br>
              <a:rPr lang="vi-VN" sz="320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br>
            <a:endParaRPr lang="vi-VN" sz="3200" dirty="0">
              <a:solidFill>
                <a:prstClr val="black"/>
              </a:solidFill>
            </a:endParaRPr>
          </a:p>
        </p:txBody>
      </p:sp>
      <p:pic>
        <p:nvPicPr>
          <p:cNvPr id="13" name="Picture 12"/>
          <p:cNvPicPr>
            <a:picLocks noChangeAspect="1"/>
          </p:cNvPicPr>
          <p:nvPr/>
        </p:nvPicPr>
        <p:blipFill>
          <a:blip r:embed="rId2"/>
          <a:stretch>
            <a:fillRect/>
          </a:stretch>
        </p:blipFill>
        <p:spPr>
          <a:xfrm>
            <a:off x="3904669" y="6283683"/>
            <a:ext cx="1316850" cy="626262"/>
          </a:xfrm>
          <a:prstGeom prst="rect">
            <a:avLst/>
          </a:prstGeom>
        </p:spPr>
      </p:pic>
      <p:sp>
        <p:nvSpPr>
          <p:cNvPr id="9" name="Down Ribbon 8"/>
          <p:cNvSpPr/>
          <p:nvPr/>
        </p:nvSpPr>
        <p:spPr>
          <a:xfrm>
            <a:off x="866156" y="44407"/>
            <a:ext cx="7465043" cy="885056"/>
          </a:xfrm>
          <a:prstGeom prst="ribb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2000" b="1" dirty="0" smtClean="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Arial" panose="020B0604020202020204" pitchFamily="34" charset="0"/>
              </a:rPr>
              <a:t>Theo dòng lịch sử</a:t>
            </a:r>
            <a:endParaRPr lang="vi-VN" sz="2000" b="1" dirty="0">
              <a:ln w="0"/>
              <a:solidFill>
                <a:prstClr val="black"/>
              </a:solidFill>
              <a:effectLst>
                <a:outerShdw blurRad="38100" dist="19050" dir="2700000" algn="tl" rotWithShape="0">
                  <a:prstClr val="black">
                    <a:alpha val="40000"/>
                  </a:prstClr>
                </a:outerShdw>
              </a:effectLst>
              <a:latin typeface="Verdana" panose="020B0604030504040204" pitchFamily="34" charset="0"/>
              <a:ea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3972952" y="6203636"/>
            <a:ext cx="1316850" cy="743776"/>
          </a:xfrm>
          <a:prstGeom prst="rect">
            <a:avLst/>
          </a:prstGeom>
        </p:spPr>
      </p:pic>
      <p:sp>
        <p:nvSpPr>
          <p:cNvPr id="2" name="Rectangle 1"/>
          <p:cNvSpPr/>
          <p:nvPr/>
        </p:nvSpPr>
        <p:spPr>
          <a:xfrm>
            <a:off x="-28702" y="1009510"/>
            <a:ext cx="4572000" cy="5262979"/>
          </a:xfrm>
          <a:prstGeom prst="rect">
            <a:avLst/>
          </a:prstGeom>
        </p:spPr>
        <p:txBody>
          <a:bodyPr>
            <a:spAutoFit/>
          </a:bodyPr>
          <a:lstStyle/>
          <a:p>
            <a:pPr algn="just">
              <a:spcAft>
                <a:spcPts val="0"/>
              </a:spcAft>
            </a:pPr>
            <a:r>
              <a:rPr lang="vi-VN" sz="1100" dirty="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t>    </a:t>
            </a:r>
            <a:r>
              <a:rPr lang="vi-VN" sz="1400" dirty="0" smtClean="0">
                <a:solidFill>
                  <a:srgbClr val="000000"/>
                </a:solidFill>
                <a:latin typeface="+mj-lt"/>
                <a:ea typeface="Times New Roman" panose="02020603050405020304" pitchFamily="18" charset="0"/>
                <a:cs typeface="Times New Roman" panose="02020603050405020304" pitchFamily="18" charset="0"/>
              </a:rPr>
              <a:t>Tháng </a:t>
            </a:r>
            <a:r>
              <a:rPr lang="vi-VN" sz="1400" dirty="0">
                <a:solidFill>
                  <a:srgbClr val="000000"/>
                </a:solidFill>
                <a:latin typeface="+mj-lt"/>
                <a:ea typeface="Times New Roman" panose="02020603050405020304" pitchFamily="18" charset="0"/>
                <a:cs typeface="Times New Roman" panose="02020603050405020304" pitchFamily="18" charset="0"/>
              </a:rPr>
              <a:t>5/1941, Hội nghị lần thứ 8 của TƯ Đảng họp tại Pắc Bó (Cao Bằng) do Nguyễn ái Quốc, đại diện của Quốc tế cộng sản triệu tập và chủ trì. Hội nghị đã nêu một quyết tâm sắt đá: “Trong lúc này, nếu không giải quyết được vấn đề dân tộc giải phóng, không đòi được độc lập, tự do cho toàn thể dân tộc, thì chẳng những toàn thể quốc gia dân tộc còn chịu mãi kiếp trâu ngựa, mà quyền lợi của bộ phận giai cấp đến vạn năm cũng không đòi lại được”.</a:t>
            </a:r>
          </a:p>
          <a:p>
            <a:pPr algn="just">
              <a:spcAft>
                <a:spcPts val="0"/>
              </a:spcAft>
            </a:pPr>
            <a:r>
              <a:rPr lang="vi-VN" sz="1400" dirty="0" smtClean="0">
                <a:solidFill>
                  <a:srgbClr val="000000"/>
                </a:solidFill>
                <a:latin typeface="+mj-lt"/>
                <a:ea typeface="Times New Roman" panose="02020603050405020304" pitchFamily="18" charset="0"/>
                <a:cs typeface="Times New Roman" panose="02020603050405020304" pitchFamily="18" charset="0"/>
              </a:rPr>
              <a:t>    Để </a:t>
            </a:r>
            <a:r>
              <a:rPr lang="vi-VN" sz="1400" dirty="0">
                <a:solidFill>
                  <a:srgbClr val="000000"/>
                </a:solidFill>
                <a:latin typeface="+mj-lt"/>
                <a:ea typeface="Times New Roman" panose="02020603050405020304" pitchFamily="18" charset="0"/>
                <a:cs typeface="Times New Roman" panose="02020603050405020304" pitchFamily="18" charset="0"/>
              </a:rPr>
              <a:t>tập hợp động viên các tầng lớp nhân dân đứng lên đánh đuổi phát xít Pháp - Nhật, Hội nghị quyết định thành lập Việt Nam Độc lập đồng minh (Gọi tắt là Việt Minh) và các Hội cứu quốc, trong đó có: Đoàn Thanh niên Cứu quốc - Việt Nam - một tổ chức của những thanh niên yêu nước tiếp nối sự nghiệp của các tổ chức thanh niên do Đảng ta và lãnh tụ Nguyễn ái Quốc sáng lập và lãnh đạo trước đó.</a:t>
            </a:r>
          </a:p>
          <a:p>
            <a:pPr algn="just">
              <a:spcAft>
                <a:spcPts val="0"/>
              </a:spcAft>
            </a:pPr>
            <a:r>
              <a:rPr lang="vi-VN" sz="1400" dirty="0" smtClean="0">
                <a:solidFill>
                  <a:srgbClr val="000000"/>
                </a:solidFill>
                <a:latin typeface="+mj-lt"/>
                <a:ea typeface="Times New Roman" panose="02020603050405020304" pitchFamily="18" charset="0"/>
                <a:cs typeface="Times New Roman" panose="02020603050405020304" pitchFamily="18" charset="0"/>
              </a:rPr>
              <a:t>    Hội </a:t>
            </a:r>
            <a:r>
              <a:rPr lang="vi-VN" sz="1400" dirty="0">
                <a:solidFill>
                  <a:srgbClr val="000000"/>
                </a:solidFill>
                <a:latin typeface="+mj-lt"/>
                <a:ea typeface="Times New Roman" panose="02020603050405020304" pitchFamily="18" charset="0"/>
                <a:cs typeface="Times New Roman" panose="02020603050405020304" pitchFamily="18" charset="0"/>
              </a:rPr>
              <a:t>nghị TƯ Đảng lần thứ 8 có ý nghĩa lịch sử to lớn. Hội nghị đã hoàn thành việc chuyển hướng chỉ đạo chiến lược trong thời kỳ mới. Hội nghị đã nêu rõ vai trò, trách nhiệm của Đoàn TN Cứu quốc trong cao trào đấu tranh của giải phóng dân tộc. Trong suốt chặng đường dài từ 1941 – 1956, Đoàn TNCQ Việt Nam đã đóng góp to lớn, kể cả hy sinh xương máu, cùng dân tộc vùng dậy trong Cách mạng Tháng Tám, lập nên Nhà nước Dân chủ, cộng hòa - Nhà nước Dân chủ nhân dân đầu tiên ở Đông Nam á. </a:t>
            </a:r>
            <a:endParaRPr lang="vi-VN" sz="1400" dirty="0">
              <a:solidFill>
                <a:srgbClr val="000000"/>
              </a:solidFill>
              <a:effectLst/>
              <a:latin typeface="+mj-lt"/>
              <a:ea typeface="Times New Roman" panose="02020603050405020304" pitchFamily="18" charset="0"/>
              <a:cs typeface="Times New Roman" panose="02020603050405020304" pitchFamily="18" charset="0"/>
            </a:endParaRPr>
          </a:p>
        </p:txBody>
      </p:sp>
      <p:sp>
        <p:nvSpPr>
          <p:cNvPr id="3" name="Rectangle 2"/>
          <p:cNvSpPr/>
          <p:nvPr/>
        </p:nvSpPr>
        <p:spPr>
          <a:xfrm>
            <a:off x="4553694" y="1003039"/>
            <a:ext cx="4572000" cy="5209118"/>
          </a:xfrm>
          <a:prstGeom prst="rect">
            <a:avLst/>
          </a:prstGeom>
        </p:spPr>
        <p:txBody>
          <a:bodyPr>
            <a:spAutoFit/>
          </a:bodyPr>
          <a:lstStyle/>
          <a:p>
            <a:pPr lvl="0" algn="just"/>
            <a:r>
              <a:rPr lang="vi-VN"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Tháng 2/1950, Đại hội Đoàn Thanh niên Cứu quốc Việt Nam </a:t>
            </a:r>
            <a:r>
              <a:rPr lang="vi-VN" sz="145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 triệu tập tại căn cứ địa kháng chiến Việt Bắc. Đây là Đại hội đại biểu toàn quốc đầu tiên của Đoàn, gồm trên 400 đại biểu của ba miền đất nước. Sau đó, Đoàn đã vận động đoàn viên, TN đi tiếp chặng đường hơn 9 năm kháng chiến đầy gian khổ, hy sinh góp phần xứng đáng làm nên một Điện Biên chấn động địa cầu, giải phóng hoàn toàn miền Bắc (7/1954), bắt tay xây dựng hậu phương lớn XHCN ở miền Bắc, chi viện cho cách mạng giải phóng miền Nam</a:t>
            </a:r>
            <a:r>
              <a:rPr lang="vi-VN" sz="145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pPr>
            <a:r>
              <a:rPr lang="vi-VN" sz="1450" b="1" dirty="0" smtClean="0">
                <a:solidFill>
                  <a:srgbClr val="000000"/>
                </a:solidFill>
                <a:latin typeface="+mj-lt"/>
                <a:ea typeface="Times New Roman" panose="02020603050405020304" pitchFamily="18" charset="0"/>
                <a:cs typeface="Times New Roman" panose="02020603050405020304" pitchFamily="18" charset="0"/>
              </a:rPr>
              <a:t>    4 </a:t>
            </a:r>
            <a:r>
              <a:rPr lang="vi-VN" sz="1450" b="1" dirty="0">
                <a:solidFill>
                  <a:srgbClr val="000000"/>
                </a:solidFill>
                <a:latin typeface="+mj-lt"/>
                <a:ea typeface="Times New Roman" panose="02020603050405020304" pitchFamily="18" charset="0"/>
                <a:cs typeface="Times New Roman" panose="02020603050405020304" pitchFamily="18" charset="0"/>
              </a:rPr>
              <a:t>- Đoàn Thanh niên Lao động Việt Nam</a:t>
            </a:r>
            <a:endParaRPr lang="vi-VN" sz="1450" dirty="0">
              <a:solidFill>
                <a:srgbClr val="000000"/>
              </a:solidFill>
              <a:latin typeface="+mj-lt"/>
              <a:ea typeface="Times New Roman" panose="02020603050405020304" pitchFamily="18" charset="0"/>
              <a:cs typeface="Times New Roman" panose="02020603050405020304" pitchFamily="18" charset="0"/>
            </a:endParaRPr>
          </a:p>
          <a:p>
            <a:pPr algn="just">
              <a:spcAft>
                <a:spcPts val="0"/>
              </a:spcAft>
            </a:pPr>
            <a:r>
              <a:rPr lang="vi-VN" sz="1450" dirty="0" smtClean="0">
                <a:solidFill>
                  <a:srgbClr val="000000"/>
                </a:solidFill>
                <a:latin typeface="+mj-lt"/>
                <a:ea typeface="Times New Roman" panose="02020603050405020304" pitchFamily="18" charset="0"/>
                <a:cs typeface="Times New Roman" panose="02020603050405020304" pitchFamily="18" charset="0"/>
              </a:rPr>
              <a:t>    Tháng </a:t>
            </a:r>
            <a:r>
              <a:rPr lang="vi-VN" sz="1450" dirty="0">
                <a:solidFill>
                  <a:srgbClr val="000000"/>
                </a:solidFill>
                <a:latin typeface="+mj-lt"/>
                <a:ea typeface="Times New Roman" panose="02020603050405020304" pitchFamily="18" charset="0"/>
                <a:cs typeface="Times New Roman" panose="02020603050405020304" pitchFamily="18" charset="0"/>
              </a:rPr>
              <a:t>7/1954, hòa bình đợc lập lại trên miền Bắc, căn cứ vào tình hình và nhiệm vụ mới, Bộ Chính trị T.Ư Đảng trong phiên họp tháng 9/1954 đã chủ trơng đổi tên Đoàn TNCQ Việt Nam thành Đoàn TNLĐ Việt Nam và xây dựng Đoàn TNLĐ Việt Nam thành một tổ chức thực sự có tác dụng là lực lợng dự trữ và cánh tay của Đảng.</a:t>
            </a:r>
          </a:p>
          <a:p>
            <a:pPr algn="just">
              <a:spcAft>
                <a:spcPts val="0"/>
              </a:spcAft>
            </a:pPr>
            <a:r>
              <a:rPr lang="vi-VN" sz="1450" dirty="0" smtClean="0">
                <a:solidFill>
                  <a:srgbClr val="000000"/>
                </a:solidFill>
                <a:latin typeface="+mj-lt"/>
                <a:ea typeface="Times New Roman" panose="02020603050405020304" pitchFamily="18" charset="0"/>
                <a:cs typeface="Times New Roman" panose="02020603050405020304" pitchFamily="18" charset="0"/>
              </a:rPr>
              <a:t>    Quyết </a:t>
            </a:r>
            <a:r>
              <a:rPr lang="vi-VN" sz="1450" dirty="0">
                <a:solidFill>
                  <a:srgbClr val="000000"/>
                </a:solidFill>
                <a:latin typeface="+mj-lt"/>
                <a:ea typeface="Times New Roman" panose="02020603050405020304" pitchFamily="18" charset="0"/>
                <a:cs typeface="Times New Roman" panose="02020603050405020304" pitchFamily="18" charset="0"/>
              </a:rPr>
              <a:t>nghị có đoạn viết: “Đảng ta là Đảng Lao động Việt Nam. Việc Đoàn TNCQ Việt Nam đổi tên thành Đoàn TNLĐ Việt Nam sẽ làm cho thanh niên thêm phấn khởi, thêm gắn bó với Đảng và do đó càng quyết tâm phấn đấu đến cùng dới ngọn cờ của Đảng”.</a:t>
            </a:r>
          </a:p>
          <a:p>
            <a:pPr lvl="0" algn="just"/>
            <a:endParaRPr lang="vi-VN"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08356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422071" y="1697317"/>
            <a:ext cx="4298868" cy="48407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270510" algn="just">
              <a:lnSpc>
                <a:spcPts val="1725"/>
              </a:lnSpc>
            </a:pPr>
            <a:endParaRPr lang="vi-VN" sz="1400" dirty="0">
              <a:solidFill>
                <a:prstClr val="black"/>
              </a:solidFill>
            </a:endParaRPr>
          </a:p>
        </p:txBody>
      </p:sp>
      <p:sp>
        <p:nvSpPr>
          <p:cNvPr id="11" name="Title 1"/>
          <p:cNvSpPr txBox="1">
            <a:spLocks/>
          </p:cNvSpPr>
          <p:nvPr/>
        </p:nvSpPr>
        <p:spPr>
          <a:xfrm>
            <a:off x="0" y="2573101"/>
            <a:ext cx="4453248" cy="37105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270510" algn="ctr">
              <a:lnSpc>
                <a:spcPts val="1725"/>
              </a:lnSpc>
            </a:pPr>
            <a:r>
              <a:rPr lang="vi-VN" sz="3200" dirty="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t/>
            </a:r>
            <a:br>
              <a:rPr lang="vi-VN" sz="3200" dirty="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br>
            <a:endParaRPr lang="vi-VN" sz="3200" dirty="0">
              <a:solidFill>
                <a:prstClr val="black"/>
              </a:solidFill>
            </a:endParaRPr>
          </a:p>
        </p:txBody>
      </p:sp>
      <p:sp>
        <p:nvSpPr>
          <p:cNvPr id="12" name="Title 1"/>
          <p:cNvSpPr txBox="1">
            <a:spLocks/>
          </p:cNvSpPr>
          <p:nvPr/>
        </p:nvSpPr>
        <p:spPr>
          <a:xfrm>
            <a:off x="4809506" y="2446317"/>
            <a:ext cx="4298868" cy="37105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270510" algn="ctr">
              <a:lnSpc>
                <a:spcPts val="1725"/>
              </a:lnSpc>
            </a:pPr>
            <a:r>
              <a:rPr lang="vi-VN" sz="320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t/>
            </a:r>
            <a:br>
              <a:rPr lang="vi-VN" sz="320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br>
            <a:endParaRPr lang="vi-VN" sz="3200" dirty="0">
              <a:solidFill>
                <a:prstClr val="black"/>
              </a:solidFill>
            </a:endParaRPr>
          </a:p>
        </p:txBody>
      </p:sp>
      <p:pic>
        <p:nvPicPr>
          <p:cNvPr id="13" name="Picture 12"/>
          <p:cNvPicPr>
            <a:picLocks noChangeAspect="1"/>
          </p:cNvPicPr>
          <p:nvPr/>
        </p:nvPicPr>
        <p:blipFill>
          <a:blip r:embed="rId2"/>
          <a:stretch>
            <a:fillRect/>
          </a:stretch>
        </p:blipFill>
        <p:spPr>
          <a:xfrm>
            <a:off x="3904669" y="6283683"/>
            <a:ext cx="1316850" cy="626262"/>
          </a:xfrm>
          <a:prstGeom prst="rect">
            <a:avLst/>
          </a:prstGeom>
        </p:spPr>
      </p:pic>
      <p:sp>
        <p:nvSpPr>
          <p:cNvPr id="9" name="Down Ribbon 8"/>
          <p:cNvSpPr/>
          <p:nvPr/>
        </p:nvSpPr>
        <p:spPr>
          <a:xfrm>
            <a:off x="866156" y="44407"/>
            <a:ext cx="7465043" cy="885056"/>
          </a:xfrm>
          <a:prstGeom prst="ribb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2000" b="1" dirty="0" smtClean="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Arial" panose="020B0604020202020204" pitchFamily="34" charset="0"/>
              </a:rPr>
              <a:t>Theo dòng lịch sử</a:t>
            </a:r>
            <a:endParaRPr lang="vi-VN" sz="2000" b="1" dirty="0">
              <a:ln w="0"/>
              <a:solidFill>
                <a:prstClr val="black"/>
              </a:solidFill>
              <a:effectLst>
                <a:outerShdw blurRad="38100" dist="19050" dir="2700000" algn="tl" rotWithShape="0">
                  <a:prstClr val="black">
                    <a:alpha val="40000"/>
                  </a:prstClr>
                </a:outerShdw>
              </a:effectLst>
              <a:latin typeface="Verdana" panose="020B0604030504040204" pitchFamily="34" charset="0"/>
              <a:ea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3972952" y="6203636"/>
            <a:ext cx="1316850" cy="743776"/>
          </a:xfrm>
          <a:prstGeom prst="rect">
            <a:avLst/>
          </a:prstGeom>
        </p:spPr>
      </p:pic>
      <p:sp>
        <p:nvSpPr>
          <p:cNvPr id="4" name="Rectangle 3"/>
          <p:cNvSpPr/>
          <p:nvPr/>
        </p:nvSpPr>
        <p:spPr>
          <a:xfrm>
            <a:off x="-8906" y="1009510"/>
            <a:ext cx="4572000" cy="5262979"/>
          </a:xfrm>
          <a:prstGeom prst="rect">
            <a:avLst/>
          </a:prstGeom>
        </p:spPr>
        <p:txBody>
          <a:bodyPr>
            <a:spAutoFit/>
          </a:bodyPr>
          <a:lstStyle/>
          <a:p>
            <a:pPr algn="just">
              <a:spcAft>
                <a:spcPts val="0"/>
              </a:spcAft>
            </a:pPr>
            <a:r>
              <a:rPr lang="vi-VN" sz="1100" dirty="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t>    </a:t>
            </a:r>
            <a:r>
              <a:rPr lang="vi-VN" sz="1400" dirty="0" smtClean="0">
                <a:solidFill>
                  <a:srgbClr val="000000"/>
                </a:solidFill>
                <a:latin typeface="+mj-lt"/>
                <a:ea typeface="Times New Roman" panose="02020603050405020304" pitchFamily="18" charset="0"/>
                <a:cs typeface="Times New Roman" panose="02020603050405020304" pitchFamily="18" charset="0"/>
              </a:rPr>
              <a:t>Về </a:t>
            </a:r>
            <a:r>
              <a:rPr lang="vi-VN" sz="1400" dirty="0">
                <a:solidFill>
                  <a:srgbClr val="000000"/>
                </a:solidFill>
                <a:latin typeface="+mj-lt"/>
                <a:ea typeface="Times New Roman" panose="02020603050405020304" pitchFamily="18" charset="0"/>
                <a:cs typeface="Times New Roman" panose="02020603050405020304" pitchFamily="18" charset="0"/>
              </a:rPr>
              <a:t>tính chất của Đoàn TNLĐ Việt Nam, Quyết nghị nêu: “Đoàn TNLĐ Việt Nam là một tổ chức quần chúng tiên tiến của TN Việt Nam, chịu sự lãnh đạo trực tiếp của Đảng. Đoàn TNLĐ Việt Nam là trờng học của chủ nghĩa Mác-Lênin của thanh niên, là nơi bồi dỡng lực lợng dự trữ của Đảng, là cánh tay thực hiện mọi chính sách của Đảng”. Quyết nghị của Đảng đã vạch rõ nhiệm vụ của Đoàn trong thời kỳ mới và đề ra kế hoạch xây dựng Đoàn là:</a:t>
            </a:r>
          </a:p>
          <a:p>
            <a:pPr algn="just">
              <a:spcAft>
                <a:spcPts val="0"/>
              </a:spcAft>
            </a:pPr>
            <a:r>
              <a:rPr lang="vi-VN" sz="1400" dirty="0" smtClean="0">
                <a:solidFill>
                  <a:srgbClr val="000000"/>
                </a:solidFill>
                <a:latin typeface="+mj-lt"/>
                <a:ea typeface="Times New Roman" panose="02020603050405020304" pitchFamily="18" charset="0"/>
                <a:cs typeface="Times New Roman" panose="02020603050405020304" pitchFamily="18" charset="0"/>
              </a:rPr>
              <a:t>     1</a:t>
            </a:r>
            <a:r>
              <a:rPr lang="vi-VN" sz="1400" dirty="0">
                <a:solidFill>
                  <a:srgbClr val="000000"/>
                </a:solidFill>
                <a:latin typeface="+mj-lt"/>
                <a:ea typeface="Times New Roman" panose="02020603050405020304" pitchFamily="18" charset="0"/>
                <a:cs typeface="Times New Roman" panose="02020603050405020304" pitchFamily="18" charset="0"/>
              </a:rPr>
              <a:t>. Đảm bảo tính chất tiên tiến của Đoàn… Không kết nạp ồ ạt và tập thể. Nơi nào chưa có đủ điều kiện đổi tên Đoàn thì chưa đổi.</a:t>
            </a:r>
          </a:p>
          <a:p>
            <a:pPr algn="just">
              <a:spcAft>
                <a:spcPts val="0"/>
              </a:spcAft>
            </a:pPr>
            <a:r>
              <a:rPr lang="vi-VN" sz="1400" dirty="0" smtClean="0">
                <a:solidFill>
                  <a:srgbClr val="000000"/>
                </a:solidFill>
                <a:latin typeface="+mj-lt"/>
                <a:ea typeface="Times New Roman" panose="02020603050405020304" pitchFamily="18" charset="0"/>
                <a:cs typeface="Times New Roman" panose="02020603050405020304" pitchFamily="18" charset="0"/>
              </a:rPr>
              <a:t>     2</a:t>
            </a:r>
            <a:r>
              <a:rPr lang="vi-VN" sz="1400" dirty="0">
                <a:solidFill>
                  <a:srgbClr val="000000"/>
                </a:solidFill>
                <a:latin typeface="+mj-lt"/>
                <a:ea typeface="Times New Roman" panose="02020603050405020304" pitchFamily="18" charset="0"/>
                <a:cs typeface="Times New Roman" panose="02020603050405020304" pitchFamily="18" charset="0"/>
              </a:rPr>
              <a:t>. Làm cho ĐVTN có một nhận thức đúng đắn về Đoàn TNLĐ Việt Nam. Việc kết nạp đoàn viên hoặc đổi tên Đoàn phải trên cơ sở tự nguyện, tự giác của TN.</a:t>
            </a:r>
          </a:p>
          <a:p>
            <a:pPr algn="just">
              <a:spcAft>
                <a:spcPts val="0"/>
              </a:spcAft>
            </a:pPr>
            <a:r>
              <a:rPr lang="vi-VN" sz="1400" dirty="0" smtClean="0">
                <a:solidFill>
                  <a:srgbClr val="000000"/>
                </a:solidFill>
                <a:latin typeface="+mj-lt"/>
                <a:ea typeface="Times New Roman" panose="02020603050405020304" pitchFamily="18" charset="0"/>
                <a:cs typeface="Times New Roman" panose="02020603050405020304" pitchFamily="18" charset="0"/>
              </a:rPr>
              <a:t>     3</a:t>
            </a:r>
            <a:r>
              <a:rPr lang="vi-VN" sz="1400" dirty="0">
                <a:solidFill>
                  <a:srgbClr val="000000"/>
                </a:solidFill>
                <a:latin typeface="+mj-lt"/>
                <a:ea typeface="Times New Roman" panose="02020603050405020304" pitchFamily="18" charset="0"/>
                <a:cs typeface="Times New Roman" panose="02020603050405020304" pitchFamily="18" charset="0"/>
              </a:rPr>
              <a:t>. Kết hợp chặt chẽ với việc thực hiện những nhiệm vụ công tác chính trớc mắt do Đảng đề ra… Việc xây dựng Đoàn TNLĐ Việt Nam cần làm một cách có lãnh đạo và có kế hoạch cụ thể cho từng vùng…”.</a:t>
            </a:r>
          </a:p>
          <a:p>
            <a:pPr algn="just">
              <a:spcAft>
                <a:spcPts val="0"/>
              </a:spcAft>
            </a:pPr>
            <a:r>
              <a:rPr lang="vi-VN" sz="1400" dirty="0" smtClean="0">
                <a:solidFill>
                  <a:srgbClr val="000000"/>
                </a:solidFill>
                <a:latin typeface="+mj-lt"/>
                <a:ea typeface="Times New Roman" panose="02020603050405020304" pitchFamily="18" charset="0"/>
                <a:cs typeface="Times New Roman" panose="02020603050405020304" pitchFamily="18" charset="0"/>
              </a:rPr>
              <a:t>     Quyết </a:t>
            </a:r>
            <a:r>
              <a:rPr lang="vi-VN" sz="1400" dirty="0">
                <a:solidFill>
                  <a:srgbClr val="000000"/>
                </a:solidFill>
                <a:latin typeface="+mj-lt"/>
                <a:ea typeface="Times New Roman" panose="02020603050405020304" pitchFamily="18" charset="0"/>
                <a:cs typeface="Times New Roman" panose="02020603050405020304" pitchFamily="18" charset="0"/>
              </a:rPr>
              <a:t>nghị nêu kết luận: “Việc đổi tên Đoàn TNCQ Việt Nam thành Đoàn TNLĐ Việt Nam là một việc rất quan trọng có ảnh hởng đến việc xây dựng một phong trào thanh niên lớn mạnh trong toàn quốc, đến việc phát triển cơ sở Đảng trong quần chúng lao động và việc hoàn thành những nhiệm vụ cách mạng hiện nay. </a:t>
            </a:r>
            <a:endParaRPr lang="vi-VN" sz="1400" dirty="0">
              <a:solidFill>
                <a:srgbClr val="000000"/>
              </a:solidFill>
              <a:effectLst/>
              <a:latin typeface="+mj-lt"/>
              <a:ea typeface="Times New Roman" panose="02020603050405020304" pitchFamily="18" charset="0"/>
              <a:cs typeface="Times New Roman" panose="02020603050405020304" pitchFamily="18" charset="0"/>
            </a:endParaRPr>
          </a:p>
        </p:txBody>
      </p:sp>
      <p:sp>
        <p:nvSpPr>
          <p:cNvPr id="5" name="Rectangle 4"/>
          <p:cNvSpPr/>
          <p:nvPr/>
        </p:nvSpPr>
        <p:spPr>
          <a:xfrm>
            <a:off x="4591792" y="1051780"/>
            <a:ext cx="4572000" cy="5693866"/>
          </a:xfrm>
          <a:prstGeom prst="rect">
            <a:avLst/>
          </a:prstGeom>
        </p:spPr>
        <p:txBody>
          <a:bodyPr>
            <a:spAutoFit/>
          </a:bodyPr>
          <a:lstStyle/>
          <a:p>
            <a:pPr lvl="0" algn="just"/>
            <a:r>
              <a:rPr lang="vi-VN"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 cấp ủy Đảng cần nắm vững đờng lối vận động thanh niên của Đảng, trực tiếp lãnh đạo thực hiện nghị quyết này</a:t>
            </a:r>
            <a:r>
              <a:rPr lang="vi-VN"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pPr>
            <a:r>
              <a:rPr lang="vi-VN" sz="1400" b="1" dirty="0" smtClean="0">
                <a:solidFill>
                  <a:srgbClr val="000000"/>
                </a:solidFill>
                <a:latin typeface="+mj-lt"/>
                <a:ea typeface="Times New Roman" panose="02020603050405020304" pitchFamily="18" charset="0"/>
                <a:cs typeface="Times New Roman" panose="02020603050405020304" pitchFamily="18" charset="0"/>
              </a:rPr>
              <a:t>    5 </a:t>
            </a:r>
            <a:r>
              <a:rPr lang="vi-VN" sz="1400" b="1" dirty="0">
                <a:solidFill>
                  <a:srgbClr val="000000"/>
                </a:solidFill>
                <a:latin typeface="+mj-lt"/>
                <a:ea typeface="Times New Roman" panose="02020603050405020304" pitchFamily="18" charset="0"/>
                <a:cs typeface="Times New Roman" panose="02020603050405020304" pitchFamily="18" charset="0"/>
              </a:rPr>
              <a:t>- Đoàn Thanh niên Lao động Hồ Chí Minh</a:t>
            </a:r>
            <a:endParaRPr lang="vi-VN" sz="1400" dirty="0">
              <a:solidFill>
                <a:srgbClr val="000000"/>
              </a:solidFill>
              <a:latin typeface="+mj-lt"/>
              <a:ea typeface="Times New Roman" panose="02020603050405020304" pitchFamily="18" charset="0"/>
              <a:cs typeface="Times New Roman" panose="02020603050405020304" pitchFamily="18" charset="0"/>
            </a:endParaRPr>
          </a:p>
          <a:p>
            <a:pPr algn="just">
              <a:spcAft>
                <a:spcPts val="0"/>
              </a:spcAft>
            </a:pPr>
            <a:r>
              <a:rPr lang="vi-VN" sz="1400" dirty="0" smtClean="0">
                <a:solidFill>
                  <a:srgbClr val="000000"/>
                </a:solidFill>
                <a:latin typeface="+mj-lt"/>
                <a:ea typeface="Times New Roman" panose="02020603050405020304" pitchFamily="18" charset="0"/>
                <a:cs typeface="Times New Roman" panose="02020603050405020304" pitchFamily="18" charset="0"/>
              </a:rPr>
              <a:t>    Ngày </a:t>
            </a:r>
            <a:r>
              <a:rPr lang="vi-VN" sz="1400" dirty="0">
                <a:solidFill>
                  <a:srgbClr val="000000"/>
                </a:solidFill>
                <a:latin typeface="+mj-lt"/>
                <a:ea typeface="Times New Roman" panose="02020603050405020304" pitchFamily="18" charset="0"/>
                <a:cs typeface="Times New Roman" panose="02020603050405020304" pitchFamily="18" charset="0"/>
              </a:rPr>
              <a:t>2-9-1969, Chủ tịch Hồ Chí Minh, lãnh tụ vĩ đại của Đảng và nhân dân Việt Nam, Anh hùng giải phóng dân tộc, Danh nhân văn hóa thế giới, người sáng lập rèn luyện Đoàn ta qua đời. Toàn thể cán bộ, ĐVTN và đội viên thiếu niên, nhi đồng nước ta vĩnh biệt Người với nỗi xót thương vô hạn. Bác Hồ và Đảng đã coi sự trưởng thành của lớp thanh niên nước ta là một trong những thành quả vĩ đại của cách mạng, có quan hệ trực tiếp đến sự nghiệp xây dựng và bảo vệ Tổ quốc hiện nay và mai sau.</a:t>
            </a:r>
          </a:p>
          <a:p>
            <a:pPr algn="just">
              <a:spcAft>
                <a:spcPts val="0"/>
              </a:spcAft>
            </a:pPr>
            <a:r>
              <a:rPr lang="vi-VN" sz="1400" dirty="0" smtClean="0">
                <a:solidFill>
                  <a:srgbClr val="000000"/>
                </a:solidFill>
                <a:latin typeface="+mj-lt"/>
                <a:ea typeface="Times New Roman" panose="02020603050405020304" pitchFamily="18" charset="0"/>
                <a:cs typeface="Times New Roman" panose="02020603050405020304" pitchFamily="18" charset="0"/>
              </a:rPr>
              <a:t>     Thực </a:t>
            </a:r>
            <a:r>
              <a:rPr lang="vi-VN" sz="1400" dirty="0">
                <a:solidFill>
                  <a:srgbClr val="000000"/>
                </a:solidFill>
                <a:latin typeface="+mj-lt"/>
                <a:ea typeface="Times New Roman" panose="02020603050405020304" pitchFamily="18" charset="0"/>
                <a:cs typeface="Times New Roman" panose="02020603050405020304" pitchFamily="18" charset="0"/>
              </a:rPr>
              <a:t>hiện Di chúc thiêng liêng của Bác, đáp ứng nguyện vọng của thế hệ trẻ và theo đề nghị của Đoàn TNLĐ Việt Nam, nhân dịp kỉ niệm lần thứ 40 ngày thành lập Đảng (3/2/1930 – 3/2/1970), BCH T.Ư Đảng đã ra Nghị quyết cho Đoàn Thanh niên và đội thiếu niên, Đội Nhi đồng được mang tên Bác.</a:t>
            </a:r>
          </a:p>
          <a:p>
            <a:pPr algn="just">
              <a:spcAft>
                <a:spcPts val="0"/>
              </a:spcAft>
            </a:pPr>
            <a:r>
              <a:rPr lang="vi-VN" sz="1400" dirty="0" smtClean="0">
                <a:solidFill>
                  <a:srgbClr val="000000"/>
                </a:solidFill>
                <a:latin typeface="+mj-lt"/>
                <a:ea typeface="Times New Roman" panose="02020603050405020304" pitchFamily="18" charset="0"/>
                <a:cs typeface="Times New Roman" panose="02020603050405020304" pitchFamily="18" charset="0"/>
              </a:rPr>
              <a:t>     Nghị </a:t>
            </a:r>
            <a:r>
              <a:rPr lang="vi-VN" sz="1400" dirty="0">
                <a:solidFill>
                  <a:srgbClr val="000000"/>
                </a:solidFill>
                <a:latin typeface="+mj-lt"/>
                <a:ea typeface="Times New Roman" panose="02020603050405020304" pitchFamily="18" charset="0"/>
                <a:cs typeface="Times New Roman" panose="02020603050405020304" pitchFamily="18" charset="0"/>
              </a:rPr>
              <a:t>quyết nêu rõ: “… Thể theo nguyện vọng của thế hệ trẻ nước ta và đề nghị của Đoàn TNLĐ Việt Nam”. BCH T.Ư Đảng Lao động Việt Nam Quyết định:</a:t>
            </a:r>
          </a:p>
          <a:p>
            <a:pPr algn="just">
              <a:spcAft>
                <a:spcPts val="0"/>
              </a:spcAft>
            </a:pPr>
            <a:r>
              <a:rPr lang="vi-VN" sz="1400" dirty="0" smtClean="0">
                <a:solidFill>
                  <a:srgbClr val="000000"/>
                </a:solidFill>
                <a:latin typeface="+mj-lt"/>
                <a:ea typeface="Times New Roman" panose="02020603050405020304" pitchFamily="18" charset="0"/>
                <a:cs typeface="Times New Roman" panose="02020603050405020304" pitchFamily="18" charset="0"/>
              </a:rPr>
              <a:t>    - </a:t>
            </a:r>
            <a:r>
              <a:rPr lang="vi-VN" sz="1400" dirty="0">
                <a:solidFill>
                  <a:srgbClr val="000000"/>
                </a:solidFill>
                <a:latin typeface="+mj-lt"/>
                <a:ea typeface="Times New Roman" panose="02020603050405020304" pitchFamily="18" charset="0"/>
                <a:cs typeface="Times New Roman" panose="02020603050405020304" pitchFamily="18" charset="0"/>
              </a:rPr>
              <a:t>Đoàn TNLĐ Việt Nam nay là Đoàn TNLĐ Hồ Chí Minh</a:t>
            </a:r>
          </a:p>
          <a:p>
            <a:pPr algn="just">
              <a:spcAft>
                <a:spcPts val="0"/>
              </a:spcAft>
            </a:pPr>
            <a:r>
              <a:rPr lang="vi-VN" sz="1400" dirty="0" smtClean="0">
                <a:solidFill>
                  <a:srgbClr val="000000"/>
                </a:solidFill>
                <a:latin typeface="+mj-lt"/>
                <a:ea typeface="Times New Roman" panose="02020603050405020304" pitchFamily="18" charset="0"/>
                <a:cs typeface="Times New Roman" panose="02020603050405020304" pitchFamily="18" charset="0"/>
              </a:rPr>
              <a:t>    - </a:t>
            </a:r>
            <a:r>
              <a:rPr lang="vi-VN" sz="1400" dirty="0">
                <a:solidFill>
                  <a:srgbClr val="000000"/>
                </a:solidFill>
                <a:latin typeface="+mj-lt"/>
                <a:ea typeface="Times New Roman" panose="02020603050405020304" pitchFamily="18" charset="0"/>
                <a:cs typeface="Times New Roman" panose="02020603050405020304" pitchFamily="18" charset="0"/>
              </a:rPr>
              <a:t>Đội TNTP Việt Nam nay là Đội TNTP Hồ Chí Minh</a:t>
            </a:r>
          </a:p>
          <a:p>
            <a:pPr algn="just">
              <a:spcAft>
                <a:spcPts val="0"/>
              </a:spcAft>
            </a:pPr>
            <a:r>
              <a:rPr lang="vi-VN" sz="1400" dirty="0" smtClean="0">
                <a:solidFill>
                  <a:srgbClr val="000000"/>
                </a:solidFill>
                <a:latin typeface="+mj-lt"/>
                <a:ea typeface="Times New Roman" panose="02020603050405020304" pitchFamily="18" charset="0"/>
                <a:cs typeface="Times New Roman" panose="02020603050405020304" pitchFamily="18" charset="0"/>
              </a:rPr>
              <a:t>    - </a:t>
            </a:r>
            <a:r>
              <a:rPr lang="vi-VN" sz="1400" dirty="0">
                <a:solidFill>
                  <a:srgbClr val="000000"/>
                </a:solidFill>
                <a:latin typeface="+mj-lt"/>
                <a:ea typeface="Times New Roman" panose="02020603050405020304" pitchFamily="18" charset="0"/>
                <a:cs typeface="Times New Roman" panose="02020603050405020304" pitchFamily="18" charset="0"/>
              </a:rPr>
              <a:t>Đội Nhi đồng Việt Nam nay là Đội Nhi đồng </a:t>
            </a:r>
            <a:r>
              <a:rPr lang="vi-VN" sz="1400" dirty="0" smtClean="0">
                <a:solidFill>
                  <a:srgbClr val="000000"/>
                </a:solidFill>
                <a:latin typeface="+mj-lt"/>
                <a:ea typeface="Times New Roman" panose="02020603050405020304" pitchFamily="18" charset="0"/>
                <a:cs typeface="Times New Roman" panose="02020603050405020304" pitchFamily="18" charset="0"/>
              </a:rPr>
              <a:t>HCM.</a:t>
            </a:r>
            <a:endParaRPr lang="vi-VN" sz="1400" dirty="0">
              <a:solidFill>
                <a:srgbClr val="000000"/>
              </a:solidFill>
              <a:latin typeface="+mj-lt"/>
              <a:ea typeface="Times New Roman" panose="02020603050405020304" pitchFamily="18" charset="0"/>
              <a:cs typeface="Times New Roman" panose="02020603050405020304" pitchFamily="18" charset="0"/>
            </a:endParaRPr>
          </a:p>
          <a:p>
            <a:pPr algn="just">
              <a:spcAft>
                <a:spcPts val="0"/>
              </a:spcAft>
            </a:pPr>
            <a:r>
              <a:rPr lang="vi-VN" sz="1400" dirty="0">
                <a:solidFill>
                  <a:srgbClr val="000000"/>
                </a:solidFill>
                <a:latin typeface="+mj-lt"/>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8203312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422071" y="1697317"/>
            <a:ext cx="4298868" cy="48407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270510" algn="just">
              <a:lnSpc>
                <a:spcPts val="1725"/>
              </a:lnSpc>
            </a:pPr>
            <a:endParaRPr lang="vi-VN" sz="1400" dirty="0">
              <a:solidFill>
                <a:prstClr val="black"/>
              </a:solidFill>
            </a:endParaRPr>
          </a:p>
        </p:txBody>
      </p:sp>
      <p:sp>
        <p:nvSpPr>
          <p:cNvPr id="11" name="Title 1"/>
          <p:cNvSpPr txBox="1">
            <a:spLocks/>
          </p:cNvSpPr>
          <p:nvPr/>
        </p:nvSpPr>
        <p:spPr>
          <a:xfrm>
            <a:off x="0" y="2573101"/>
            <a:ext cx="4453248" cy="37105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270510" algn="ctr">
              <a:lnSpc>
                <a:spcPts val="1725"/>
              </a:lnSpc>
            </a:pPr>
            <a:r>
              <a:rPr lang="vi-VN" sz="3200" dirty="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t/>
            </a:r>
            <a:br>
              <a:rPr lang="vi-VN" sz="3200" dirty="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br>
            <a:endParaRPr lang="vi-VN" sz="3200" dirty="0">
              <a:solidFill>
                <a:prstClr val="black"/>
              </a:solidFill>
            </a:endParaRPr>
          </a:p>
        </p:txBody>
      </p:sp>
      <p:sp>
        <p:nvSpPr>
          <p:cNvPr id="12" name="Title 1"/>
          <p:cNvSpPr txBox="1">
            <a:spLocks/>
          </p:cNvSpPr>
          <p:nvPr/>
        </p:nvSpPr>
        <p:spPr>
          <a:xfrm>
            <a:off x="213756" y="3137285"/>
            <a:ext cx="4298868" cy="6818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270510" algn="ctr">
              <a:lnSpc>
                <a:spcPts val="1725"/>
              </a:lnSpc>
            </a:pPr>
            <a:r>
              <a:rPr lang="vi-VN" sz="1800" dirty="0" smtClean="0">
                <a:solidFill>
                  <a:srgbClr val="000000"/>
                </a:solidFill>
                <a:ea typeface="Times New Roman" panose="02020603050405020304" pitchFamily="18" charset="0"/>
                <a:cs typeface="Times New Roman" panose="02020603050405020304" pitchFamily="18" charset="0"/>
              </a:rPr>
              <a:t/>
            </a:r>
            <a:br>
              <a:rPr lang="vi-VN" sz="1800" dirty="0" smtClean="0">
                <a:solidFill>
                  <a:srgbClr val="000000"/>
                </a:solidFill>
                <a:ea typeface="Times New Roman" panose="02020603050405020304" pitchFamily="18" charset="0"/>
                <a:cs typeface="Times New Roman" panose="02020603050405020304" pitchFamily="18" charset="0"/>
              </a:rPr>
            </a:br>
            <a:r>
              <a:rPr lang="vi-VN" sz="1800" dirty="0" smtClean="0">
                <a:solidFill>
                  <a:srgbClr val="000000"/>
                </a:solidFill>
                <a:ea typeface="Times New Roman" panose="02020603050405020304" pitchFamily="18" charset="0"/>
                <a:cs typeface="Times New Roman" panose="02020603050405020304" pitchFamily="18" charset="0"/>
              </a:rPr>
              <a:t>Chủ tịch Hồ Chí Minh</a:t>
            </a:r>
            <a:endParaRPr lang="vi-VN" sz="1800" dirty="0">
              <a:solidFill>
                <a:prstClr val="black"/>
              </a:solidFill>
            </a:endParaRPr>
          </a:p>
        </p:txBody>
      </p:sp>
      <p:pic>
        <p:nvPicPr>
          <p:cNvPr id="13" name="Picture 12"/>
          <p:cNvPicPr>
            <a:picLocks noChangeAspect="1"/>
          </p:cNvPicPr>
          <p:nvPr/>
        </p:nvPicPr>
        <p:blipFill>
          <a:blip r:embed="rId2"/>
          <a:stretch>
            <a:fillRect/>
          </a:stretch>
        </p:blipFill>
        <p:spPr>
          <a:xfrm>
            <a:off x="3904669" y="6283683"/>
            <a:ext cx="1316850" cy="626262"/>
          </a:xfrm>
          <a:prstGeom prst="rect">
            <a:avLst/>
          </a:prstGeom>
        </p:spPr>
      </p:pic>
      <p:sp>
        <p:nvSpPr>
          <p:cNvPr id="9" name="Down Ribbon 8"/>
          <p:cNvSpPr/>
          <p:nvPr/>
        </p:nvSpPr>
        <p:spPr>
          <a:xfrm>
            <a:off x="866156" y="44407"/>
            <a:ext cx="7465043" cy="885056"/>
          </a:xfrm>
          <a:prstGeom prst="ribb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2000" b="1" dirty="0" smtClean="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Arial" panose="020B0604020202020204" pitchFamily="34" charset="0"/>
              </a:rPr>
              <a:t>Theo dòng lịch sử</a:t>
            </a:r>
            <a:endParaRPr lang="vi-VN" sz="2000" b="1" dirty="0">
              <a:ln w="0"/>
              <a:solidFill>
                <a:prstClr val="black"/>
              </a:solidFill>
              <a:effectLst>
                <a:outerShdw blurRad="38100" dist="19050" dir="2700000" algn="tl" rotWithShape="0">
                  <a:prstClr val="black">
                    <a:alpha val="40000"/>
                  </a:prstClr>
                </a:outerShdw>
              </a:effectLst>
              <a:latin typeface="Verdana" panose="020B0604030504040204" pitchFamily="34" charset="0"/>
              <a:ea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3972952" y="6203636"/>
            <a:ext cx="1316850" cy="743776"/>
          </a:xfrm>
          <a:prstGeom prst="rect">
            <a:avLst/>
          </a:prstGeom>
        </p:spPr>
      </p:pic>
      <p:sp>
        <p:nvSpPr>
          <p:cNvPr id="2" name="Rectangle 1"/>
          <p:cNvSpPr/>
          <p:nvPr/>
        </p:nvSpPr>
        <p:spPr>
          <a:xfrm>
            <a:off x="26677" y="3737280"/>
            <a:ext cx="4572000" cy="2323713"/>
          </a:xfrm>
          <a:prstGeom prst="rect">
            <a:avLst/>
          </a:prstGeom>
        </p:spPr>
        <p:txBody>
          <a:bodyPr>
            <a:spAutoFit/>
          </a:bodyPr>
          <a:lstStyle/>
          <a:p>
            <a:pPr algn="just">
              <a:spcAft>
                <a:spcPts val="0"/>
              </a:spcAft>
            </a:pPr>
            <a:r>
              <a:rPr lang="vi-VN" sz="1450" dirty="0">
                <a:solidFill>
                  <a:srgbClr val="000000"/>
                </a:solidFill>
                <a:latin typeface="+mj-lt"/>
                <a:ea typeface="Times New Roman" panose="02020603050405020304" pitchFamily="18" charset="0"/>
                <a:cs typeface="Times New Roman" panose="02020603050405020304" pitchFamily="18" charset="0"/>
              </a:rPr>
              <a:t>Tổ chức Đoàn và tổ chức đội được mang tên Bác là vinh dự lớn lao, đồng thời là trách nhiệm nặng nề trước Tổ quốc và nhân dân. Đoàn ta được mang tên Bác Hồ càng làm rõ mục đích và tính chất của Đoàn là đội tiên phong chiến đấu của TN, đi đầu phấn đấu cho lý tưởng cách mạng cao cả của Đảng và Bác Hồ là độc lập, dân tộc và chủ nghĩa xã hội.</a:t>
            </a:r>
          </a:p>
          <a:p>
            <a:pPr algn="just">
              <a:spcAft>
                <a:spcPts val="0"/>
              </a:spcAft>
            </a:pPr>
            <a:r>
              <a:rPr lang="vi-VN" sz="1450" dirty="0">
                <a:solidFill>
                  <a:srgbClr val="000000"/>
                </a:solidFill>
                <a:latin typeface="+mj-lt"/>
                <a:ea typeface="Times New Roman" panose="02020603050405020304" pitchFamily="18" charset="0"/>
                <a:cs typeface="Times New Roman" panose="02020603050405020304" pitchFamily="18" charset="0"/>
              </a:rPr>
              <a:t> </a:t>
            </a:r>
            <a:r>
              <a:rPr lang="vi-VN" sz="1450" dirty="0" smtClean="0">
                <a:solidFill>
                  <a:srgbClr val="000000"/>
                </a:solidFill>
                <a:latin typeface="+mj-lt"/>
                <a:ea typeface="Times New Roman" panose="02020603050405020304" pitchFamily="18" charset="0"/>
                <a:cs typeface="Times New Roman" panose="02020603050405020304" pitchFamily="18" charset="0"/>
              </a:rPr>
              <a:t>    </a:t>
            </a:r>
            <a:r>
              <a:rPr lang="vi-VN" sz="1450" b="1" dirty="0" smtClean="0">
                <a:solidFill>
                  <a:srgbClr val="000000"/>
                </a:solidFill>
                <a:latin typeface="+mj-lt"/>
                <a:ea typeface="Times New Roman" panose="02020603050405020304" pitchFamily="18" charset="0"/>
                <a:cs typeface="Times New Roman" panose="02020603050405020304" pitchFamily="18" charset="0"/>
              </a:rPr>
              <a:t>6</a:t>
            </a:r>
            <a:r>
              <a:rPr lang="vi-VN" sz="1450" b="1" dirty="0">
                <a:solidFill>
                  <a:srgbClr val="000000"/>
                </a:solidFill>
                <a:latin typeface="+mj-lt"/>
                <a:ea typeface="Times New Roman" panose="02020603050405020304" pitchFamily="18" charset="0"/>
                <a:cs typeface="Times New Roman" panose="02020603050405020304" pitchFamily="18" charset="0"/>
              </a:rPr>
              <a:t>. Đoàn Thanh niên cộng sản Hồ Chí Minh</a:t>
            </a:r>
            <a:endParaRPr lang="vi-VN" sz="1450" dirty="0">
              <a:solidFill>
                <a:srgbClr val="000000"/>
              </a:solidFill>
              <a:latin typeface="+mj-lt"/>
              <a:ea typeface="Times New Roman" panose="02020603050405020304" pitchFamily="18" charset="0"/>
              <a:cs typeface="Times New Roman" panose="02020603050405020304" pitchFamily="18" charset="0"/>
            </a:endParaRPr>
          </a:p>
          <a:p>
            <a:pPr algn="just">
              <a:spcAft>
                <a:spcPts val="0"/>
              </a:spcAft>
            </a:pPr>
            <a:r>
              <a:rPr lang="vi-VN" sz="1450" dirty="0" smtClean="0">
                <a:solidFill>
                  <a:srgbClr val="000000"/>
                </a:solidFill>
                <a:latin typeface="+mj-lt"/>
                <a:ea typeface="Times New Roman" panose="02020603050405020304" pitchFamily="18" charset="0"/>
                <a:cs typeface="Times New Roman" panose="02020603050405020304" pitchFamily="18" charset="0"/>
              </a:rPr>
              <a:t>     Tháng </a:t>
            </a:r>
            <a:r>
              <a:rPr lang="vi-VN" sz="1450" dirty="0">
                <a:solidFill>
                  <a:srgbClr val="000000"/>
                </a:solidFill>
                <a:latin typeface="+mj-lt"/>
                <a:ea typeface="Times New Roman" panose="02020603050405020304" pitchFamily="18" charset="0"/>
                <a:cs typeface="Times New Roman" panose="02020603050405020304" pitchFamily="18" charset="0"/>
              </a:rPr>
              <a:t>4-1975, chiến dịch Hồ Chí Minh lịch sử đã kết thúc thắng lợi, giải phóng hoàn toàn miền Nam</a:t>
            </a:r>
            <a:r>
              <a:rPr lang="vi-VN" sz="1450" dirty="0" smtClean="0">
                <a:solidFill>
                  <a:srgbClr val="000000"/>
                </a:solidFill>
                <a:latin typeface="+mj-lt"/>
                <a:ea typeface="Times New Roman" panose="02020603050405020304" pitchFamily="18" charset="0"/>
                <a:cs typeface="Times New Roman" panose="02020603050405020304" pitchFamily="18" charset="0"/>
              </a:rPr>
              <a:t>.</a:t>
            </a:r>
            <a:endParaRPr lang="vi-VN" sz="1450" dirty="0">
              <a:solidFill>
                <a:srgbClr val="000000"/>
              </a:solidFill>
              <a:latin typeface="+mj-lt"/>
              <a:ea typeface="Times New Roman" panose="02020603050405020304" pitchFamily="18" charset="0"/>
              <a:cs typeface="Times New Roman" panose="02020603050405020304" pitchFamily="18" charset="0"/>
            </a:endParaRPr>
          </a:p>
        </p:txBody>
      </p:sp>
      <p:sp>
        <p:nvSpPr>
          <p:cNvPr id="3" name="Rectangle 2"/>
          <p:cNvSpPr/>
          <p:nvPr/>
        </p:nvSpPr>
        <p:spPr>
          <a:xfrm>
            <a:off x="4512624" y="3737280"/>
            <a:ext cx="4572000" cy="2123658"/>
          </a:xfrm>
          <a:prstGeom prst="rect">
            <a:avLst/>
          </a:prstGeom>
        </p:spPr>
        <p:txBody>
          <a:bodyPr>
            <a:spAutoFit/>
          </a:bodyPr>
          <a:lstStyle/>
          <a:p>
            <a:pPr lvl="0" algn="just"/>
            <a:r>
              <a:rPr lang="vi-VN"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145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Đại hội Đảng chỉ rõ nhiệm vụ của Đoàn và phong trào thanh niên trong giai đoạn mới là: “Đoàn TNCS Hồ Chí Minh phải được xây dựng và củng cố vững mạnh về chính trị, tư tưởng và tổ chức, xứng đáng là trường học CSCN của lớp người trẻ tuổi, là cánh tay đắc lực và đội hậu bị tin cậy của Đảng”.</a:t>
            </a:r>
          </a:p>
          <a:p>
            <a:pPr lvl="0" algn="just"/>
            <a:r>
              <a:rPr lang="vi-VN" sz="145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Được mang tên Đoàn TNCS Hồ Chí Minh là vinh dự và tự hào lớn của toàn thể cán bộ đoàn viên nước ta. </a:t>
            </a:r>
            <a:endParaRPr lang="vi-VN" sz="145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r">
              <a:spcAft>
                <a:spcPts val="0"/>
              </a:spcAft>
            </a:pPr>
            <a:r>
              <a:rPr lang="vi-VN" sz="1600" b="1" dirty="0">
                <a:solidFill>
                  <a:srgbClr val="000000"/>
                </a:solidFill>
                <a:latin typeface="+mj-lt"/>
                <a:ea typeface="Times New Roman" panose="02020603050405020304" pitchFamily="18" charset="0"/>
                <a:cs typeface="Times New Roman" panose="02020603050405020304" pitchFamily="18" charset="0"/>
              </a:rPr>
              <a:t>Nguồn </a:t>
            </a:r>
            <a:r>
              <a:rPr lang="vi-VN" sz="1600" b="1" dirty="0" smtClean="0">
                <a:solidFill>
                  <a:srgbClr val="000000"/>
                </a:solidFill>
                <a:latin typeface="+mj-lt"/>
                <a:ea typeface="Times New Roman" panose="02020603050405020304" pitchFamily="18" charset="0"/>
                <a:cs typeface="Times New Roman" panose="02020603050405020304" pitchFamily="18" charset="0"/>
              </a:rPr>
              <a:t>doanthanhnien.vn</a:t>
            </a:r>
            <a:endParaRPr lang="vi-VN" sz="1600" dirty="0">
              <a:solidFill>
                <a:srgbClr val="000000"/>
              </a:solidFill>
              <a:latin typeface="+mj-lt"/>
              <a:ea typeface="Times New Roman" panose="02020603050405020304" pitchFamily="18" charset="0"/>
              <a:cs typeface="Times New Roman" panose="02020603050405020304" pitchFamily="18" charset="0"/>
            </a:endParaRPr>
          </a:p>
        </p:txBody>
      </p:sp>
      <p:pic>
        <p:nvPicPr>
          <p:cNvPr id="2050" name="Picture 2" descr="BacH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1486" y="1154133"/>
            <a:ext cx="2496457" cy="2196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4539015" y="1119107"/>
            <a:ext cx="4572000" cy="2580706"/>
          </a:xfrm>
          <a:prstGeom prst="rect">
            <a:avLst/>
          </a:prstGeom>
        </p:spPr>
        <p:txBody>
          <a:bodyPr>
            <a:spAutoFit/>
          </a:bodyPr>
          <a:lstStyle/>
          <a:p>
            <a:pPr lvl="0" algn="just"/>
            <a:r>
              <a:rPr lang="vi-VN" sz="145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147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Ngày 26/3/1976, Lễ kỷ niệm lần thứ 45 ngày thành lập Đoàn đã được tổ chức trọng thể tại Hà Nội. Tại Lễ kỷ niệm này, tổ chức Đoàn trong cả nước đã thống nhất mang tên chung là Đoàn Thanh Niên Lao động Hồ Chí Minh.</a:t>
            </a:r>
          </a:p>
          <a:p>
            <a:pPr lvl="0" algn="just"/>
            <a:r>
              <a:rPr lang="vi-VN" sz="147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Đại hội lần thứ IV của Đảng họp từ ngày 14 đến 20/12/1976 tại Thủ đô Hà Nội đã quyết định đổi tên đảng Lao động Việt Nam (2-1951) thành Đảng Cộng Sản Việt Nam và thể theo nguyện vọng của cán bộ, ĐVTN cả nước, Đại hội Đảng lần thứ IV đã quyết định đổi tên Đoàn TNLĐ Hồ Chí Minh (1970) thành: Đoàn Thanh niên Cộng sản Hồ Chí Minh.</a:t>
            </a:r>
            <a:endParaRPr lang="vi-VN" sz="1470" dirty="0"/>
          </a:p>
        </p:txBody>
      </p:sp>
    </p:spTree>
    <p:extLst>
      <p:ext uri="{BB962C8B-B14F-4D97-AF65-F5344CB8AC3E}">
        <p14:creationId xmlns:p14="http://schemas.microsoft.com/office/powerpoint/2010/main" val="7441352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97494" y="871955"/>
            <a:ext cx="8331199" cy="6249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270510" algn="just">
              <a:lnSpc>
                <a:spcPts val="1725"/>
              </a:lnSpc>
            </a:pPr>
            <a:r>
              <a:rPr lang="vi-VN" sz="1500" i="1" dirty="0">
                <a:solidFill>
                  <a:srgbClr val="000000"/>
                </a:solidFill>
                <a:ea typeface="Times New Roman" panose="02020603050405020304" pitchFamily="18" charset="0"/>
                <a:cs typeface="Times New Roman" panose="02020603050405020304" pitchFamily="18" charset="0"/>
              </a:rPr>
              <a:t>Chúng tôi xin gửi đến các bạn đoàn </a:t>
            </a:r>
            <a:r>
              <a:rPr lang="vi-VN" sz="1500" i="1" dirty="0" smtClean="0">
                <a:solidFill>
                  <a:srgbClr val="000000"/>
                </a:solidFill>
                <a:ea typeface="Times New Roman" panose="02020603050405020304" pitchFamily="18" charset="0"/>
                <a:cs typeface="Times New Roman" panose="02020603050405020304" pitchFamily="18" charset="0"/>
              </a:rPr>
              <a:t>viên thanh niên một số trò chơi để tổ chức ngày 26/3, như sau: </a:t>
            </a:r>
            <a:endParaRPr lang="vi-VN" sz="1400" dirty="0">
              <a:solidFill>
                <a:prstClr val="black"/>
              </a:solidFill>
            </a:endParaRPr>
          </a:p>
        </p:txBody>
      </p:sp>
      <p:sp>
        <p:nvSpPr>
          <p:cNvPr id="11" name="Title 1"/>
          <p:cNvSpPr txBox="1">
            <a:spLocks/>
          </p:cNvSpPr>
          <p:nvPr/>
        </p:nvSpPr>
        <p:spPr>
          <a:xfrm>
            <a:off x="0" y="2573101"/>
            <a:ext cx="4453248" cy="37105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270510" algn="ctr">
              <a:lnSpc>
                <a:spcPts val="1725"/>
              </a:lnSpc>
            </a:pPr>
            <a:r>
              <a:rPr lang="vi-VN" sz="3200" dirty="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t/>
            </a:r>
            <a:br>
              <a:rPr lang="vi-VN" sz="3200" dirty="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br>
            <a:endParaRPr lang="vi-VN" sz="3200" dirty="0">
              <a:solidFill>
                <a:prstClr val="black"/>
              </a:solidFill>
            </a:endParaRPr>
          </a:p>
        </p:txBody>
      </p:sp>
      <p:pic>
        <p:nvPicPr>
          <p:cNvPr id="13" name="Picture 12"/>
          <p:cNvPicPr>
            <a:picLocks noChangeAspect="1"/>
          </p:cNvPicPr>
          <p:nvPr/>
        </p:nvPicPr>
        <p:blipFill>
          <a:blip r:embed="rId2"/>
          <a:stretch>
            <a:fillRect/>
          </a:stretch>
        </p:blipFill>
        <p:spPr>
          <a:xfrm>
            <a:off x="3904669" y="6283683"/>
            <a:ext cx="1316850" cy="626262"/>
          </a:xfrm>
          <a:prstGeom prst="rect">
            <a:avLst/>
          </a:prstGeom>
        </p:spPr>
      </p:pic>
      <p:sp>
        <p:nvSpPr>
          <p:cNvPr id="9" name="Down Ribbon 8"/>
          <p:cNvSpPr/>
          <p:nvPr/>
        </p:nvSpPr>
        <p:spPr>
          <a:xfrm>
            <a:off x="866156" y="44407"/>
            <a:ext cx="7465043" cy="885056"/>
          </a:xfrm>
          <a:prstGeom prst="ribb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000" b="1" dirty="0" smtClean="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Arial" panose="020B0604020202020204" pitchFamily="34" charset="0"/>
              </a:rPr>
              <a:t>Sổ tay nghiệp vụ</a:t>
            </a:r>
            <a:endParaRPr lang="vi-VN" sz="2000" b="1" dirty="0">
              <a:ln w="0"/>
              <a:solidFill>
                <a:prstClr val="black"/>
              </a:solidFill>
              <a:effectLst>
                <a:outerShdw blurRad="38100" dist="19050" dir="2700000" algn="tl" rotWithShape="0">
                  <a:prstClr val="black">
                    <a:alpha val="40000"/>
                  </a:prstClr>
                </a:outerShdw>
              </a:effectLst>
              <a:latin typeface="Verdana" panose="020B0604030504040204" pitchFamily="34" charset="0"/>
              <a:ea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3972952" y="6203636"/>
            <a:ext cx="1316850" cy="743776"/>
          </a:xfrm>
          <a:prstGeom prst="rect">
            <a:avLst/>
          </a:prstGeom>
        </p:spPr>
      </p:pic>
      <p:sp>
        <p:nvSpPr>
          <p:cNvPr id="4" name="Rectangle 3"/>
          <p:cNvSpPr/>
          <p:nvPr/>
        </p:nvSpPr>
        <p:spPr>
          <a:xfrm>
            <a:off x="681799" y="1492748"/>
            <a:ext cx="3222870" cy="358368"/>
          </a:xfrm>
          <a:prstGeom prst="rect">
            <a:avLst/>
          </a:prstGeom>
        </p:spPr>
        <p:txBody>
          <a:bodyPr wrap="none">
            <a:spAutoFit/>
          </a:bodyPr>
          <a:lstStyle/>
          <a:p>
            <a:pPr indent="-6350">
              <a:lnSpc>
                <a:spcPct val="102000"/>
              </a:lnSpc>
              <a:spcAft>
                <a:spcPts val="1185"/>
              </a:spcAft>
            </a:pPr>
            <a:r>
              <a:rPr lang="vi-VN" b="1" dirty="0">
                <a:solidFill>
                  <a:srgbClr val="E3352F"/>
                </a:solidFill>
                <a:latin typeface="+mj-lt"/>
                <a:ea typeface="Calibri" panose="020F0502020204030204" pitchFamily="34" charset="0"/>
              </a:rPr>
              <a:t>Trò chơi </a:t>
            </a:r>
            <a:r>
              <a:rPr lang="vi-VN" b="1" dirty="0" smtClean="0">
                <a:solidFill>
                  <a:srgbClr val="E3352F"/>
                </a:solidFill>
                <a:latin typeface="+mj-lt"/>
                <a:ea typeface="Calibri" panose="020F0502020204030204" pitchFamily="34" charset="0"/>
              </a:rPr>
              <a:t>1: </a:t>
            </a:r>
            <a:r>
              <a:rPr lang="vi-VN" b="1" dirty="0">
                <a:solidFill>
                  <a:srgbClr val="E3352F"/>
                </a:solidFill>
                <a:latin typeface="+mj-lt"/>
                <a:ea typeface="Calibri" panose="020F0502020204030204" pitchFamily="34" charset="0"/>
              </a:rPr>
              <a:t>Những con số bí ẩn</a:t>
            </a:r>
            <a:endParaRPr lang="vi-VN" sz="1200" dirty="0">
              <a:solidFill>
                <a:srgbClr val="1A1915"/>
              </a:solidFill>
              <a:effectLst/>
              <a:latin typeface="+mj-lt"/>
              <a:ea typeface="Calibri" panose="020F0502020204030204" pitchFamily="34" charset="0"/>
            </a:endParaRPr>
          </a:p>
        </p:txBody>
      </p:sp>
      <p:sp>
        <p:nvSpPr>
          <p:cNvPr id="5" name="Rectangle 4"/>
          <p:cNvSpPr/>
          <p:nvPr/>
        </p:nvSpPr>
        <p:spPr>
          <a:xfrm>
            <a:off x="226024" y="2005640"/>
            <a:ext cx="4572000" cy="2985433"/>
          </a:xfrm>
          <a:prstGeom prst="rect">
            <a:avLst/>
          </a:prstGeom>
        </p:spPr>
        <p:txBody>
          <a:bodyPr>
            <a:spAutoFit/>
          </a:bodyPr>
          <a:lstStyle/>
          <a:p>
            <a:pPr algn="just"/>
            <a:r>
              <a:rPr lang="vi-VN" sz="1450" b="1" dirty="0" smtClean="0">
                <a:solidFill>
                  <a:srgbClr val="1A1915"/>
                </a:solidFill>
                <a:latin typeface="+mj-lt"/>
                <a:ea typeface="Calibri" panose="020F0502020204030204" pitchFamily="34" charset="0"/>
              </a:rPr>
              <a:t>Cách chơi: </a:t>
            </a:r>
            <a:r>
              <a:rPr lang="vi-VN" sz="1450" dirty="0" smtClean="0">
                <a:solidFill>
                  <a:srgbClr val="1A1915"/>
                </a:solidFill>
                <a:latin typeface="+mj-lt"/>
                <a:ea typeface="Calibri" panose="020F0502020204030204" pitchFamily="34" charset="0"/>
              </a:rPr>
              <a:t>BTC </a:t>
            </a:r>
            <a:r>
              <a:rPr lang="vi-VN" sz="1450" dirty="0">
                <a:solidFill>
                  <a:srgbClr val="1A1915"/>
                </a:solidFill>
                <a:latin typeface="+mj-lt"/>
                <a:ea typeface="Calibri" panose="020F0502020204030204" pitchFamily="34" charset="0"/>
              </a:rPr>
              <a:t>có 16 ô vuông tương ứng với 16 con số. BTC cung cấp cho 16 thành viên trong nhóm mỗi người một con số từ 1 - 4. Nhiệm vụ của các thành viên trong nhóm là trong vòng 10 phút hãy sắp </a:t>
            </a:r>
            <a:r>
              <a:rPr lang="vi-VN" sz="1450" dirty="0" smtClean="0">
                <a:solidFill>
                  <a:srgbClr val="1A1915"/>
                </a:solidFill>
                <a:latin typeface="+mj-lt"/>
                <a:ea typeface="Calibri" panose="020F0502020204030204" pitchFamily="34" charset="0"/>
              </a:rPr>
              <a:t>xếp, nhóm nào xếp được những con số theo yêu cầu của BTC thì nhóm đó sẽ chiến thắng. </a:t>
            </a:r>
          </a:p>
          <a:p>
            <a:pPr algn="just"/>
            <a:r>
              <a:rPr lang="vi-VN" sz="1450" b="1" dirty="0" smtClean="0">
                <a:solidFill>
                  <a:srgbClr val="1A1915"/>
                </a:solidFill>
                <a:latin typeface="+mj-lt"/>
                <a:ea typeface="Calibri" panose="020F0502020204030204" pitchFamily="34" charset="0"/>
              </a:rPr>
              <a:t>Yêu cầu: </a:t>
            </a:r>
            <a:r>
              <a:rPr lang="vi-VN" sz="1450" dirty="0" smtClean="0">
                <a:solidFill>
                  <a:srgbClr val="1A1915"/>
                </a:solidFill>
                <a:latin typeface="+mj-lt"/>
                <a:ea typeface="Calibri" panose="020F0502020204030204" pitchFamily="34" charset="0"/>
              </a:rPr>
              <a:t>Mỗi hàng ngang, dọc, 02 hàng chéo đều có đủ các con số (1,2,3,4). Khi bắt đầu chơi thì cả 16 người phải đứng vào các ô vuông, không được chuyển các con số cầm trên tay, chỉ được di chuyển người trên những ô vuông.</a:t>
            </a:r>
          </a:p>
          <a:p>
            <a:pPr algn="just"/>
            <a:r>
              <a:rPr lang="vi-VN" sz="1450" b="1" dirty="0" smtClean="0">
                <a:solidFill>
                  <a:srgbClr val="1A1915"/>
                </a:solidFill>
                <a:latin typeface="+mj-lt"/>
              </a:rPr>
              <a:t>Ý nghĩa trò chơi: </a:t>
            </a:r>
            <a:r>
              <a:rPr lang="vi-VN" sz="1450" dirty="0" smtClean="0">
                <a:solidFill>
                  <a:srgbClr val="1A1915"/>
                </a:solidFill>
                <a:latin typeface="+mj-lt"/>
              </a:rPr>
              <a:t>Tư duy trí tuệ trong tính toán sắp xếp và tinh thần cộng tác của các thành viên.</a:t>
            </a:r>
          </a:p>
          <a:p>
            <a:pPr algn="just"/>
            <a:endParaRPr lang="vi-VN" sz="1400" dirty="0">
              <a:latin typeface="+mj-lt"/>
            </a:endParaRPr>
          </a:p>
        </p:txBody>
      </p:sp>
      <p:pic>
        <p:nvPicPr>
          <p:cNvPr id="8" name="Picture 7"/>
          <p:cNvPicPr>
            <a:picLocks noChangeAspect="1"/>
          </p:cNvPicPr>
          <p:nvPr/>
        </p:nvPicPr>
        <p:blipFill>
          <a:blip r:embed="rId4"/>
          <a:stretch>
            <a:fillRect/>
          </a:stretch>
        </p:blipFill>
        <p:spPr>
          <a:xfrm>
            <a:off x="5142800" y="3746785"/>
            <a:ext cx="3188399" cy="2197641"/>
          </a:xfrm>
          <a:prstGeom prst="rect">
            <a:avLst/>
          </a:prstGeom>
        </p:spPr>
      </p:pic>
      <p:pic>
        <p:nvPicPr>
          <p:cNvPr id="15" name="Picture 14"/>
          <p:cNvPicPr>
            <a:picLocks noChangeAspect="1"/>
          </p:cNvPicPr>
          <p:nvPr/>
        </p:nvPicPr>
        <p:blipFill>
          <a:blip r:embed="rId5"/>
          <a:stretch>
            <a:fillRect/>
          </a:stretch>
        </p:blipFill>
        <p:spPr>
          <a:xfrm>
            <a:off x="4952259" y="1642451"/>
            <a:ext cx="3378940" cy="2057907"/>
          </a:xfrm>
          <a:prstGeom prst="rect">
            <a:avLst/>
          </a:prstGeom>
        </p:spPr>
      </p:pic>
    </p:spTree>
    <p:extLst>
      <p:ext uri="{BB962C8B-B14F-4D97-AF65-F5344CB8AC3E}">
        <p14:creationId xmlns:p14="http://schemas.microsoft.com/office/powerpoint/2010/main" val="10322913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0" y="2573101"/>
            <a:ext cx="4453248" cy="37105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270510" algn="ctr">
              <a:lnSpc>
                <a:spcPts val="1725"/>
              </a:lnSpc>
            </a:pPr>
            <a:r>
              <a:rPr lang="vi-VN" sz="3200" dirty="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t/>
            </a:r>
            <a:br>
              <a:rPr lang="vi-VN" sz="3200" dirty="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br>
            <a:endParaRPr lang="vi-VN" sz="3200" dirty="0">
              <a:solidFill>
                <a:prstClr val="black"/>
              </a:solidFill>
            </a:endParaRPr>
          </a:p>
        </p:txBody>
      </p:sp>
      <p:pic>
        <p:nvPicPr>
          <p:cNvPr id="13" name="Picture 12"/>
          <p:cNvPicPr>
            <a:picLocks noChangeAspect="1"/>
          </p:cNvPicPr>
          <p:nvPr/>
        </p:nvPicPr>
        <p:blipFill>
          <a:blip r:embed="rId2"/>
          <a:stretch>
            <a:fillRect/>
          </a:stretch>
        </p:blipFill>
        <p:spPr>
          <a:xfrm>
            <a:off x="3904669" y="6283683"/>
            <a:ext cx="1316850" cy="626262"/>
          </a:xfrm>
          <a:prstGeom prst="rect">
            <a:avLst/>
          </a:prstGeom>
        </p:spPr>
      </p:pic>
      <p:sp>
        <p:nvSpPr>
          <p:cNvPr id="9" name="Down Ribbon 8"/>
          <p:cNvSpPr/>
          <p:nvPr/>
        </p:nvSpPr>
        <p:spPr>
          <a:xfrm>
            <a:off x="866156" y="44407"/>
            <a:ext cx="7465043" cy="885056"/>
          </a:xfrm>
          <a:prstGeom prst="ribb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000" b="1" dirty="0" smtClean="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Arial" panose="020B0604020202020204" pitchFamily="34" charset="0"/>
              </a:rPr>
              <a:t>Sổ tay nghiệp vụ</a:t>
            </a:r>
            <a:endParaRPr lang="vi-VN" sz="2000" b="1" dirty="0">
              <a:ln w="0"/>
              <a:solidFill>
                <a:prstClr val="black"/>
              </a:solidFill>
              <a:effectLst>
                <a:outerShdw blurRad="38100" dist="19050" dir="2700000" algn="tl" rotWithShape="0">
                  <a:prstClr val="black">
                    <a:alpha val="40000"/>
                  </a:prstClr>
                </a:outerShdw>
              </a:effectLst>
              <a:latin typeface="Verdana" panose="020B0604030504040204" pitchFamily="34" charset="0"/>
              <a:ea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3972952" y="6203636"/>
            <a:ext cx="1316850" cy="743776"/>
          </a:xfrm>
          <a:prstGeom prst="rect">
            <a:avLst/>
          </a:prstGeom>
        </p:spPr>
      </p:pic>
      <p:sp>
        <p:nvSpPr>
          <p:cNvPr id="4" name="Rectangle 3"/>
          <p:cNvSpPr/>
          <p:nvPr/>
        </p:nvSpPr>
        <p:spPr>
          <a:xfrm>
            <a:off x="761543" y="1260124"/>
            <a:ext cx="2930161" cy="374846"/>
          </a:xfrm>
          <a:prstGeom prst="rect">
            <a:avLst/>
          </a:prstGeom>
        </p:spPr>
        <p:txBody>
          <a:bodyPr wrap="none">
            <a:spAutoFit/>
          </a:bodyPr>
          <a:lstStyle/>
          <a:p>
            <a:pPr indent="-6350">
              <a:lnSpc>
                <a:spcPct val="102000"/>
              </a:lnSpc>
              <a:spcAft>
                <a:spcPts val="1185"/>
              </a:spcAft>
            </a:pPr>
            <a:r>
              <a:rPr lang="vi-VN" b="1" dirty="0">
                <a:solidFill>
                  <a:srgbClr val="E3352F"/>
                </a:solidFill>
                <a:latin typeface="Times New Roman" panose="02020603050405020304" pitchFamily="18" charset="0"/>
                <a:ea typeface="Calibri" panose="020F0502020204030204" pitchFamily="34" charset="0"/>
              </a:rPr>
              <a:t>Trò chơi 2</a:t>
            </a:r>
            <a:r>
              <a:rPr lang="vi-VN" b="1" dirty="0" smtClean="0">
                <a:solidFill>
                  <a:srgbClr val="E3352F"/>
                </a:solidFill>
                <a:latin typeface="Times New Roman" panose="02020603050405020304" pitchFamily="18" charset="0"/>
                <a:ea typeface="Calibri" panose="020F0502020204030204" pitchFamily="34" charset="0"/>
              </a:rPr>
              <a:t>: Thử tài khéo léo</a:t>
            </a:r>
            <a:endParaRPr lang="vi-VN" sz="1200" dirty="0">
              <a:solidFill>
                <a:srgbClr val="1A1915"/>
              </a:solidFill>
              <a:latin typeface="Times New Roman" panose="02020603050405020304" pitchFamily="18" charset="0"/>
              <a:ea typeface="Calibri" panose="020F0502020204030204" pitchFamily="34" charset="0"/>
            </a:endParaRPr>
          </a:p>
        </p:txBody>
      </p:sp>
      <p:sp>
        <p:nvSpPr>
          <p:cNvPr id="12" name="Rectangle 11"/>
          <p:cNvSpPr/>
          <p:nvPr/>
        </p:nvSpPr>
        <p:spPr>
          <a:xfrm>
            <a:off x="59377" y="1656237"/>
            <a:ext cx="4572000" cy="4547399"/>
          </a:xfrm>
          <a:prstGeom prst="rect">
            <a:avLst/>
          </a:prstGeom>
        </p:spPr>
        <p:txBody>
          <a:bodyPr>
            <a:spAutoFit/>
          </a:bodyPr>
          <a:lstStyle/>
          <a:p>
            <a:pPr algn="just"/>
            <a:r>
              <a:rPr lang="vi-VN" sz="1450" b="1" dirty="0" smtClean="0">
                <a:solidFill>
                  <a:srgbClr val="1A1915"/>
                </a:solidFill>
                <a:latin typeface="+mj-lt"/>
                <a:ea typeface="Calibri" panose="020F0502020204030204" pitchFamily="34" charset="0"/>
              </a:rPr>
              <a:t>Dụng cụ: </a:t>
            </a:r>
            <a:r>
              <a:rPr lang="vi-VN" sz="1450" dirty="0" smtClean="0">
                <a:solidFill>
                  <a:srgbClr val="1A1915"/>
                </a:solidFill>
                <a:latin typeface="+mj-lt"/>
                <a:ea typeface="Calibri" panose="020F0502020204030204" pitchFamily="34" charset="0"/>
              </a:rPr>
              <a:t>Tấm bảng (bằng nhựa) có đục một lỗ tròn vừa vặn để lọt quả bóng (bóng, bóng tennis), xô nhựa, sân chơi.</a:t>
            </a:r>
          </a:p>
          <a:p>
            <a:pPr algn="just"/>
            <a:r>
              <a:rPr lang="vi-VN" sz="1450" b="1" dirty="0" smtClean="0">
                <a:solidFill>
                  <a:srgbClr val="1A1915"/>
                </a:solidFill>
                <a:latin typeface="+mj-lt"/>
                <a:ea typeface="Calibri" panose="020F0502020204030204" pitchFamily="34" charset="0"/>
              </a:rPr>
              <a:t>Cách chơi: </a:t>
            </a:r>
            <a:r>
              <a:rPr lang="vi-VN" sz="1450" dirty="0" smtClean="0">
                <a:solidFill>
                  <a:srgbClr val="1A1915"/>
                </a:solidFill>
                <a:latin typeface="+mj-lt"/>
                <a:ea typeface="Calibri" panose="020F0502020204030204" pitchFamily="34" charset="0"/>
              </a:rPr>
              <a:t>Mỗi nhóm có một chiếc bảng có chiều dài 2m x 1m, trên mặt bảng được đục nhiều lôc và được để 01 hoặc 02 trái bóng ở trên mặt bảng, mỗi lượt chơi mỗi nhóm cử ra 04 thành viên cầm 04 góc của tấm bản. Sau khi có hiệu lệnh của BTC, 04 thành viên của nhóm bắt đầu di chuyển tấm bảng và mang 02 trái bóng trên tấm bảng di chuyển từ điểm A đến điểm B và thả trái bóng vào chiếc xô, khi di chuyển phải vượt qua các chướng ngại vật và không được để bóng rớt xuống giữa đường. Nếu bóng rót xuống giữa đường hoặc thành viên chạm vào chướng ngịa vật thì phải quay lại điểm xuất phát từ đầu. Cứ như vậy, sau 15 phút, nhóm nào đưa được nhiều bóng vào xô nhất nhóm đó chiến thắng.</a:t>
            </a:r>
          </a:p>
          <a:p>
            <a:pPr algn="just"/>
            <a:r>
              <a:rPr lang="vi-VN" sz="1450" b="1" dirty="0" smtClean="0">
                <a:solidFill>
                  <a:srgbClr val="1A1915"/>
                </a:solidFill>
                <a:latin typeface="+mj-lt"/>
                <a:ea typeface="Calibri" panose="020F0502020204030204" pitchFamily="34" charset="0"/>
              </a:rPr>
              <a:t>Yêu cầu: </a:t>
            </a:r>
            <a:r>
              <a:rPr lang="vi-VN" sz="1450" dirty="0" smtClean="0">
                <a:solidFill>
                  <a:srgbClr val="1A1915"/>
                </a:solidFill>
                <a:latin typeface="+mj-lt"/>
                <a:ea typeface="Calibri" panose="020F0502020204030204" pitchFamily="34" charset="0"/>
              </a:rPr>
              <a:t>Không được dùng tay chạm vào bóng, không được chạm vào chướng ngại vật.</a:t>
            </a:r>
          </a:p>
          <a:p>
            <a:pPr algn="just"/>
            <a:r>
              <a:rPr lang="vi-VN" sz="1450" b="1" dirty="0" smtClean="0">
                <a:solidFill>
                  <a:srgbClr val="1A1915"/>
                </a:solidFill>
                <a:latin typeface="+mj-lt"/>
              </a:rPr>
              <a:t>Ý nghĩa trò chơi: </a:t>
            </a:r>
            <a:r>
              <a:rPr lang="vi-VN" sz="1450" dirty="0" smtClean="0">
                <a:solidFill>
                  <a:srgbClr val="1A1915"/>
                </a:solidFill>
                <a:latin typeface="+mj-lt"/>
              </a:rPr>
              <a:t>Sự kiên nhẫn khóe kéo phối hợp đồng đội, rèn luyện tính chặt chẽ, tỉ mỉ trong công việc.</a:t>
            </a:r>
          </a:p>
          <a:p>
            <a:pPr algn="just"/>
            <a:endParaRPr lang="vi-VN" sz="1400" dirty="0">
              <a:latin typeface="+mj-lt"/>
            </a:endParaRPr>
          </a:p>
        </p:txBody>
      </p:sp>
      <p:pic>
        <p:nvPicPr>
          <p:cNvPr id="3" name="Picture 2"/>
          <p:cNvPicPr>
            <a:picLocks noChangeAspect="1"/>
          </p:cNvPicPr>
          <p:nvPr/>
        </p:nvPicPr>
        <p:blipFill>
          <a:blip r:embed="rId4"/>
          <a:stretch>
            <a:fillRect/>
          </a:stretch>
        </p:blipFill>
        <p:spPr>
          <a:xfrm>
            <a:off x="4690754" y="1634970"/>
            <a:ext cx="4453246" cy="4149477"/>
          </a:xfrm>
          <a:prstGeom prst="rect">
            <a:avLst/>
          </a:prstGeom>
        </p:spPr>
      </p:pic>
    </p:spTree>
    <p:extLst>
      <p:ext uri="{BB962C8B-B14F-4D97-AF65-F5344CB8AC3E}">
        <p14:creationId xmlns:p14="http://schemas.microsoft.com/office/powerpoint/2010/main" val="22843972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3999" cy="6323154"/>
          </a:xfrm>
        </p:spPr>
        <p:txBody>
          <a:bodyPr/>
          <a:lstStyle/>
          <a:p>
            <a:endParaRPr lang="vi-VN" dirty="0"/>
          </a:p>
        </p:txBody>
      </p:sp>
      <p:sp>
        <p:nvSpPr>
          <p:cNvPr id="6" name="Horizontal Scroll 5"/>
          <p:cNvSpPr/>
          <p:nvPr/>
        </p:nvSpPr>
        <p:spPr>
          <a:xfrm>
            <a:off x="2363189" y="516290"/>
            <a:ext cx="6305798" cy="1235034"/>
          </a:xfrm>
          <a:prstGeom prst="horizont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spcAft>
                <a:spcPts val="0"/>
              </a:spcAft>
            </a:pPr>
            <a:r>
              <a:rPr lang="vi-VN" sz="2800" dirty="0">
                <a:solidFill>
                  <a:schemeClr val="tx1"/>
                </a:solidFill>
                <a:latin typeface="Times New Roman" panose="02020603050405020304" pitchFamily="18" charset="0"/>
                <a:ea typeface="Arial" panose="020B0604020202020204" pitchFamily="34" charset="0"/>
              </a:rPr>
              <a:t>Học tập và làm theo tư tưởng, đạo đức, phong cách Hồ Chí Minh </a:t>
            </a:r>
            <a:endParaRPr lang="vi-VN" sz="2800" dirty="0">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endParaRPr>
          </a:p>
        </p:txBody>
      </p:sp>
      <p:sp>
        <p:nvSpPr>
          <p:cNvPr id="11" name="Vertical Scroll 10"/>
          <p:cNvSpPr/>
          <p:nvPr/>
        </p:nvSpPr>
        <p:spPr>
          <a:xfrm>
            <a:off x="0" y="821564"/>
            <a:ext cx="2125684" cy="4833257"/>
          </a:xfrm>
          <a:prstGeom prst="verticalScrol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solidFill>
                  <a:schemeClr val="tx1"/>
                </a:solidFill>
                <a:latin typeface="Times New Roman" panose="02020603050405020304" pitchFamily="18" charset="0"/>
                <a:cs typeface="Times New Roman" panose="02020603050405020304" pitchFamily="18" charset="0"/>
              </a:rPr>
              <a:t>NỘI DUNG CHÍNH</a:t>
            </a:r>
            <a:endParaRPr lang="vi-VN" sz="3200" b="1" dirty="0">
              <a:solidFill>
                <a:schemeClr val="tx1"/>
              </a:solidFill>
              <a:latin typeface="Times New Roman" panose="02020603050405020304" pitchFamily="18" charset="0"/>
              <a:cs typeface="Times New Roman" panose="02020603050405020304" pitchFamily="18" charset="0"/>
            </a:endParaRPr>
          </a:p>
        </p:txBody>
      </p:sp>
      <p:sp>
        <p:nvSpPr>
          <p:cNvPr id="12" name="Horizontal Scroll 11"/>
          <p:cNvSpPr/>
          <p:nvPr/>
        </p:nvSpPr>
        <p:spPr>
          <a:xfrm>
            <a:off x="2363189" y="1586327"/>
            <a:ext cx="6305798" cy="1235034"/>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smtClean="0">
                <a:solidFill>
                  <a:schemeClr val="tx1"/>
                </a:solidFill>
                <a:latin typeface="Times New Roman" panose="02020603050405020304" pitchFamily="18" charset="0"/>
                <a:ea typeface="Arial" panose="020B0604020202020204" pitchFamily="34" charset="0"/>
              </a:rPr>
              <a:t>Theo </a:t>
            </a:r>
            <a:r>
              <a:rPr lang="en-US" sz="2800" dirty="0" err="1" smtClean="0">
                <a:solidFill>
                  <a:schemeClr val="tx1"/>
                </a:solidFill>
                <a:latin typeface="Times New Roman" panose="02020603050405020304" pitchFamily="18" charset="0"/>
                <a:ea typeface="Arial" panose="020B0604020202020204" pitchFamily="34" charset="0"/>
              </a:rPr>
              <a:t>dòng</a:t>
            </a:r>
            <a:r>
              <a:rPr lang="en-US" sz="2800" dirty="0" smtClean="0">
                <a:solidFill>
                  <a:schemeClr val="tx1"/>
                </a:solidFill>
                <a:latin typeface="Times New Roman" panose="02020603050405020304" pitchFamily="18" charset="0"/>
                <a:ea typeface="Arial" panose="020B0604020202020204" pitchFamily="34" charset="0"/>
              </a:rPr>
              <a:t> </a:t>
            </a:r>
            <a:r>
              <a:rPr lang="en-US" sz="2800" dirty="0" err="1" smtClean="0">
                <a:solidFill>
                  <a:schemeClr val="tx1"/>
                </a:solidFill>
                <a:latin typeface="Times New Roman" panose="02020603050405020304" pitchFamily="18" charset="0"/>
                <a:ea typeface="Arial" panose="020B0604020202020204" pitchFamily="34" charset="0"/>
              </a:rPr>
              <a:t>lịch</a:t>
            </a:r>
            <a:r>
              <a:rPr lang="en-US" sz="2800" dirty="0" smtClean="0">
                <a:solidFill>
                  <a:schemeClr val="tx1"/>
                </a:solidFill>
                <a:latin typeface="Times New Roman" panose="02020603050405020304" pitchFamily="18" charset="0"/>
                <a:ea typeface="Arial" panose="020B0604020202020204" pitchFamily="34" charset="0"/>
              </a:rPr>
              <a:t> </a:t>
            </a:r>
            <a:r>
              <a:rPr lang="en-US" sz="2800" dirty="0" err="1" smtClean="0">
                <a:solidFill>
                  <a:schemeClr val="tx1"/>
                </a:solidFill>
                <a:latin typeface="Times New Roman" panose="02020603050405020304" pitchFamily="18" charset="0"/>
                <a:ea typeface="Arial" panose="020B0604020202020204" pitchFamily="34" charset="0"/>
              </a:rPr>
              <a:t>sử</a:t>
            </a:r>
            <a:r>
              <a:rPr lang="en-US" sz="2800" dirty="0" smtClean="0">
                <a:solidFill>
                  <a:schemeClr val="tx1"/>
                </a:solidFill>
                <a:latin typeface="Times New Roman" panose="02020603050405020304" pitchFamily="18" charset="0"/>
                <a:ea typeface="Arial" panose="020B0604020202020204" pitchFamily="34" charset="0"/>
              </a:rPr>
              <a:t> </a:t>
            </a:r>
            <a:endParaRPr lang="vi-VN" sz="2800" dirty="0">
              <a:solidFill>
                <a:schemeClr val="tx1"/>
              </a:solidFill>
            </a:endParaRPr>
          </a:p>
        </p:txBody>
      </p:sp>
      <p:sp>
        <p:nvSpPr>
          <p:cNvPr id="14" name="Horizontal Scroll 13"/>
          <p:cNvSpPr/>
          <p:nvPr/>
        </p:nvSpPr>
        <p:spPr>
          <a:xfrm>
            <a:off x="2363189" y="3864839"/>
            <a:ext cx="6305798" cy="1235034"/>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err="1">
                <a:solidFill>
                  <a:schemeClr val="tx1"/>
                </a:solidFill>
                <a:latin typeface="Times New Roman" panose="02020603050405020304" pitchFamily="18" charset="0"/>
                <a:ea typeface="Arial" panose="020B0604020202020204" pitchFamily="34" charset="0"/>
              </a:rPr>
              <a:t>Bài</a:t>
            </a:r>
            <a:r>
              <a:rPr lang="en-US" sz="2800" dirty="0">
                <a:solidFill>
                  <a:schemeClr val="tx1"/>
                </a:solidFill>
                <a:latin typeface="Times New Roman" panose="02020603050405020304" pitchFamily="18" charset="0"/>
                <a:ea typeface="Arial" panose="020B0604020202020204" pitchFamily="34" charset="0"/>
              </a:rPr>
              <a:t> </a:t>
            </a:r>
            <a:r>
              <a:rPr lang="en-US" sz="2800" dirty="0" err="1">
                <a:solidFill>
                  <a:schemeClr val="tx1"/>
                </a:solidFill>
                <a:latin typeface="Times New Roman" panose="02020603050405020304" pitchFamily="18" charset="0"/>
                <a:ea typeface="Arial" panose="020B0604020202020204" pitchFamily="34" charset="0"/>
              </a:rPr>
              <a:t>hát</a:t>
            </a:r>
            <a:r>
              <a:rPr lang="en-US" sz="2800" dirty="0">
                <a:solidFill>
                  <a:schemeClr val="tx1"/>
                </a:solidFill>
                <a:latin typeface="Times New Roman" panose="02020603050405020304" pitchFamily="18" charset="0"/>
                <a:ea typeface="Arial" panose="020B0604020202020204" pitchFamily="34" charset="0"/>
              </a:rPr>
              <a:t> </a:t>
            </a:r>
            <a:r>
              <a:rPr lang="en-US" sz="2800" dirty="0" err="1">
                <a:solidFill>
                  <a:schemeClr val="tx1"/>
                </a:solidFill>
                <a:latin typeface="Times New Roman" panose="02020603050405020304" pitchFamily="18" charset="0"/>
                <a:ea typeface="Arial" panose="020B0604020202020204" pitchFamily="34" charset="0"/>
              </a:rPr>
              <a:t>Thanh</a:t>
            </a:r>
            <a:r>
              <a:rPr lang="en-US" sz="2800" dirty="0">
                <a:solidFill>
                  <a:schemeClr val="tx1"/>
                </a:solidFill>
                <a:latin typeface="Times New Roman" panose="02020603050405020304" pitchFamily="18" charset="0"/>
                <a:ea typeface="Arial" panose="020B0604020202020204" pitchFamily="34" charset="0"/>
              </a:rPr>
              <a:t> </a:t>
            </a:r>
            <a:r>
              <a:rPr lang="en-US" sz="2800" dirty="0" err="1">
                <a:solidFill>
                  <a:schemeClr val="tx1"/>
                </a:solidFill>
                <a:latin typeface="Times New Roman" panose="02020603050405020304" pitchFamily="18" charset="0"/>
                <a:ea typeface="Arial" panose="020B0604020202020204" pitchFamily="34" charset="0"/>
              </a:rPr>
              <a:t>niên</a:t>
            </a:r>
            <a:r>
              <a:rPr lang="en-US" sz="2800" dirty="0">
                <a:solidFill>
                  <a:schemeClr val="tx1"/>
                </a:solidFill>
                <a:latin typeface="Times New Roman" panose="02020603050405020304" pitchFamily="18" charset="0"/>
                <a:ea typeface="Arial" panose="020B0604020202020204" pitchFamily="34" charset="0"/>
              </a:rPr>
              <a:t> </a:t>
            </a:r>
            <a:endParaRPr lang="vi-VN" sz="2800" dirty="0">
              <a:solidFill>
                <a:schemeClr val="tx1"/>
              </a:solidFill>
            </a:endParaRPr>
          </a:p>
        </p:txBody>
      </p:sp>
      <p:sp>
        <p:nvSpPr>
          <p:cNvPr id="15" name="Horizontal Scroll 14"/>
          <p:cNvSpPr/>
          <p:nvPr/>
        </p:nvSpPr>
        <p:spPr>
          <a:xfrm>
            <a:off x="2363189" y="5037304"/>
            <a:ext cx="6305798" cy="1235034"/>
          </a:xfrm>
          <a:prstGeom prst="horizont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dirty="0" err="1">
                <a:solidFill>
                  <a:schemeClr val="tx1"/>
                </a:solidFill>
                <a:latin typeface="Times New Roman" panose="02020603050405020304" pitchFamily="18" charset="0"/>
                <a:ea typeface="Arial" panose="020B0604020202020204" pitchFamily="34" charset="0"/>
              </a:rPr>
              <a:t>Định</a:t>
            </a:r>
            <a:r>
              <a:rPr lang="en-US" sz="2800" dirty="0">
                <a:solidFill>
                  <a:schemeClr val="tx1"/>
                </a:solidFill>
                <a:latin typeface="Times New Roman" panose="02020603050405020304" pitchFamily="18" charset="0"/>
                <a:ea typeface="Arial" panose="020B0604020202020204" pitchFamily="34" charset="0"/>
              </a:rPr>
              <a:t> </a:t>
            </a:r>
            <a:r>
              <a:rPr lang="en-US" sz="2800" dirty="0" err="1">
                <a:solidFill>
                  <a:schemeClr val="tx1"/>
                </a:solidFill>
                <a:latin typeface="Times New Roman" panose="02020603050405020304" pitchFamily="18" charset="0"/>
                <a:ea typeface="Arial" panose="020B0604020202020204" pitchFamily="34" charset="0"/>
              </a:rPr>
              <a:t>hướng</a:t>
            </a:r>
            <a:r>
              <a:rPr lang="en-US" sz="2800" dirty="0">
                <a:solidFill>
                  <a:schemeClr val="tx1"/>
                </a:solidFill>
                <a:latin typeface="Times New Roman" panose="02020603050405020304" pitchFamily="18" charset="0"/>
                <a:ea typeface="Arial" panose="020B0604020202020204" pitchFamily="34" charset="0"/>
              </a:rPr>
              <a:t> </a:t>
            </a:r>
            <a:r>
              <a:rPr lang="en-US" sz="2800" dirty="0" err="1">
                <a:solidFill>
                  <a:schemeClr val="tx1"/>
                </a:solidFill>
                <a:latin typeface="Times New Roman" panose="02020603050405020304" pitchFamily="18" charset="0"/>
                <a:ea typeface="Arial" panose="020B0604020202020204" pitchFamily="34" charset="0"/>
              </a:rPr>
              <a:t>nội</a:t>
            </a:r>
            <a:r>
              <a:rPr lang="en-US" sz="2800" dirty="0">
                <a:solidFill>
                  <a:schemeClr val="tx1"/>
                </a:solidFill>
                <a:latin typeface="Times New Roman" panose="02020603050405020304" pitchFamily="18" charset="0"/>
                <a:ea typeface="Arial" panose="020B0604020202020204" pitchFamily="34" charset="0"/>
              </a:rPr>
              <a:t> dung </a:t>
            </a:r>
            <a:r>
              <a:rPr lang="en-US" sz="2800" dirty="0" err="1" smtClean="0">
                <a:solidFill>
                  <a:schemeClr val="tx1"/>
                </a:solidFill>
                <a:latin typeface="Times New Roman" panose="02020603050405020304" pitchFamily="18" charset="0"/>
                <a:ea typeface="Arial" panose="020B0604020202020204" pitchFamily="34" charset="0"/>
              </a:rPr>
              <a:t>sinh</a:t>
            </a:r>
            <a:r>
              <a:rPr lang="en-US" sz="2800" dirty="0" smtClean="0">
                <a:solidFill>
                  <a:schemeClr val="tx1"/>
                </a:solidFill>
                <a:latin typeface="Times New Roman" panose="02020603050405020304" pitchFamily="18" charset="0"/>
                <a:ea typeface="Arial" panose="020B0604020202020204" pitchFamily="34" charset="0"/>
              </a:rPr>
              <a:t> </a:t>
            </a:r>
            <a:r>
              <a:rPr lang="en-US" sz="2800" dirty="0" err="1" smtClean="0">
                <a:solidFill>
                  <a:schemeClr val="tx1"/>
                </a:solidFill>
                <a:latin typeface="Times New Roman" panose="02020603050405020304" pitchFamily="18" charset="0"/>
                <a:ea typeface="Arial" panose="020B0604020202020204" pitchFamily="34" charset="0"/>
              </a:rPr>
              <a:t>hoạt</a:t>
            </a:r>
            <a:r>
              <a:rPr lang="en-US" sz="2800" dirty="0" smtClean="0">
                <a:solidFill>
                  <a:schemeClr val="tx1"/>
                </a:solidFill>
                <a:latin typeface="Times New Roman" panose="02020603050405020304" pitchFamily="18" charset="0"/>
                <a:ea typeface="Arial" panose="020B0604020202020204" pitchFamily="34" charset="0"/>
              </a:rPr>
              <a:t> </a:t>
            </a:r>
            <a:r>
              <a:rPr lang="en-US" sz="2800" dirty="0" err="1" smtClean="0">
                <a:solidFill>
                  <a:schemeClr val="tx1"/>
                </a:solidFill>
                <a:latin typeface="Times New Roman" panose="02020603050405020304" pitchFamily="18" charset="0"/>
                <a:ea typeface="Arial" panose="020B0604020202020204" pitchFamily="34" charset="0"/>
              </a:rPr>
              <a:t>tháng</a:t>
            </a:r>
            <a:r>
              <a:rPr lang="en-US" sz="2800" dirty="0" smtClean="0">
                <a:solidFill>
                  <a:schemeClr val="tx1"/>
                </a:solidFill>
                <a:latin typeface="Times New Roman" panose="02020603050405020304" pitchFamily="18" charset="0"/>
                <a:ea typeface="Arial" panose="020B0604020202020204" pitchFamily="34" charset="0"/>
              </a:rPr>
              <a:t> </a:t>
            </a:r>
            <a:r>
              <a:rPr lang="en-US" sz="2800" dirty="0">
                <a:solidFill>
                  <a:schemeClr val="tx1"/>
                </a:solidFill>
                <a:latin typeface="Times New Roman" panose="02020603050405020304" pitchFamily="18" charset="0"/>
                <a:ea typeface="Arial" panose="020B0604020202020204" pitchFamily="34" charset="0"/>
              </a:rPr>
              <a:t>3</a:t>
            </a:r>
            <a:r>
              <a:rPr lang="en-US" sz="2800" dirty="0" smtClean="0">
                <a:solidFill>
                  <a:schemeClr val="tx1"/>
                </a:solidFill>
                <a:latin typeface="Times New Roman" panose="02020603050405020304" pitchFamily="18" charset="0"/>
                <a:ea typeface="Arial" panose="020B0604020202020204" pitchFamily="34" charset="0"/>
              </a:rPr>
              <a:t>/2018</a:t>
            </a:r>
            <a:endParaRPr lang="vi-VN" sz="2800" dirty="0">
              <a:solidFill>
                <a:schemeClr val="tx1"/>
              </a:solidFill>
            </a:endParaRPr>
          </a:p>
        </p:txBody>
      </p:sp>
      <p:pic>
        <p:nvPicPr>
          <p:cNvPr id="3" name="Picture 2"/>
          <p:cNvPicPr>
            <a:picLocks noChangeAspect="1"/>
          </p:cNvPicPr>
          <p:nvPr/>
        </p:nvPicPr>
        <p:blipFill>
          <a:blip r:embed="rId2"/>
          <a:stretch>
            <a:fillRect/>
          </a:stretch>
        </p:blipFill>
        <p:spPr>
          <a:xfrm>
            <a:off x="3916622" y="6272338"/>
            <a:ext cx="1310754" cy="743776"/>
          </a:xfrm>
          <a:prstGeom prst="rect">
            <a:avLst/>
          </a:prstGeom>
        </p:spPr>
      </p:pic>
      <p:sp>
        <p:nvSpPr>
          <p:cNvPr id="10" name="Horizontal Scroll 9"/>
          <p:cNvSpPr/>
          <p:nvPr/>
        </p:nvSpPr>
        <p:spPr>
          <a:xfrm>
            <a:off x="2363189" y="2715321"/>
            <a:ext cx="6305798" cy="1235034"/>
          </a:xfrm>
          <a:prstGeom prst="horizont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dirty="0" err="1" smtClean="0">
                <a:solidFill>
                  <a:schemeClr val="tx1"/>
                </a:solidFill>
                <a:latin typeface="Times New Roman" panose="02020603050405020304" pitchFamily="18" charset="0"/>
                <a:ea typeface="Arial" panose="020B0604020202020204" pitchFamily="34" charset="0"/>
              </a:rPr>
              <a:t>Sổ</a:t>
            </a:r>
            <a:r>
              <a:rPr lang="en-US" sz="2800" dirty="0" smtClean="0">
                <a:solidFill>
                  <a:schemeClr val="tx1"/>
                </a:solidFill>
                <a:latin typeface="Times New Roman" panose="02020603050405020304" pitchFamily="18" charset="0"/>
                <a:ea typeface="Arial" panose="020B0604020202020204" pitchFamily="34" charset="0"/>
              </a:rPr>
              <a:t> </a:t>
            </a:r>
            <a:r>
              <a:rPr lang="en-US" sz="2800" dirty="0" err="1" smtClean="0">
                <a:solidFill>
                  <a:schemeClr val="tx1"/>
                </a:solidFill>
                <a:latin typeface="Times New Roman" panose="02020603050405020304" pitchFamily="18" charset="0"/>
                <a:ea typeface="Arial" panose="020B0604020202020204" pitchFamily="34" charset="0"/>
              </a:rPr>
              <a:t>tay</a:t>
            </a:r>
            <a:r>
              <a:rPr lang="en-US" sz="2800" dirty="0" smtClean="0">
                <a:solidFill>
                  <a:schemeClr val="tx1"/>
                </a:solidFill>
                <a:latin typeface="Times New Roman" panose="02020603050405020304" pitchFamily="18" charset="0"/>
                <a:ea typeface="Arial" panose="020B0604020202020204" pitchFamily="34" charset="0"/>
              </a:rPr>
              <a:t> </a:t>
            </a:r>
            <a:r>
              <a:rPr lang="en-US" sz="2800" dirty="0" err="1" smtClean="0">
                <a:solidFill>
                  <a:schemeClr val="tx1"/>
                </a:solidFill>
                <a:latin typeface="Times New Roman" panose="02020603050405020304" pitchFamily="18" charset="0"/>
                <a:ea typeface="Arial" panose="020B0604020202020204" pitchFamily="34" charset="0"/>
              </a:rPr>
              <a:t>nghiệp</a:t>
            </a:r>
            <a:r>
              <a:rPr lang="en-US" sz="2800" dirty="0" smtClean="0">
                <a:solidFill>
                  <a:schemeClr val="tx1"/>
                </a:solidFill>
                <a:latin typeface="Times New Roman" panose="02020603050405020304" pitchFamily="18" charset="0"/>
                <a:ea typeface="Arial" panose="020B0604020202020204" pitchFamily="34" charset="0"/>
              </a:rPr>
              <a:t> </a:t>
            </a:r>
            <a:r>
              <a:rPr lang="en-US" sz="2800" dirty="0" err="1" smtClean="0">
                <a:solidFill>
                  <a:schemeClr val="tx1"/>
                </a:solidFill>
                <a:latin typeface="Times New Roman" panose="02020603050405020304" pitchFamily="18" charset="0"/>
                <a:ea typeface="Arial" panose="020B0604020202020204" pitchFamily="34" charset="0"/>
              </a:rPr>
              <a:t>vụ</a:t>
            </a:r>
            <a:endParaRPr lang="vi-VN" sz="2800" dirty="0">
              <a:solidFill>
                <a:schemeClr val="tx1"/>
              </a:solidFill>
            </a:endParaRPr>
          </a:p>
        </p:txBody>
      </p:sp>
    </p:spTree>
    <p:extLst>
      <p:ext uri="{BB962C8B-B14F-4D97-AF65-F5344CB8AC3E}">
        <p14:creationId xmlns:p14="http://schemas.microsoft.com/office/powerpoint/2010/main" val="42833766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0" y="2573101"/>
            <a:ext cx="4453248" cy="37105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270510" algn="ctr">
              <a:lnSpc>
                <a:spcPts val="1725"/>
              </a:lnSpc>
            </a:pPr>
            <a:r>
              <a:rPr lang="vi-VN" sz="3200" dirty="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t/>
            </a:r>
            <a:br>
              <a:rPr lang="vi-VN" sz="3200" dirty="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br>
            <a:endParaRPr lang="vi-VN" sz="3200" dirty="0">
              <a:solidFill>
                <a:prstClr val="black"/>
              </a:solidFill>
            </a:endParaRPr>
          </a:p>
        </p:txBody>
      </p:sp>
      <p:pic>
        <p:nvPicPr>
          <p:cNvPr id="13" name="Picture 12"/>
          <p:cNvPicPr>
            <a:picLocks noChangeAspect="1"/>
          </p:cNvPicPr>
          <p:nvPr/>
        </p:nvPicPr>
        <p:blipFill>
          <a:blip r:embed="rId2"/>
          <a:stretch>
            <a:fillRect/>
          </a:stretch>
        </p:blipFill>
        <p:spPr>
          <a:xfrm>
            <a:off x="3904669" y="6283683"/>
            <a:ext cx="1316850" cy="626262"/>
          </a:xfrm>
          <a:prstGeom prst="rect">
            <a:avLst/>
          </a:prstGeom>
        </p:spPr>
      </p:pic>
      <p:sp>
        <p:nvSpPr>
          <p:cNvPr id="9" name="Down Ribbon 8"/>
          <p:cNvSpPr/>
          <p:nvPr/>
        </p:nvSpPr>
        <p:spPr>
          <a:xfrm>
            <a:off x="866156" y="44407"/>
            <a:ext cx="7465043" cy="885056"/>
          </a:xfrm>
          <a:prstGeom prst="ribb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000" b="1" dirty="0" smtClean="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Arial" panose="020B0604020202020204" pitchFamily="34" charset="0"/>
              </a:rPr>
              <a:t>Sổ tay nghiệp vụ</a:t>
            </a:r>
            <a:endParaRPr lang="vi-VN" sz="2000" b="1" dirty="0">
              <a:ln w="0"/>
              <a:solidFill>
                <a:prstClr val="black"/>
              </a:solidFill>
              <a:effectLst>
                <a:outerShdw blurRad="38100" dist="19050" dir="2700000" algn="tl" rotWithShape="0">
                  <a:prstClr val="black">
                    <a:alpha val="40000"/>
                  </a:prstClr>
                </a:outerShdw>
              </a:effectLst>
              <a:latin typeface="Verdana" panose="020B0604030504040204" pitchFamily="34" charset="0"/>
              <a:ea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3972952" y="6203636"/>
            <a:ext cx="1316850" cy="743776"/>
          </a:xfrm>
          <a:prstGeom prst="rect">
            <a:avLst/>
          </a:prstGeom>
        </p:spPr>
      </p:pic>
      <p:sp>
        <p:nvSpPr>
          <p:cNvPr id="4" name="Rectangle 3"/>
          <p:cNvSpPr/>
          <p:nvPr/>
        </p:nvSpPr>
        <p:spPr>
          <a:xfrm>
            <a:off x="4878122" y="3775144"/>
            <a:ext cx="2920543" cy="374846"/>
          </a:xfrm>
          <a:prstGeom prst="rect">
            <a:avLst/>
          </a:prstGeom>
        </p:spPr>
        <p:txBody>
          <a:bodyPr wrap="none">
            <a:spAutoFit/>
          </a:bodyPr>
          <a:lstStyle/>
          <a:p>
            <a:pPr indent="-6350">
              <a:lnSpc>
                <a:spcPct val="102000"/>
              </a:lnSpc>
              <a:spcAft>
                <a:spcPts val="1185"/>
              </a:spcAft>
            </a:pPr>
            <a:r>
              <a:rPr lang="vi-VN" b="1" dirty="0">
                <a:solidFill>
                  <a:srgbClr val="E3352F"/>
                </a:solidFill>
                <a:latin typeface="Times New Roman" panose="02020603050405020304" pitchFamily="18" charset="0"/>
                <a:ea typeface="Calibri" panose="020F0502020204030204" pitchFamily="34" charset="0"/>
              </a:rPr>
              <a:t>Trò chơi 4</a:t>
            </a:r>
            <a:r>
              <a:rPr lang="vi-VN" b="1" dirty="0" smtClean="0">
                <a:solidFill>
                  <a:srgbClr val="E3352F"/>
                </a:solidFill>
                <a:latin typeface="Times New Roman" panose="02020603050405020304" pitchFamily="18" charset="0"/>
                <a:ea typeface="Calibri" panose="020F0502020204030204" pitchFamily="34" charset="0"/>
              </a:rPr>
              <a:t>: Nối nhịp cầu tre</a:t>
            </a:r>
            <a:endParaRPr lang="vi-VN" sz="1200" dirty="0">
              <a:solidFill>
                <a:srgbClr val="1A1915"/>
              </a:solidFill>
              <a:latin typeface="Times New Roman" panose="02020603050405020304" pitchFamily="18" charset="0"/>
              <a:ea typeface="Calibri" panose="020F0502020204030204" pitchFamily="34" charset="0"/>
            </a:endParaRPr>
          </a:p>
        </p:txBody>
      </p:sp>
      <p:sp>
        <p:nvSpPr>
          <p:cNvPr id="12" name="Rectangle 11"/>
          <p:cNvSpPr/>
          <p:nvPr/>
        </p:nvSpPr>
        <p:spPr>
          <a:xfrm>
            <a:off x="59377" y="1656237"/>
            <a:ext cx="4572000" cy="307777"/>
          </a:xfrm>
          <a:prstGeom prst="rect">
            <a:avLst/>
          </a:prstGeom>
        </p:spPr>
        <p:txBody>
          <a:bodyPr>
            <a:spAutoFit/>
          </a:bodyPr>
          <a:lstStyle/>
          <a:p>
            <a:pPr algn="just"/>
            <a:endParaRPr lang="vi-VN" sz="1400" dirty="0">
              <a:solidFill>
                <a:prstClr val="black"/>
              </a:solidFill>
              <a:latin typeface="Times New Roman" panose="02020603050405020304" pitchFamily="18" charset="0"/>
            </a:endParaRPr>
          </a:p>
        </p:txBody>
      </p:sp>
      <p:sp>
        <p:nvSpPr>
          <p:cNvPr id="89" name="Rectangle 88"/>
          <p:cNvSpPr/>
          <p:nvPr/>
        </p:nvSpPr>
        <p:spPr>
          <a:xfrm>
            <a:off x="4696500" y="4149990"/>
            <a:ext cx="4447500" cy="1877437"/>
          </a:xfrm>
          <a:prstGeom prst="rect">
            <a:avLst/>
          </a:prstGeom>
        </p:spPr>
        <p:txBody>
          <a:bodyPr wrap="square">
            <a:spAutoFit/>
          </a:bodyPr>
          <a:lstStyle/>
          <a:p>
            <a:pPr algn="just"/>
            <a:r>
              <a:rPr lang="vi-VN" sz="1450" b="1" dirty="0" smtClean="0">
                <a:solidFill>
                  <a:srgbClr val="1A1915"/>
                </a:solidFill>
                <a:latin typeface="+mj-lt"/>
                <a:ea typeface="Calibri" panose="020F0502020204030204" pitchFamily="34" charset="0"/>
              </a:rPr>
              <a:t>Dụng cụ: </a:t>
            </a:r>
            <a:r>
              <a:rPr lang="vi-VN" sz="1450" dirty="0" smtClean="0">
                <a:solidFill>
                  <a:srgbClr val="1A1915"/>
                </a:solidFill>
                <a:latin typeface="+mj-lt"/>
                <a:ea typeface="Calibri" panose="020F0502020204030204" pitchFamily="34" charset="0"/>
              </a:rPr>
              <a:t>Đũa tre, thun, băng keo trong.</a:t>
            </a:r>
          </a:p>
          <a:p>
            <a:pPr algn="just"/>
            <a:r>
              <a:rPr lang="vi-VN" sz="1450" b="1" dirty="0" smtClean="0">
                <a:solidFill>
                  <a:srgbClr val="1A1915"/>
                </a:solidFill>
                <a:latin typeface="+mj-lt"/>
                <a:ea typeface="Calibri" panose="020F0502020204030204" pitchFamily="34" charset="0"/>
              </a:rPr>
              <a:t>Cách chơi: </a:t>
            </a:r>
            <a:r>
              <a:rPr lang="vi-VN" sz="1450" dirty="0" smtClean="0">
                <a:solidFill>
                  <a:srgbClr val="1A1915"/>
                </a:solidFill>
                <a:latin typeface="+mj-lt"/>
                <a:ea typeface="Calibri" panose="020F0502020204030204" pitchFamily="34" charset="0"/>
              </a:rPr>
              <a:t>BTC cung cấp cho mỗi nhóm 04 bó đũa tre (khoảng 80 cây). Nhiệm vụ của các thành viên là trong 20 phút hoàn thành 01 cây cầu bắc ngang 02 bờ sông.</a:t>
            </a:r>
          </a:p>
          <a:p>
            <a:pPr algn="just"/>
            <a:r>
              <a:rPr lang="vi-VN" sz="1450" b="1" dirty="0" smtClean="0">
                <a:solidFill>
                  <a:srgbClr val="1A1915"/>
                </a:solidFill>
                <a:latin typeface="+mj-lt"/>
                <a:ea typeface="Calibri" panose="020F0502020204030204" pitchFamily="34" charset="0"/>
              </a:rPr>
              <a:t>Yêu cầu: </a:t>
            </a:r>
            <a:r>
              <a:rPr lang="vi-VN" sz="1450" dirty="0" smtClean="0">
                <a:solidFill>
                  <a:srgbClr val="1A1915"/>
                </a:solidFill>
                <a:latin typeface="+mj-lt"/>
                <a:ea typeface="Calibri" panose="020F0502020204030204" pitchFamily="34" charset="0"/>
              </a:rPr>
              <a:t>Cầu phải chắc chắn, đẹp và có tính sáng tạo cao. Kết nối được 02 bờ sông BTC quy định. Không được dùng bất cứ vật dụng nào khác ngoài vật dụng BTC cung cấp.</a:t>
            </a:r>
          </a:p>
        </p:txBody>
      </p:sp>
      <p:sp>
        <p:nvSpPr>
          <p:cNvPr id="90" name="Rectangle 89"/>
          <p:cNvSpPr/>
          <p:nvPr/>
        </p:nvSpPr>
        <p:spPr>
          <a:xfrm>
            <a:off x="522057" y="1264174"/>
            <a:ext cx="2886239" cy="374846"/>
          </a:xfrm>
          <a:prstGeom prst="rect">
            <a:avLst/>
          </a:prstGeom>
        </p:spPr>
        <p:txBody>
          <a:bodyPr wrap="none">
            <a:spAutoFit/>
          </a:bodyPr>
          <a:lstStyle/>
          <a:p>
            <a:pPr indent="-6350">
              <a:lnSpc>
                <a:spcPct val="102000"/>
              </a:lnSpc>
              <a:spcAft>
                <a:spcPts val="1185"/>
              </a:spcAft>
            </a:pPr>
            <a:r>
              <a:rPr lang="vi-VN" b="1" dirty="0">
                <a:solidFill>
                  <a:srgbClr val="E3352F"/>
                </a:solidFill>
                <a:latin typeface="Times New Roman" panose="02020603050405020304" pitchFamily="18" charset="0"/>
                <a:ea typeface="Calibri" panose="020F0502020204030204" pitchFamily="34" charset="0"/>
              </a:rPr>
              <a:t>Trò chơi </a:t>
            </a:r>
            <a:r>
              <a:rPr lang="vi-VN" b="1" dirty="0" smtClean="0">
                <a:solidFill>
                  <a:srgbClr val="E3352F"/>
                </a:solidFill>
                <a:latin typeface="Times New Roman" panose="02020603050405020304" pitchFamily="18" charset="0"/>
                <a:ea typeface="Calibri" panose="020F0502020204030204" pitchFamily="34" charset="0"/>
              </a:rPr>
              <a:t>3: Xe chỉ luồn kim</a:t>
            </a:r>
            <a:endParaRPr lang="vi-VN" sz="1200" dirty="0">
              <a:solidFill>
                <a:srgbClr val="1A1915"/>
              </a:solidFill>
              <a:latin typeface="Times New Roman" panose="02020603050405020304" pitchFamily="18" charset="0"/>
              <a:ea typeface="Calibri" panose="020F0502020204030204" pitchFamily="34" charset="0"/>
            </a:endParaRPr>
          </a:p>
        </p:txBody>
      </p:sp>
      <p:sp>
        <p:nvSpPr>
          <p:cNvPr id="91" name="Rectangle 90"/>
          <p:cNvSpPr/>
          <p:nvPr/>
        </p:nvSpPr>
        <p:spPr>
          <a:xfrm>
            <a:off x="124500" y="1745951"/>
            <a:ext cx="4572000" cy="1654299"/>
          </a:xfrm>
          <a:prstGeom prst="rect">
            <a:avLst/>
          </a:prstGeom>
        </p:spPr>
        <p:txBody>
          <a:bodyPr>
            <a:spAutoFit/>
          </a:bodyPr>
          <a:lstStyle/>
          <a:p>
            <a:pPr algn="just"/>
            <a:r>
              <a:rPr lang="vi-VN" sz="1450" b="1" dirty="0" smtClean="0">
                <a:solidFill>
                  <a:srgbClr val="1A1915"/>
                </a:solidFill>
                <a:latin typeface="+mj-lt"/>
                <a:ea typeface="Calibri" panose="020F0502020204030204" pitchFamily="34" charset="0"/>
              </a:rPr>
              <a:t>Cách chơi: </a:t>
            </a:r>
            <a:r>
              <a:rPr lang="vi-VN" sz="1450" dirty="0" smtClean="0">
                <a:solidFill>
                  <a:srgbClr val="1A1915"/>
                </a:solidFill>
                <a:latin typeface="+mj-lt"/>
                <a:ea typeface="Calibri" panose="020F0502020204030204" pitchFamily="34" charset="0"/>
              </a:rPr>
              <a:t>Vòng tròn sắt sẽ được BTC dựng lên và nhiệm vụ của đội chơi là tất cả các thành viên mỗi người cầm một gậy tre luồn sợi dây thừng qua vòng tròn. Đội nào hết sợi dây thwungf qua vòng tròn trước đội đó sẽ là đội thắng.</a:t>
            </a:r>
          </a:p>
          <a:p>
            <a:pPr algn="just"/>
            <a:r>
              <a:rPr lang="vi-VN" sz="1450" b="1" dirty="0" smtClean="0">
                <a:solidFill>
                  <a:srgbClr val="1A1915"/>
                </a:solidFill>
                <a:latin typeface="+mj-lt"/>
                <a:ea typeface="Calibri" panose="020F0502020204030204" pitchFamily="34" charset="0"/>
              </a:rPr>
              <a:t>Yêu cầu: </a:t>
            </a:r>
            <a:r>
              <a:rPr lang="vi-VN" sz="1450" dirty="0" smtClean="0">
                <a:solidFill>
                  <a:srgbClr val="1A1915"/>
                </a:solidFill>
                <a:latin typeface="+mj-lt"/>
                <a:ea typeface="Calibri" panose="020F0502020204030204" pitchFamily="34" charset="0"/>
              </a:rPr>
              <a:t>Trong quá trình diễn ra trò chơi ngời chơi không được đụng vào vòng tròn. Khi cầm gậy tre chỉ được cầm 01 đầu gậy.</a:t>
            </a:r>
          </a:p>
        </p:txBody>
      </p:sp>
      <p:pic>
        <p:nvPicPr>
          <p:cNvPr id="6" name="Picture 5"/>
          <p:cNvPicPr>
            <a:picLocks noChangeAspect="1"/>
          </p:cNvPicPr>
          <p:nvPr/>
        </p:nvPicPr>
        <p:blipFill>
          <a:blip r:embed="rId4"/>
          <a:stretch>
            <a:fillRect/>
          </a:stretch>
        </p:blipFill>
        <p:spPr>
          <a:xfrm>
            <a:off x="246744" y="3537856"/>
            <a:ext cx="4384634" cy="2442029"/>
          </a:xfrm>
          <a:prstGeom prst="rect">
            <a:avLst/>
          </a:prstGeom>
        </p:spPr>
      </p:pic>
      <p:pic>
        <p:nvPicPr>
          <p:cNvPr id="7" name="Picture 6"/>
          <p:cNvPicPr>
            <a:picLocks noChangeAspect="1"/>
          </p:cNvPicPr>
          <p:nvPr/>
        </p:nvPicPr>
        <p:blipFill>
          <a:blip r:embed="rId5"/>
          <a:stretch>
            <a:fillRect/>
          </a:stretch>
        </p:blipFill>
        <p:spPr>
          <a:xfrm>
            <a:off x="4943244" y="1264174"/>
            <a:ext cx="4099156" cy="2312947"/>
          </a:xfrm>
          <a:prstGeom prst="rect">
            <a:avLst/>
          </a:prstGeom>
        </p:spPr>
      </p:pic>
    </p:spTree>
    <p:extLst>
      <p:ext uri="{BB962C8B-B14F-4D97-AF65-F5344CB8AC3E}">
        <p14:creationId xmlns:p14="http://schemas.microsoft.com/office/powerpoint/2010/main" val="19280781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8027" y="1286447"/>
            <a:ext cx="7886700" cy="4917189"/>
          </a:xfrm>
        </p:spPr>
        <p:txBody>
          <a:bodyPr>
            <a:normAutofit fontScale="55000" lnSpcReduction="20000"/>
          </a:bodyPr>
          <a:lstStyle/>
          <a:p>
            <a:pPr marL="0" indent="0" algn="just">
              <a:spcBef>
                <a:spcPts val="400"/>
              </a:spcBef>
              <a:spcAft>
                <a:spcPts val="0"/>
              </a:spcAft>
              <a:buNone/>
            </a:pPr>
            <a:r>
              <a:rPr lang="vi-VN"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Chúng tôi xin gửi đến các bạn đoàn viên thanh niên lời bài hát: Chỉ thế thôi, sáng tác</a:t>
            </a:r>
            <a:r>
              <a:rPr lang="vi-VN"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Hoàng Hải.</a:t>
            </a:r>
            <a:endParaRPr lang="vi-VN" sz="24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endParaRPr>
          </a:p>
          <a:p>
            <a:pPr marL="0" indent="0" algn="ctr">
              <a:spcBef>
                <a:spcPts val="400"/>
              </a:spcBef>
              <a:spcAft>
                <a:spcPts val="0"/>
              </a:spcAft>
              <a:buNone/>
            </a:pPr>
            <a:r>
              <a:rPr lang="vi-VN"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Chỉ thế thôi</a:t>
            </a:r>
            <a:endParaRPr lang="vi-VN" sz="24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endParaRPr>
          </a:p>
          <a:p>
            <a:pPr marL="0" indent="0" algn="ctr">
              <a:spcBef>
                <a:spcPts val="400"/>
              </a:spcBef>
              <a:spcAft>
                <a:spcPts val="0"/>
              </a:spcAft>
              <a:buNone/>
            </a:pPr>
            <a:r>
              <a:rPr lang="vi-VN"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Dù nắng dẫu gió hay là lúc đông lạnh về</a:t>
            </a:r>
            <a:endParaRPr lang="vi-VN" sz="24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endParaRPr>
          </a:p>
          <a:p>
            <a:pPr marL="0" indent="0" algn="ctr">
              <a:spcBef>
                <a:spcPts val="400"/>
              </a:spcBef>
              <a:spcAft>
                <a:spcPts val="0"/>
              </a:spcAft>
              <a:buNone/>
            </a:pPr>
            <a:r>
              <a:rPr lang="vi-VN"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Mọi nơi thôn quê xa gần cũng không ngại ngần</a:t>
            </a:r>
            <a:endParaRPr lang="vi-VN" sz="24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endParaRPr>
          </a:p>
          <a:p>
            <a:pPr marL="0" indent="0" algn="ctr">
              <a:spcBef>
                <a:spcPts val="400"/>
              </a:spcBef>
              <a:spcAft>
                <a:spcPts val="0"/>
              </a:spcAft>
              <a:buNone/>
            </a:pPr>
            <a:r>
              <a:rPr lang="vi-VN"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Dù bao chông gai không làm chúng ta nản lòng</a:t>
            </a:r>
            <a:endParaRPr lang="vi-VN" sz="24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endParaRPr>
          </a:p>
          <a:p>
            <a:pPr marL="0" indent="0" algn="ctr">
              <a:spcBef>
                <a:spcPts val="400"/>
              </a:spcBef>
              <a:spcAft>
                <a:spcPts val="0"/>
              </a:spcAft>
              <a:buNone/>
            </a:pPr>
            <a:r>
              <a:rPr lang="vi-VN"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Cùng dang đôi tay mang nụ cười đến muôn nơi.</a:t>
            </a:r>
            <a:endParaRPr lang="vi-VN" sz="24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endParaRPr>
          </a:p>
          <a:p>
            <a:pPr marL="0" indent="0" algn="ctr">
              <a:spcBef>
                <a:spcPts val="400"/>
              </a:spcBef>
              <a:spcAft>
                <a:spcPts val="0"/>
              </a:spcAft>
              <a:buNone/>
            </a:pPr>
            <a:r>
              <a:rPr lang="vi-VN"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Tự tin đi lên khi mặc áo xanh tình nguyện</a:t>
            </a:r>
            <a:endParaRPr lang="vi-VN" sz="24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endParaRPr>
          </a:p>
          <a:p>
            <a:pPr marL="0" indent="0" algn="ctr">
              <a:spcBef>
                <a:spcPts val="400"/>
              </a:spcBef>
              <a:spcAft>
                <a:spcPts val="0"/>
              </a:spcAft>
              <a:buNone/>
            </a:pPr>
            <a:r>
              <a:rPr lang="vi-VN"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Cùng chung tay xây những nhịp kết nối tương lai</a:t>
            </a:r>
            <a:endParaRPr lang="vi-VN" sz="24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endParaRPr>
          </a:p>
          <a:p>
            <a:pPr marL="0" indent="0" algn="ctr">
              <a:spcBef>
                <a:spcPts val="400"/>
              </a:spcBef>
              <a:spcAft>
                <a:spcPts val="0"/>
              </a:spcAft>
              <a:buNone/>
            </a:pPr>
            <a:r>
              <a:rPr lang="vi-VN"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Màu xanh thân thương gió bụi những khi chỉ đường</a:t>
            </a:r>
            <a:endParaRPr lang="vi-VN" sz="24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endParaRPr>
          </a:p>
          <a:p>
            <a:pPr marL="0" indent="0" algn="ctr">
              <a:spcBef>
                <a:spcPts val="400"/>
              </a:spcBef>
              <a:spcAft>
                <a:spcPts val="0"/>
              </a:spcAft>
              <a:buNone/>
            </a:pPr>
            <a:r>
              <a:rPr lang="vi-VN"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Mà sao vui ghê những giờ phút ấy</a:t>
            </a:r>
            <a:endParaRPr lang="vi-VN" sz="24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endParaRPr>
          </a:p>
          <a:p>
            <a:pPr marL="0" indent="0" algn="ctr">
              <a:spcBef>
                <a:spcPts val="400"/>
              </a:spcBef>
              <a:spcAft>
                <a:spcPts val="0"/>
              </a:spcAft>
              <a:buNone/>
            </a:pPr>
            <a:r>
              <a:rPr lang="vi-VN"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 lên thanh niên chung vai chúng ta cùng tiến bước vào đời</a:t>
            </a:r>
            <a:endParaRPr lang="vi-VN" sz="24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endParaRPr>
          </a:p>
          <a:p>
            <a:pPr marL="0" indent="0" algn="ctr">
              <a:spcBef>
                <a:spcPts val="400"/>
              </a:spcBef>
              <a:spcAft>
                <a:spcPts val="0"/>
              </a:spcAft>
              <a:buNone/>
            </a:pPr>
            <a:r>
              <a:rPr lang="vi-VN"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Mai ta bay xa khi bao ước mơ đã đến rất gần</a:t>
            </a:r>
            <a:endParaRPr lang="vi-VN" sz="24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endParaRPr>
          </a:p>
          <a:p>
            <a:pPr marL="0" indent="0" algn="ctr">
              <a:spcBef>
                <a:spcPts val="400"/>
              </a:spcBef>
              <a:spcAft>
                <a:spcPts val="0"/>
              </a:spcAft>
              <a:buNone/>
            </a:pPr>
            <a:r>
              <a:rPr lang="vi-VN"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Quyết ta đi lên xông pha mang bao niềm vui đến cho đời</a:t>
            </a:r>
            <a:endParaRPr lang="vi-VN" sz="24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endParaRPr>
          </a:p>
          <a:p>
            <a:pPr marL="0" indent="0" algn="ctr">
              <a:spcBef>
                <a:spcPts val="400"/>
              </a:spcBef>
              <a:spcAft>
                <a:spcPts val="0"/>
              </a:spcAft>
              <a:buNone/>
            </a:pPr>
            <a:r>
              <a:rPr lang="vi-VN"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Tuổi xanh yêu thương trong tim mình mãi mãi…</a:t>
            </a:r>
            <a:endParaRPr lang="vi-VN" sz="24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endParaRPr>
          </a:p>
          <a:p>
            <a:pPr marL="0" indent="0" algn="ctr">
              <a:spcBef>
                <a:spcPts val="400"/>
              </a:spcBef>
              <a:spcAft>
                <a:spcPts val="0"/>
              </a:spcAft>
              <a:buNone/>
            </a:pPr>
            <a:r>
              <a:rPr lang="vi-VN"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Vang trong tim kiêu hãnh dòng máu lạc hồng</a:t>
            </a:r>
            <a:endParaRPr lang="vi-VN" sz="24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endParaRPr>
          </a:p>
          <a:p>
            <a:pPr marL="0" indent="0" algn="ctr">
              <a:spcBef>
                <a:spcPts val="400"/>
              </a:spcBef>
              <a:spcAft>
                <a:spcPts val="0"/>
              </a:spcAft>
              <a:buNone/>
            </a:pPr>
            <a:r>
              <a:rPr lang="vi-VN"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Tuổi xanh ta đi không nghĩ suy đắn đo chi</a:t>
            </a:r>
            <a:endParaRPr lang="vi-VN" sz="24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endParaRPr>
          </a:p>
          <a:p>
            <a:pPr marL="0" indent="0" algn="ctr">
              <a:spcBef>
                <a:spcPts val="400"/>
              </a:spcBef>
              <a:spcAft>
                <a:spcPts val="0"/>
              </a:spcAft>
              <a:buNone/>
            </a:pPr>
            <a:r>
              <a:rPr lang="vi-VN"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 bao em thơ yên bình cắp sách tới trường</a:t>
            </a:r>
            <a:endParaRPr lang="vi-VN" sz="24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endParaRPr>
          </a:p>
          <a:p>
            <a:pPr marL="0" indent="0" algn="ctr">
              <a:spcBef>
                <a:spcPts val="400"/>
              </a:spcBef>
              <a:spcAft>
                <a:spcPts val="0"/>
              </a:spcAft>
              <a:buNone/>
            </a:pPr>
            <a:r>
              <a:rPr lang="vi-VN"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Sẽ luôn là tiếng cười vang vọng muôn nơi</a:t>
            </a:r>
            <a:endParaRPr lang="vi-VN" sz="24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endParaRPr>
          </a:p>
          <a:p>
            <a:pPr marL="0" indent="0" algn="ctr">
              <a:spcBef>
                <a:spcPts val="400"/>
              </a:spcBef>
              <a:spcAft>
                <a:spcPts val="0"/>
              </a:spcAft>
              <a:buNone/>
            </a:pPr>
            <a:r>
              <a:rPr lang="vi-VN"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Truyền thống cha ông ta quyết tâm mãi giữ gìn</a:t>
            </a:r>
            <a:endParaRPr lang="vi-VN" sz="24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endParaRPr>
          </a:p>
          <a:p>
            <a:pPr marL="0" indent="0" algn="ctr">
              <a:spcBef>
                <a:spcPts val="400"/>
              </a:spcBef>
              <a:spcAft>
                <a:spcPts val="0"/>
              </a:spcAft>
              <a:buNone/>
            </a:pPr>
            <a:r>
              <a:rPr lang="vi-VN"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Dựng xây tương lai câu hứa kia mãi không phai</a:t>
            </a:r>
            <a:endParaRPr lang="vi-VN" sz="24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endParaRPr>
          </a:p>
          <a:p>
            <a:pPr marL="0" indent="0" algn="ctr">
              <a:spcBef>
                <a:spcPts val="400"/>
              </a:spcBef>
              <a:spcAft>
                <a:spcPts val="0"/>
              </a:spcAft>
              <a:buNone/>
            </a:pPr>
            <a:r>
              <a:rPr lang="vi-VN"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 ta phiêu du góp sức cống hiến cho đời</a:t>
            </a:r>
            <a:endParaRPr lang="vi-VN" sz="24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endParaRPr>
          </a:p>
          <a:p>
            <a:pPr marL="0" indent="0" algn="ctr">
              <a:spcBef>
                <a:spcPts val="400"/>
              </a:spcBef>
              <a:spcAft>
                <a:spcPts val="0"/>
              </a:spcAft>
              <a:buNone/>
            </a:pPr>
            <a:r>
              <a:rPr lang="vi-VN"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Ước mơ màu xanh mang màu áo xanh...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thôi</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24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endParaRPr>
          </a:p>
          <a:p>
            <a:endParaRPr lang="vi-VN" dirty="0"/>
          </a:p>
        </p:txBody>
      </p:sp>
      <p:sp>
        <p:nvSpPr>
          <p:cNvPr id="5" name="Down Ribbon 4"/>
          <p:cNvSpPr/>
          <p:nvPr/>
        </p:nvSpPr>
        <p:spPr>
          <a:xfrm>
            <a:off x="1626919" y="148193"/>
            <a:ext cx="6365174" cy="837644"/>
          </a:xfrm>
          <a:prstGeom prst="ribbon">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a:r>
              <a:rPr lang="vi-VN" sz="2000" b="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Bài hát thanh niên</a:t>
            </a:r>
            <a:endParaRPr lang="vi-VN" sz="2000" b="1" dirty="0">
              <a:ln w="0"/>
              <a:solidFill>
                <a:schemeClr val="tx1"/>
              </a:solidFill>
              <a:effectLst>
                <a:outerShdw blurRad="38100" dist="19050" dir="2700000" algn="tl" rotWithShape="0">
                  <a:schemeClr val="dk1">
                    <a:alpha val="40000"/>
                  </a:schemeClr>
                </a:outerShdw>
              </a:effectLst>
              <a:latin typeface="Verdana" panose="020B0604030504040204" pitchFamily="34" charset="0"/>
              <a:ea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3972952" y="6203636"/>
            <a:ext cx="1316850" cy="743776"/>
          </a:xfrm>
          <a:prstGeom prst="rect">
            <a:avLst/>
          </a:prstGeom>
        </p:spPr>
      </p:pic>
    </p:spTree>
    <p:extLst>
      <p:ext uri="{BB962C8B-B14F-4D97-AF65-F5344CB8AC3E}">
        <p14:creationId xmlns:p14="http://schemas.microsoft.com/office/powerpoint/2010/main" val="31039047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own Ribbon 8"/>
          <p:cNvSpPr/>
          <p:nvPr/>
        </p:nvSpPr>
        <p:spPr>
          <a:xfrm>
            <a:off x="1436914" y="257854"/>
            <a:ext cx="6365174" cy="794665"/>
          </a:xfrm>
          <a:prstGeom prst="ribbon">
            <a:avLst/>
          </a:prstGeom>
        </p:spPr>
        <p:style>
          <a:lnRef idx="1">
            <a:schemeClr val="accent6"/>
          </a:lnRef>
          <a:fillRef idx="2">
            <a:schemeClr val="accent6"/>
          </a:fillRef>
          <a:effectRef idx="1">
            <a:schemeClr val="accent6"/>
          </a:effectRef>
          <a:fontRef idx="minor">
            <a:schemeClr val="dk1"/>
          </a:fontRef>
        </p:style>
        <p:txBody>
          <a:bodyPr rtlCol="0" anchor="ctr"/>
          <a:lstStyle/>
          <a:p>
            <a:pPr lvl="0" algn="ctr"/>
            <a:r>
              <a:rPr lang="vi-VN" sz="2000" b="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Định hướng nội dung sinh hoạt tháng </a:t>
            </a:r>
            <a:r>
              <a:rPr lang="vi-VN" sz="20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3</a:t>
            </a:r>
            <a:r>
              <a:rPr lang="vi-VN" sz="2000" b="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/2018</a:t>
            </a:r>
            <a:endParaRPr lang="vi-VN" sz="2000" b="1" dirty="0">
              <a:ln w="0"/>
              <a:solidFill>
                <a:schemeClr val="tx1"/>
              </a:solidFill>
              <a:effectLst>
                <a:outerShdw blurRad="38100" dist="19050" dir="2700000" algn="tl" rotWithShape="0">
                  <a:schemeClr val="dk1">
                    <a:alpha val="40000"/>
                  </a:schemeClr>
                </a:outerShdw>
              </a:effectLst>
              <a:latin typeface="Verdana" panose="020B0604030504040204" pitchFamily="34" charset="0"/>
              <a:ea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2"/>
          <a:stretch>
            <a:fillRect/>
          </a:stretch>
        </p:blipFill>
        <p:spPr>
          <a:xfrm>
            <a:off x="3972952" y="6203636"/>
            <a:ext cx="1316850" cy="743776"/>
          </a:xfrm>
          <a:prstGeom prst="rect">
            <a:avLst/>
          </a:prstGeom>
        </p:spPr>
      </p:pic>
      <p:sp>
        <p:nvSpPr>
          <p:cNvPr id="5" name="Rectangle 4"/>
          <p:cNvSpPr/>
          <p:nvPr/>
        </p:nvSpPr>
        <p:spPr>
          <a:xfrm>
            <a:off x="0" y="1335142"/>
            <a:ext cx="4572000" cy="4778231"/>
          </a:xfrm>
          <a:prstGeom prst="rect">
            <a:avLst/>
          </a:prstGeom>
        </p:spPr>
        <p:txBody>
          <a:bodyPr>
            <a:spAutoFit/>
          </a:bodyPr>
          <a:lstStyle/>
          <a:p>
            <a:pPr algn="just">
              <a:spcAft>
                <a:spcPts val="0"/>
              </a:spcAft>
            </a:pPr>
            <a:r>
              <a:rPr lang="vi-VN" sz="1450" dirty="0">
                <a:solidFill>
                  <a:srgbClr val="000000"/>
                </a:solidFill>
                <a:latin typeface="+mj-lt"/>
                <a:ea typeface="Times New Roman" panose="02020603050405020304" pitchFamily="18" charset="0"/>
                <a:cs typeface="Times New Roman" panose="02020603050405020304" pitchFamily="18" charset="0"/>
              </a:rPr>
              <a:t>- Tiếp tục, tuyên truyền tốt các chủ trương, đường lối, các Nghị quyết, Chỉ thị của Đảng và </a:t>
            </a:r>
            <a:r>
              <a:rPr lang="vi-VN" sz="1450" spc="-20" dirty="0">
                <a:solidFill>
                  <a:srgbClr val="000000"/>
                </a:solidFill>
                <a:latin typeface="+mj-lt"/>
                <a:ea typeface="Times New Roman" panose="02020603050405020304" pitchFamily="18" charset="0"/>
                <a:cs typeface="Times New Roman" panose="02020603050405020304" pitchFamily="18" charset="0"/>
              </a:rPr>
              <a:t>các chính sách pháp luật của Nhà nước, của Tỉnh; tiếp tục tuyên truyền về tình hình biên giới, biển đảo Việt Nam, khẳng định chủ quyền của Việt Nam đối với các vùng biển, hải đảo nhất là hai quần đảo Hoàng Sa và Trường </a:t>
            </a:r>
            <a:r>
              <a:rPr lang="vi-VN" sz="1450" spc="-20" dirty="0" smtClean="0">
                <a:solidFill>
                  <a:srgbClr val="000000"/>
                </a:solidFill>
                <a:latin typeface="+mj-lt"/>
                <a:ea typeface="Times New Roman" panose="02020603050405020304" pitchFamily="18" charset="0"/>
                <a:cs typeface="Times New Roman" panose="02020603050405020304" pitchFamily="18" charset="0"/>
              </a:rPr>
              <a:t>Sa.</a:t>
            </a:r>
            <a:endParaRPr lang="vi-VN" sz="1450" dirty="0">
              <a:solidFill>
                <a:srgbClr val="000000"/>
              </a:solidFill>
              <a:latin typeface="+mj-lt"/>
              <a:ea typeface="Times New Roman" panose="02020603050405020304" pitchFamily="18" charset="0"/>
              <a:cs typeface="Times New Roman" panose="02020603050405020304" pitchFamily="18" charset="0"/>
            </a:endParaRPr>
          </a:p>
          <a:p>
            <a:pPr algn="just"/>
            <a:r>
              <a:rPr lang="de-DE" sz="145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Tiếp </a:t>
            </a:r>
            <a:r>
              <a:rPr lang="de-DE" sz="145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tục tăng cường t</a:t>
            </a:r>
            <a:r>
              <a:rPr lang="vi-VN" sz="145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uyên truyền về Nghị quyết Đại hội Đoàn các cấp; Nghị quyết </a:t>
            </a:r>
            <a:r>
              <a:rPr lang="de-DE" sz="145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Đại hội đại biểu Đoàn TNCS Hồ Chí Minh tỉnh </a:t>
            </a:r>
            <a:r>
              <a:rPr lang="vi-VN" sz="145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Bình Định </a:t>
            </a:r>
            <a:r>
              <a:rPr lang="de-DE" sz="145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lần </a:t>
            </a:r>
            <a:r>
              <a:rPr lang="de-DE" sz="145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thứ </a:t>
            </a:r>
            <a:r>
              <a:rPr lang="de-DE" sz="145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a:t>
            </a:r>
            <a:r>
              <a:rPr lang="vi-VN" sz="145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III</a:t>
            </a:r>
            <a:r>
              <a:rPr lang="de-DE" sz="145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de-DE" sz="145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Nghị quyết Đại hội Đoàn toàn quốc lần thứ XI; đẩy mạnh tuyên truyền </a:t>
            </a:r>
            <a:r>
              <a:rPr lang="vi-VN" sz="145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diễn biến và kết quả </a:t>
            </a:r>
            <a:r>
              <a:rPr lang="de-DE" sz="145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Đại hội Đoàn toàn quốc lần thứ XI, nhiệm kỳ 2017 </a:t>
            </a:r>
            <a:r>
              <a:rPr lang="vi-VN" sz="145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de-DE" sz="145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de-DE" sz="145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2022 qua các hình thức trực quan sinh động, diễn đàn, các kênh thông tin truyền thông.v.v...; kết quả các hoạt động, công trình, phần việc thanh niên có ý nghĩa thiết thực phục vụ cho địa phương, đơn vị, đặc biệt là các hoạt động hưởng ứng Tháng Thanh niên 2018. </a:t>
            </a:r>
            <a:endParaRPr lang="vi-VN" sz="145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vi-VN" sz="1450" spc="-20" dirty="0" smtClean="0">
                <a:latin typeface="+mj-lt"/>
                <a:ea typeface="Times New Roman" panose="02020603050405020304" pitchFamily="18" charset="0"/>
                <a:cs typeface="Times New Roman" panose="02020603050405020304" pitchFamily="18" charset="0"/>
              </a:rPr>
              <a:t>- </a:t>
            </a:r>
            <a:r>
              <a:rPr lang="de-DE" sz="1450" spc="-20" dirty="0" smtClean="0">
                <a:latin typeface="+mj-lt"/>
                <a:ea typeface="Times New Roman" panose="02020603050405020304" pitchFamily="18" charset="0"/>
                <a:cs typeface="Times New Roman" panose="02020603050405020304" pitchFamily="18" charset="0"/>
              </a:rPr>
              <a:t>Tuyên </a:t>
            </a:r>
            <a:r>
              <a:rPr lang="de-DE" sz="1450" spc="-20" dirty="0">
                <a:latin typeface="+mj-lt"/>
                <a:ea typeface="Times New Roman" panose="02020603050405020304" pitchFamily="18" charset="0"/>
                <a:cs typeface="Times New Roman" panose="02020603050405020304" pitchFamily="18" charset="0"/>
              </a:rPr>
              <a:t>truyền</a:t>
            </a:r>
            <a:r>
              <a:rPr lang="de-DE" sz="1450" dirty="0">
                <a:latin typeface="+mj-lt"/>
                <a:ea typeface="Times New Roman" panose="02020603050405020304" pitchFamily="18" charset="0"/>
                <a:cs typeface="Times New Roman" panose="02020603050405020304" pitchFamily="18" charset="0"/>
              </a:rPr>
              <a:t> Chỉ thị 05-CT/TW của Bộ Chính trị khóa XI, đặc biệt là chuyên đề năm 2018: </a:t>
            </a:r>
            <a:r>
              <a:rPr lang="de-DE" sz="1450" i="1" dirty="0">
                <a:latin typeface="Times New Roman" panose="02020603050405020304" pitchFamily="18" charset="0"/>
                <a:ea typeface="Times New Roman" panose="02020603050405020304" pitchFamily="18" charset="0"/>
                <a:cs typeface="Times New Roman" panose="02020603050405020304" pitchFamily="18" charset="0"/>
              </a:rPr>
              <a:t>“Xây dựng phong cách, tác phong công tác của người đứng đầu, của cán bộ, đảng viên trong học tập và làm theo tư tưởng, đạo đức, phong cách Hồ Chí Minh</a:t>
            </a:r>
            <a:r>
              <a:rPr lang="de-DE" sz="1450" i="1"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vi-VN" sz="1450" dirty="0" smtClean="0">
                <a:latin typeface="Times New Roman" panose="02020603050405020304" pitchFamily="18" charset="0"/>
                <a:ea typeface="Times New Roman" panose="02020603050405020304" pitchFamily="18" charset="0"/>
                <a:cs typeface="Times New Roman" panose="02020603050405020304" pitchFamily="18" charset="0"/>
              </a:rPr>
              <a:t>. </a:t>
            </a:r>
            <a:endParaRPr lang="vi-VN" sz="1450" dirty="0">
              <a:latin typeface="Times New Roman" panose="02020603050405020304" pitchFamily="18" charset="0"/>
              <a:cs typeface="Times New Roman" panose="02020603050405020304" pitchFamily="18" charset="0"/>
            </a:endParaRPr>
          </a:p>
        </p:txBody>
      </p:sp>
      <p:sp>
        <p:nvSpPr>
          <p:cNvPr id="11" name="Rectangle 10"/>
          <p:cNvSpPr/>
          <p:nvPr/>
        </p:nvSpPr>
        <p:spPr>
          <a:xfrm>
            <a:off x="4553532" y="1335142"/>
            <a:ext cx="4572000" cy="4179093"/>
          </a:xfrm>
          <a:prstGeom prst="rect">
            <a:avLst/>
          </a:prstGeom>
        </p:spPr>
        <p:txBody>
          <a:bodyPr>
            <a:spAutoFit/>
          </a:bodyPr>
          <a:lstStyle/>
          <a:p>
            <a:pPr algn="just">
              <a:spcAft>
                <a:spcPts val="0"/>
              </a:spcAft>
            </a:pPr>
            <a:r>
              <a:rPr lang="vi-VN" sz="1450" dirty="0">
                <a:solidFill>
                  <a:srgbClr val="000000"/>
                </a:solidFill>
                <a:latin typeface="+mj-lt"/>
                <a:ea typeface="Times New Roman" panose="02020603050405020304" pitchFamily="18" charset="0"/>
                <a:cs typeface="Times New Roman" panose="02020603050405020304" pitchFamily="18" charset="0"/>
              </a:rPr>
              <a:t>- Đẩy mạnh tuyên truyền công tác tuyển chọn và gọi công dân nhập ngũ năm 2018 tại các địa phương trên địa bàn Tỉnh, nêu bật tính dân chủ, công khai, công bằng, đúng pháp luật trong quy trình tuyển chọn và gọi công dân nhập ngũ; tuyên truyền nghĩa vụ, vai trò trách nhiệm của công dân, hộ gia đình và xã hội trong việc thực hiện Luật Nghĩa vụ Quân sự; giới thiệu các gia đình tiêu biểu có con, em nhập ngũ và gương thanh niên hoàn thành nghĩa vụ quân sự sau khi xuất ngũ có nhiều đóng góp cho các phong trào lao động, sản xuất, kinh doanh giỏi tại địa phương. </a:t>
            </a:r>
          </a:p>
          <a:p>
            <a:pPr algn="just">
              <a:lnSpc>
                <a:spcPct val="120000"/>
              </a:lnSpc>
              <a:spcAft>
                <a:spcPts val="0"/>
              </a:spcAft>
            </a:pPr>
            <a:r>
              <a:rPr lang="pt-BR" sz="145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pt-BR" sz="14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t>
            </a:r>
            <a:r>
              <a:rPr lang="de-DE" sz="14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iếp tục tuyên truyền và tổ chức hoạt động hưởng ứng </a:t>
            </a:r>
            <a:r>
              <a:rPr lang="it-IT" sz="14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 Ngày lễ kỷ niệm của đất nước, dân tộc, của Đoàn – Hội – Đội: Tháng Thanh niên 2018 và </a:t>
            </a:r>
            <a:r>
              <a:rPr lang="de-DE" sz="14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kỷ niệm 87 năm Ngày thành lập Đoàn TNCS Hồ Chí Minh (26/3/1931 – 26/3/2018)</a:t>
            </a:r>
            <a:r>
              <a:rPr lang="vi-VN" sz="14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14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45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Ngày</a:t>
            </a:r>
            <a:r>
              <a:rPr lang="en-US" sz="145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45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Biên</a:t>
            </a:r>
            <a:r>
              <a:rPr lang="en-US" sz="14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45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phòng</a:t>
            </a:r>
            <a:r>
              <a:rPr lang="en-US" sz="14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45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toàn</a:t>
            </a:r>
            <a:r>
              <a:rPr lang="en-US" sz="14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45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dân</a:t>
            </a:r>
            <a:r>
              <a:rPr lang="en-US" sz="14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(03/3); </a:t>
            </a:r>
            <a:r>
              <a:rPr lang="en-US" sz="145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Ngày</a:t>
            </a:r>
            <a:r>
              <a:rPr lang="en-US" sz="14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45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Quốc</a:t>
            </a:r>
            <a:r>
              <a:rPr lang="en-US" sz="14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45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tế</a:t>
            </a:r>
            <a:r>
              <a:rPr lang="en-US" sz="14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45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phụ</a:t>
            </a:r>
            <a:r>
              <a:rPr lang="en-US" sz="14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45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nữ</a:t>
            </a:r>
            <a:r>
              <a:rPr lang="en-US" sz="14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45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Ngày</a:t>
            </a:r>
            <a:r>
              <a:rPr lang="en-US" sz="14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45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khởi</a:t>
            </a:r>
            <a:r>
              <a:rPr lang="en-US" sz="14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45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nghĩa</a:t>
            </a:r>
            <a:r>
              <a:rPr lang="en-US" sz="14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45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Hai</a:t>
            </a:r>
            <a:r>
              <a:rPr lang="en-US" sz="14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45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Bà</a:t>
            </a:r>
            <a:r>
              <a:rPr lang="en-US" sz="14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45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Trưng</a:t>
            </a:r>
            <a:r>
              <a:rPr lang="en-US" sz="14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(08/3); </a:t>
            </a:r>
            <a:r>
              <a:rPr lang="en-US" sz="145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Ngày</a:t>
            </a:r>
            <a:r>
              <a:rPr lang="en-US" sz="145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45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14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45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thao</a:t>
            </a:r>
            <a:r>
              <a:rPr lang="en-US" sz="14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45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Việt</a:t>
            </a:r>
            <a:r>
              <a:rPr lang="en-US" sz="14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Nam (27/3); </a:t>
            </a:r>
            <a:r>
              <a:rPr lang="da-DK" sz="145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14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vi-VN" sz="145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176207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own Ribbon 8"/>
          <p:cNvSpPr/>
          <p:nvPr/>
        </p:nvSpPr>
        <p:spPr>
          <a:xfrm>
            <a:off x="1436914" y="257854"/>
            <a:ext cx="6365174" cy="794665"/>
          </a:xfrm>
          <a:prstGeom prst="ribb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000" b="1" dirty="0" smtClean="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Times New Roman" panose="02020603050405020304" pitchFamily="18" charset="0"/>
              </a:rPr>
              <a:t>Định hướng nội dung sinh hoạt tháng </a:t>
            </a:r>
            <a:r>
              <a:rPr lang="vi-VN" sz="20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Times New Roman" panose="02020603050405020304" pitchFamily="18" charset="0"/>
              </a:rPr>
              <a:t>3</a:t>
            </a:r>
            <a:r>
              <a:rPr lang="vi-VN" sz="2000" b="1" dirty="0" smtClean="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Times New Roman" panose="02020603050405020304" pitchFamily="18" charset="0"/>
              </a:rPr>
              <a:t>/2018</a:t>
            </a:r>
            <a:endParaRPr lang="vi-VN" sz="2000" b="1" dirty="0">
              <a:ln w="0"/>
              <a:solidFill>
                <a:prstClr val="black"/>
              </a:solidFill>
              <a:effectLst>
                <a:outerShdw blurRad="38100" dist="19050" dir="2700000" algn="tl" rotWithShape="0">
                  <a:prstClr val="black">
                    <a:alpha val="40000"/>
                  </a:prstClr>
                </a:outerShdw>
              </a:effectLst>
              <a:latin typeface="Verdana" panose="020B0604030504040204" pitchFamily="34" charset="0"/>
              <a:ea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2"/>
          <a:stretch>
            <a:fillRect/>
          </a:stretch>
        </p:blipFill>
        <p:spPr>
          <a:xfrm>
            <a:off x="3972952" y="6203636"/>
            <a:ext cx="1316850" cy="743776"/>
          </a:xfrm>
          <a:prstGeom prst="rect">
            <a:avLst/>
          </a:prstGeom>
        </p:spPr>
      </p:pic>
      <p:sp>
        <p:nvSpPr>
          <p:cNvPr id="2" name="Rectangle 1"/>
          <p:cNvSpPr/>
          <p:nvPr/>
        </p:nvSpPr>
        <p:spPr>
          <a:xfrm>
            <a:off x="47501" y="1249425"/>
            <a:ext cx="4572000" cy="5775940"/>
          </a:xfrm>
          <a:prstGeom prst="rect">
            <a:avLst/>
          </a:prstGeom>
        </p:spPr>
        <p:txBody>
          <a:bodyPr>
            <a:spAutoFit/>
          </a:bodyPr>
          <a:lstStyle/>
          <a:p>
            <a:pPr algn="just">
              <a:spcBef>
                <a:spcPts val="400"/>
              </a:spcBef>
              <a:spcAft>
                <a:spcPts val="0"/>
              </a:spcAft>
            </a:pPr>
            <a:r>
              <a:rPr lang="vi-VN" sz="14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Một số nội dung trọng tâm trong Tháng Thanh niên năm 2018 cần triển khai, cụ thể:</a:t>
            </a:r>
          </a:p>
          <a:p>
            <a:pPr algn="just">
              <a:spcBef>
                <a:spcPts val="400"/>
              </a:spcBef>
              <a:spcAft>
                <a:spcPts val="0"/>
              </a:spcAft>
            </a:pPr>
            <a:r>
              <a:rPr lang="vi-VN" sz="1400" dirty="0" smtClean="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a:t>
            </a:r>
            <a:r>
              <a:rPr lang="pt-BR" sz="1400" spc="-10" dirty="0" smtClean="0">
                <a:latin typeface="Times New Roman" panose="02020603050405020304" pitchFamily="18" charset="0"/>
                <a:ea typeface="Times New Roman" panose="02020603050405020304" pitchFamily="18" charset="0"/>
                <a:cs typeface="Times New Roman" panose="02020603050405020304" pitchFamily="18" charset="0"/>
              </a:rPr>
              <a:t>Tổ </a:t>
            </a:r>
            <a:r>
              <a:rPr lang="pt-BR" sz="1400" spc="-10" dirty="0">
                <a:latin typeface="Times New Roman" panose="02020603050405020304" pitchFamily="18" charset="0"/>
                <a:ea typeface="Times New Roman" panose="02020603050405020304" pitchFamily="18" charset="0"/>
                <a:cs typeface="Times New Roman" panose="02020603050405020304" pitchFamily="18" charset="0"/>
              </a:rPr>
              <a:t>chức tuyên truyền, giáo dục về truyền thống vẻ vang của Đoàn TNCS</a:t>
            </a:r>
            <a:r>
              <a:rPr lang="pt-BR" sz="1400" dirty="0">
                <a:latin typeface="Times New Roman" panose="02020603050405020304" pitchFamily="18" charset="0"/>
                <a:ea typeface="Times New Roman" panose="02020603050405020304" pitchFamily="18" charset="0"/>
                <a:cs typeface="Times New Roman" panose="02020603050405020304" pitchFamily="18" charset="0"/>
              </a:rPr>
              <a:t> Hồ Chí Minh;</a:t>
            </a:r>
            <a:r>
              <a:rPr lang="pt-BR" sz="1400" b="1" dirty="0">
                <a:latin typeface="Times New Roman" panose="02020603050405020304" pitchFamily="18" charset="0"/>
                <a:ea typeface="Times New Roman" panose="02020603050405020304" pitchFamily="18" charset="0"/>
                <a:cs typeface="Times New Roman" panose="02020603050405020304" pitchFamily="18" charset="0"/>
              </a:rPr>
              <a:t> </a:t>
            </a:r>
            <a:r>
              <a:rPr lang="pt-BR" sz="1400" dirty="0">
                <a:latin typeface="Times New Roman" panose="02020603050405020304" pitchFamily="18" charset="0"/>
                <a:ea typeface="Times New Roman" panose="02020603050405020304" pitchFamily="18" charset="0"/>
                <a:cs typeface="Times New Roman" panose="02020603050405020304" pitchFamily="18" charset="0"/>
              </a:rPr>
              <a:t>tuyên truyền về Tháng Thanh niên và Nghị quyết Đại hội Đoàn các cấp; tổ chức các hoạt động phát huy các giá trị văn hóa truyền thống của đất nước, địa phương</a:t>
            </a:r>
            <a:r>
              <a:rPr lang="pt-BR" sz="14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vi-VN" sz="1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400"/>
              </a:spcBef>
              <a:spcAft>
                <a:spcPts val="0"/>
              </a:spcAft>
            </a:pPr>
            <a:r>
              <a:rPr lang="vi-VN" sz="1400" dirty="0" smtClean="0">
                <a:latin typeface="VNI-Times" pitchFamily="2" charset="0"/>
                <a:ea typeface="Times New Roman" panose="02020603050405020304" pitchFamily="18" charset="0"/>
                <a:cs typeface="Times New Roman" panose="02020603050405020304" pitchFamily="18" charset="0"/>
              </a:rPr>
              <a:t>- </a:t>
            </a:r>
            <a:r>
              <a:rPr lang="pt-BR" sz="1400" dirty="0" smtClean="0">
                <a:latin typeface="Times New Roman" panose="02020603050405020304" pitchFamily="18" charset="0"/>
                <a:ea typeface="Times New Roman" panose="02020603050405020304" pitchFamily="18" charset="0"/>
                <a:cs typeface="Times New Roman" panose="02020603050405020304" pitchFamily="18" charset="0"/>
              </a:rPr>
              <a:t>Tổ </a:t>
            </a:r>
            <a:r>
              <a:rPr lang="pt-BR" sz="1400" dirty="0">
                <a:latin typeface="Times New Roman" panose="02020603050405020304" pitchFamily="18" charset="0"/>
                <a:ea typeface="Times New Roman" panose="02020603050405020304" pitchFamily="18" charset="0"/>
                <a:cs typeface="Times New Roman" panose="02020603050405020304" pitchFamily="18" charset="0"/>
              </a:rPr>
              <a:t>chức các hoạt động tuổi trẻ chung tay tham gia xây dựng nông thôn mới, đô thị văn minh và các hoạt động bảo vệ môi trường, ứng phó với biến đổi khí </a:t>
            </a:r>
            <a:r>
              <a:rPr lang="pt-BR" sz="1400" dirty="0" smtClean="0">
                <a:latin typeface="Times New Roman" panose="02020603050405020304" pitchFamily="18" charset="0"/>
                <a:ea typeface="Times New Roman" panose="02020603050405020304" pitchFamily="18" charset="0"/>
                <a:cs typeface="Times New Roman" panose="02020603050405020304" pitchFamily="18" charset="0"/>
              </a:rPr>
              <a:t>hậu</a:t>
            </a:r>
            <a:r>
              <a:rPr lang="vi-VN" sz="1400" dirty="0" smtClean="0">
                <a:latin typeface="Times New Roman" panose="02020603050405020304" pitchFamily="18" charset="0"/>
                <a:ea typeface="Times New Roman" panose="02020603050405020304" pitchFamily="18" charset="0"/>
                <a:cs typeface="Times New Roman" panose="02020603050405020304" pitchFamily="18" charset="0"/>
              </a:rPr>
              <a:t> như: </a:t>
            </a:r>
          </a:p>
          <a:p>
            <a:pPr algn="just">
              <a:spcBef>
                <a:spcPts val="400"/>
              </a:spcBef>
              <a:spcAft>
                <a:spcPts val="0"/>
              </a:spcAft>
            </a:pPr>
            <a:r>
              <a:rPr lang="vi-VN" sz="1400" dirty="0" smtClean="0">
                <a:latin typeface="Times New Roman" panose="02020603050405020304" pitchFamily="18" charset="0"/>
                <a:ea typeface="Times New Roman" panose="02020603050405020304" pitchFamily="18" charset="0"/>
                <a:cs typeface="Times New Roman" panose="02020603050405020304" pitchFamily="18" charset="0"/>
              </a:rPr>
              <a:t>+ Hỗ </a:t>
            </a:r>
            <a:r>
              <a:rPr lang="vi-VN" sz="1400" dirty="0">
                <a:latin typeface="Times New Roman" panose="02020603050405020304" pitchFamily="18" charset="0"/>
                <a:ea typeface="Times New Roman" panose="02020603050405020304" pitchFamily="18" charset="0"/>
                <a:cs typeface="Times New Roman" panose="02020603050405020304" pitchFamily="18" charset="0"/>
              </a:rPr>
              <a:t>trợ thanh niên khởi nghiệp; tập huấn chuyển giao tiến bộ kỹ thuật trong sản xuất;</a:t>
            </a:r>
            <a:r>
              <a:rPr lang="pt-BR" sz="1400" dirty="0">
                <a:latin typeface="Times New Roman" panose="02020603050405020304" pitchFamily="18" charset="0"/>
                <a:ea typeface="Times New Roman" panose="02020603050405020304" pitchFamily="18" charset="0"/>
                <a:cs typeface="Times New Roman" panose="02020603050405020304" pitchFamily="18" charset="0"/>
              </a:rPr>
              <a:t> xây dựng các mô hình kinh tế, </a:t>
            </a:r>
            <a:r>
              <a:rPr lang="vi-VN" sz="1400" dirty="0">
                <a:latin typeface="Times New Roman" panose="02020603050405020304" pitchFamily="18" charset="0"/>
                <a:ea typeface="Times New Roman" panose="02020603050405020304" pitchFamily="18" charset="0"/>
                <a:cs typeface="Times New Roman" panose="02020603050405020304" pitchFamily="18" charset="0"/>
              </a:rPr>
              <a:t>phát triển các tổ hợp tác, câu lạc bộ thanh niên làm kinh tế; hỗ trợ vốn</a:t>
            </a:r>
            <a:r>
              <a:rPr lang="pt-BR" sz="1400" dirty="0">
                <a:latin typeface="Times New Roman" panose="02020603050405020304" pitchFamily="18" charset="0"/>
                <a:ea typeface="Times New Roman" panose="02020603050405020304" pitchFamily="18" charset="0"/>
                <a:cs typeface="Times New Roman" panose="02020603050405020304" pitchFamily="18" charset="0"/>
              </a:rPr>
              <a:t> phát triển kinh tế; b</a:t>
            </a:r>
            <a:r>
              <a:rPr lang="vi-VN" sz="1400" dirty="0">
                <a:latin typeface="Times New Roman" panose="02020603050405020304" pitchFamily="18" charset="0"/>
                <a:ea typeface="Times New Roman" panose="02020603050405020304" pitchFamily="18" charset="0"/>
                <a:cs typeface="Times New Roman" panose="02020603050405020304" pitchFamily="18" charset="0"/>
              </a:rPr>
              <a:t>iểu dương, tôn vinh thanh niên làm kinh tế giỏi.</a:t>
            </a:r>
            <a:r>
              <a:rPr lang="pt-BR" sz="1400" dirty="0">
                <a:latin typeface="Times New Roman" panose="02020603050405020304" pitchFamily="18" charset="0"/>
                <a:ea typeface="Times New Roman" panose="02020603050405020304" pitchFamily="18" charset="0"/>
                <a:cs typeface="Times New Roman" panose="02020603050405020304" pitchFamily="18" charset="0"/>
              </a:rPr>
              <a:t> </a:t>
            </a:r>
            <a:endParaRPr lang="vi-VN" sz="14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400"/>
              </a:spcBef>
              <a:spcAft>
                <a:spcPts val="0"/>
              </a:spcAft>
            </a:pPr>
            <a:r>
              <a:rPr lang="vi-VN" sz="1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pt-BR" sz="1400" dirty="0" smtClean="0">
                <a:latin typeface="Times New Roman" panose="02020603050405020304" pitchFamily="18" charset="0"/>
                <a:ea typeface="Times New Roman" panose="02020603050405020304" pitchFamily="18" charset="0"/>
                <a:cs typeface="Times New Roman" panose="02020603050405020304" pitchFamily="18" charset="0"/>
              </a:rPr>
              <a:t>Tổ </a:t>
            </a:r>
            <a:r>
              <a:rPr lang="pt-BR" sz="1400" dirty="0">
                <a:latin typeface="Times New Roman" panose="02020603050405020304" pitchFamily="18" charset="0"/>
                <a:ea typeface="Times New Roman" panose="02020603050405020304" pitchFamily="18" charset="0"/>
                <a:cs typeface="Times New Roman" panose="02020603050405020304" pitchFamily="18" charset="0"/>
              </a:rPr>
              <a:t>chức các hoạt động </a:t>
            </a:r>
            <a:r>
              <a:rPr lang="vi-VN" sz="1400" dirty="0">
                <a:latin typeface="Times New Roman" panose="02020603050405020304" pitchFamily="18" charset="0"/>
                <a:ea typeface="Times New Roman" panose="02020603050405020304" pitchFamily="18" charset="0"/>
                <a:cs typeface="Times New Roman" panose="02020603050405020304" pitchFamily="18" charset="0"/>
              </a:rPr>
              <a:t>tình nguyện xây dựng nếp sống văn minh đô thị, ý thức, văn hoá tham gia giao thông</a:t>
            </a:r>
            <a:r>
              <a:rPr lang="pt-BR" sz="1400" dirty="0">
                <a:latin typeface="Times New Roman" panose="02020603050405020304" pitchFamily="18" charset="0"/>
                <a:ea typeface="Times New Roman" panose="02020603050405020304" pitchFamily="18" charset="0"/>
                <a:cs typeface="Times New Roman" panose="02020603050405020304" pitchFamily="18" charset="0"/>
              </a:rPr>
              <a:t>,</a:t>
            </a:r>
            <a:r>
              <a:rPr lang="vi-VN" sz="1400" dirty="0">
                <a:latin typeface="Times New Roman" panose="02020603050405020304" pitchFamily="18" charset="0"/>
                <a:ea typeface="Times New Roman" panose="02020603050405020304" pitchFamily="18" charset="0"/>
                <a:cs typeface="Times New Roman" panose="02020603050405020304" pitchFamily="18" charset="0"/>
              </a:rPr>
              <a:t> giữ gìn trật tự an toàn giao thông</a:t>
            </a:r>
            <a:r>
              <a:rPr lang="pt-BR" sz="1400" dirty="0">
                <a:latin typeface="Times New Roman" panose="02020603050405020304" pitchFamily="18" charset="0"/>
                <a:ea typeface="Times New Roman" panose="02020603050405020304" pitchFamily="18" charset="0"/>
                <a:cs typeface="Times New Roman" panose="02020603050405020304" pitchFamily="18" charset="0"/>
              </a:rPr>
              <a:t>; ra quân </a:t>
            </a:r>
            <a:r>
              <a:rPr lang="vi-VN" sz="1400" dirty="0">
                <a:latin typeface="Times New Roman" panose="02020603050405020304" pitchFamily="18" charset="0"/>
                <a:ea typeface="Times New Roman" panose="02020603050405020304" pitchFamily="18" charset="0"/>
                <a:cs typeface="Times New Roman" panose="02020603050405020304" pitchFamily="18" charset="0"/>
              </a:rPr>
              <a:t>các đội hình tham gia giữ gìn khu dân cư, tuyến đường, </a:t>
            </a:r>
            <a:r>
              <a:rPr lang="pt-BR" sz="1400" dirty="0">
                <a:latin typeface="Times New Roman" panose="02020603050405020304" pitchFamily="18" charset="0"/>
                <a:ea typeface="Times New Roman" panose="02020603050405020304" pitchFamily="18" charset="0"/>
                <a:cs typeface="Times New Roman" panose="02020603050405020304" pitchFamily="18" charset="0"/>
              </a:rPr>
              <a:t>tuyến hẻm, tuyến phố</a:t>
            </a:r>
            <a:r>
              <a:rPr lang="vi-VN" sz="1400" dirty="0">
                <a:latin typeface="Times New Roman" panose="02020603050405020304" pitchFamily="18" charset="0"/>
                <a:ea typeface="Times New Roman" panose="02020603050405020304" pitchFamily="18" charset="0"/>
                <a:cs typeface="Times New Roman" panose="02020603050405020304" pitchFamily="18" charset="0"/>
              </a:rPr>
              <a:t> sáng - xanh - sạch - đẹp</a:t>
            </a:r>
            <a:r>
              <a:rPr lang="pt-BR" sz="1400" dirty="0">
                <a:latin typeface="Times New Roman" panose="02020603050405020304" pitchFamily="18" charset="0"/>
                <a:ea typeface="Times New Roman" panose="02020603050405020304" pitchFamily="18" charset="0"/>
                <a:cs typeface="Times New Roman" panose="02020603050405020304" pitchFamily="18" charset="0"/>
              </a:rPr>
              <a:t>,</a:t>
            </a:r>
            <a:r>
              <a:rPr lang="vi-VN" sz="1400" dirty="0">
                <a:latin typeface="Times New Roman" panose="02020603050405020304" pitchFamily="18" charset="0"/>
                <a:ea typeface="Times New Roman" panose="02020603050405020304" pitchFamily="18" charset="0"/>
                <a:cs typeface="Times New Roman" panose="02020603050405020304" pitchFamily="18" charset="0"/>
              </a:rPr>
              <a:t> đảm bảo trật tự an toàn giao thông</a:t>
            </a:r>
            <a:r>
              <a:rPr lang="pt-BR" sz="1400" dirty="0">
                <a:latin typeface="Times New Roman" panose="02020603050405020304" pitchFamily="18" charset="0"/>
                <a:ea typeface="Times New Roman" panose="02020603050405020304" pitchFamily="18" charset="0"/>
                <a:cs typeface="Times New Roman" panose="02020603050405020304" pitchFamily="18" charset="0"/>
              </a:rPr>
              <a:t>. Đăng ký đảm nhận các tuyến đường văn minh, gắn bảng tuyến đường thanh niên văn minh.</a:t>
            </a:r>
            <a:endParaRPr lang="vi-VN" sz="1400" dirty="0">
              <a:latin typeface="VNI-Times" pitchFamily="2" charset="0"/>
              <a:ea typeface="Times New Roman" panose="02020603050405020304" pitchFamily="18" charset="0"/>
              <a:cs typeface="Times New Roman" panose="02020603050405020304" pitchFamily="18" charset="0"/>
            </a:endParaRPr>
          </a:p>
          <a:p>
            <a:pPr algn="just">
              <a:spcBef>
                <a:spcPts val="200"/>
              </a:spcBef>
              <a:spcAft>
                <a:spcPts val="200"/>
              </a:spcAft>
              <a:tabLst>
                <a:tab pos="514350" algn="l"/>
              </a:tabLst>
            </a:pPr>
            <a:r>
              <a:rPr lang="pt-BR" sz="1400" b="1" spc="-30" dirty="0">
                <a:latin typeface="Times New Roman Bold"/>
                <a:ea typeface="Times New Roman" panose="02020603050405020304" pitchFamily="18" charset="0"/>
                <a:cs typeface="Times New Roman" panose="02020603050405020304" pitchFamily="18" charset="0"/>
              </a:rPr>
              <a:t>	</a:t>
            </a:r>
            <a:endParaRPr lang="vi-VN" sz="1400" dirty="0">
              <a:latin typeface="VNI-Times" pitchFamily="2" charset="0"/>
              <a:ea typeface="Times New Roman" panose="02020603050405020304" pitchFamily="18" charset="0"/>
              <a:cs typeface="Times New Roman" panose="02020603050405020304" pitchFamily="18" charset="0"/>
            </a:endParaRPr>
          </a:p>
          <a:p>
            <a:pPr algn="just">
              <a:spcBef>
                <a:spcPts val="400"/>
              </a:spcBef>
              <a:spcAft>
                <a:spcPts val="0"/>
              </a:spcAft>
            </a:pPr>
            <a:endParaRPr lang="vi-VN" sz="1200" dirty="0">
              <a:latin typeface="VNI-Times" pitchFamily="2" charset="0"/>
              <a:ea typeface="Times New Roman" panose="02020603050405020304" pitchFamily="18" charset="0"/>
              <a:cs typeface="Times New Roman" panose="02020603050405020304" pitchFamily="18" charset="0"/>
            </a:endParaRPr>
          </a:p>
          <a:p>
            <a:pPr algn="just">
              <a:spcBef>
                <a:spcPts val="400"/>
              </a:spcBef>
              <a:spcAft>
                <a:spcPts val="0"/>
              </a:spcAft>
            </a:pPr>
            <a:endParaRPr lang="vi-VN" sz="12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p:txBody>
      </p:sp>
      <p:sp>
        <p:nvSpPr>
          <p:cNvPr id="3" name="Rectangle 2"/>
          <p:cNvSpPr/>
          <p:nvPr/>
        </p:nvSpPr>
        <p:spPr>
          <a:xfrm>
            <a:off x="4631377" y="1227420"/>
            <a:ext cx="4512623" cy="4124206"/>
          </a:xfrm>
          <a:prstGeom prst="rect">
            <a:avLst/>
          </a:prstGeom>
        </p:spPr>
        <p:txBody>
          <a:bodyPr wrap="square">
            <a:spAutoFit/>
          </a:bodyPr>
          <a:lstStyle/>
          <a:p>
            <a:pPr lvl="0" algn="just">
              <a:spcBef>
                <a:spcPts val="200"/>
              </a:spcBef>
              <a:spcAft>
                <a:spcPts val="200"/>
              </a:spcAft>
              <a:tabLst>
                <a:tab pos="514350" algn="l"/>
              </a:tabLst>
            </a:pPr>
            <a:r>
              <a:rPr lang="vi-VN" sz="14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Ra </a:t>
            </a:r>
            <a:r>
              <a:rPr lang="vi-VN" sz="1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quân các đội thanh niên tình nguyện tham gia dọn vệ sinh môi trường, vệ sinh khuôn viên cơ quan, trường học, phát quang đường làng, ngõ xóm, nạo vét kênh mương nội đồng, ra quân các hoạt động </a:t>
            </a:r>
            <a:r>
              <a:rPr lang="vi-VN" sz="14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“Bảo vệ dòng sông quê hương”</a:t>
            </a:r>
            <a:r>
              <a:rPr lang="vi-VN" sz="1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và nguồn nước sạch, tham gia xóa các điểm đen về môi trường; trồng cây xanh, tham gia chỉnh trang, tạo cảnh quan, môi trường</a:t>
            </a:r>
            <a:r>
              <a:rPr lang="vi-VN" sz="14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spcBef>
                <a:spcPts val="200"/>
              </a:spcBef>
              <a:spcAft>
                <a:spcPts val="200"/>
              </a:spcAft>
              <a:tabLst>
                <a:tab pos="514350" algn="l"/>
              </a:tabLst>
            </a:pPr>
            <a:r>
              <a:rPr lang="vi-VN" sz="14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P</a:t>
            </a:r>
            <a:r>
              <a:rPr lang="vi-VN" sz="1400" dirty="0" smtClean="0">
                <a:latin typeface="Times New Roman" panose="02020603050405020304" pitchFamily="18" charset="0"/>
                <a:ea typeface="Times New Roman" panose="02020603050405020304" pitchFamily="18" charset="0"/>
                <a:cs typeface="Times New Roman" panose="02020603050405020304" pitchFamily="18" charset="0"/>
              </a:rPr>
              <a:t>hối hợp </a:t>
            </a:r>
            <a:r>
              <a:rPr lang="vi-VN" sz="1400" dirty="0">
                <a:latin typeface="Times New Roman" panose="02020603050405020304" pitchFamily="18" charset="0"/>
                <a:ea typeface="Times New Roman" panose="02020603050405020304" pitchFamily="18" charset="0"/>
                <a:cs typeface="Times New Roman" panose="02020603050405020304" pitchFamily="18" charset="0"/>
              </a:rPr>
              <a:t>tổ chức các hoạt động tuyển quân và hậu phương quân </a:t>
            </a:r>
            <a:r>
              <a:rPr lang="vi-VN" sz="1400" dirty="0" smtClean="0">
                <a:latin typeface="Times New Roman" panose="02020603050405020304" pitchFamily="18" charset="0"/>
                <a:ea typeface="Times New Roman" panose="02020603050405020304" pitchFamily="18" charset="0"/>
                <a:cs typeface="Times New Roman" panose="02020603050405020304" pitchFamily="18" charset="0"/>
              </a:rPr>
              <a:t>độ. </a:t>
            </a:r>
            <a:r>
              <a:rPr lang="vi-VN" sz="1400" dirty="0">
                <a:latin typeface="Times New Roman" panose="02020603050405020304" pitchFamily="18" charset="0"/>
                <a:ea typeface="Times New Roman" panose="02020603050405020304" pitchFamily="18" charset="0"/>
                <a:cs typeface="Times New Roman" panose="02020603050405020304" pitchFamily="18" charset="0"/>
              </a:rPr>
              <a:t>T</a:t>
            </a:r>
            <a:r>
              <a:rPr lang="pt-BR" sz="1400" dirty="0" smtClean="0">
                <a:latin typeface="Times New Roman" panose="02020603050405020304" pitchFamily="18" charset="0"/>
                <a:ea typeface="Times New Roman" panose="02020603050405020304" pitchFamily="18" charset="0"/>
                <a:cs typeface="Times New Roman" panose="02020603050405020304" pitchFamily="18" charset="0"/>
              </a:rPr>
              <a:t>ổ </a:t>
            </a:r>
            <a:r>
              <a:rPr lang="pt-BR" sz="1400" dirty="0">
                <a:latin typeface="Times New Roman" panose="02020603050405020304" pitchFamily="18" charset="0"/>
                <a:ea typeface="Times New Roman" panose="02020603050405020304" pitchFamily="18" charset="0"/>
                <a:cs typeface="Times New Roman" panose="02020603050405020304" pitchFamily="18" charset="0"/>
              </a:rPr>
              <a:t>chức các hoạt động tình nguyện vì an sinh xã hội với đối tượng gia đình chính sách, gia đình chiến sĩ đang làm nhiệm vụ nơi biên giới, hải đảo; hiến máu tình nguyện, tư vấn sức khỏe, khám bệnh, cấp thuốc, tặng quà cho người nghèo, gia đình chiến sỹ có hoàn cảnh khó khăn và các đối tượng chính sách; phối hợp tổ chức giao quân đảm bảo số lượng, tiết kiệm và ý nghĩa</a:t>
            </a:r>
            <a:r>
              <a:rPr lang="pt-BR" sz="14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vi-VN" sz="14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200"/>
              </a:spcBef>
              <a:spcAft>
                <a:spcPts val="200"/>
              </a:spcAft>
              <a:tabLst>
                <a:tab pos="514350" algn="l"/>
              </a:tabLst>
            </a:pPr>
            <a:r>
              <a:rPr lang="vi-VN" sz="1400" dirty="0" smtClean="0">
                <a:latin typeface="VNI-Times" pitchFamily="2" charset="0"/>
                <a:ea typeface="Times New Roman" panose="02020603050405020304" pitchFamily="18" charset="0"/>
                <a:cs typeface="Times New Roman" panose="02020603050405020304" pitchFamily="18" charset="0"/>
              </a:rPr>
              <a:t>- </a:t>
            </a:r>
            <a:r>
              <a:rPr lang="vi-VN" sz="1400" dirty="0">
                <a:latin typeface="Times New Roman" panose="02020603050405020304" pitchFamily="18" charset="0"/>
                <a:ea typeface="Times New Roman" panose="02020603050405020304" pitchFamily="18" charset="0"/>
              </a:rPr>
              <a:t>Tổ chức các hoạt động kỷ niệm 8</a:t>
            </a:r>
            <a:r>
              <a:rPr lang="pt-BR" sz="1400" dirty="0">
                <a:latin typeface="Times New Roman" panose="02020603050405020304" pitchFamily="18" charset="0"/>
                <a:ea typeface="Times New Roman" panose="02020603050405020304" pitchFamily="18" charset="0"/>
              </a:rPr>
              <a:t>7</a:t>
            </a:r>
            <a:r>
              <a:rPr lang="vi-VN" sz="1400" dirty="0">
                <a:latin typeface="Times New Roman" panose="02020603050405020304" pitchFamily="18" charset="0"/>
                <a:ea typeface="Times New Roman" panose="02020603050405020304" pitchFamily="18" charset="0"/>
              </a:rPr>
              <a:t> năm Ngày thành lập Đoàn TNCS Hồ Chí Minh (26/3/1931-26/3/201</a:t>
            </a:r>
            <a:r>
              <a:rPr lang="pt-BR" sz="1400" dirty="0">
                <a:latin typeface="Times New Roman" panose="02020603050405020304" pitchFamily="18" charset="0"/>
                <a:ea typeface="Times New Roman" panose="02020603050405020304" pitchFamily="18" charset="0"/>
              </a:rPr>
              <a:t>8</a:t>
            </a:r>
            <a:r>
              <a:rPr lang="vi-VN" sz="1400" dirty="0" smtClean="0">
                <a:latin typeface="Times New Roman" panose="02020603050405020304" pitchFamily="18" charset="0"/>
                <a:ea typeface="Times New Roman" panose="02020603050405020304" pitchFamily="18" charset="0"/>
              </a:rPr>
              <a:t>). </a:t>
            </a:r>
            <a:endParaRPr lang="vi-VN" sz="1400" dirty="0">
              <a:latin typeface="VNI-Times" pitchFamily="2" charset="0"/>
              <a:ea typeface="Times New Roman" panose="02020603050405020304" pitchFamily="18" charset="0"/>
              <a:cs typeface="Times New Roman" panose="02020603050405020304" pitchFamily="18" charset="0"/>
            </a:endParaRPr>
          </a:p>
          <a:p>
            <a:pPr lvl="0" algn="just">
              <a:spcBef>
                <a:spcPts val="200"/>
              </a:spcBef>
              <a:spcAft>
                <a:spcPts val="200"/>
              </a:spcAft>
              <a:tabLst>
                <a:tab pos="514350" algn="l"/>
              </a:tabLst>
            </a:pPr>
            <a:endParaRPr lang="vi-VN" sz="1400" dirty="0">
              <a:solidFill>
                <a:prstClr val="black"/>
              </a:solidFill>
              <a:latin typeface="VNI-Times" pitchFamily="2"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72437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5687" y="1207440"/>
            <a:ext cx="7886700" cy="475038"/>
          </a:xfrm>
        </p:spPr>
        <p:txBody>
          <a:bodyPr>
            <a:normAutofit fontScale="90000"/>
          </a:bodyPr>
          <a:lstStyle/>
          <a:p>
            <a:pPr indent="270510" algn="ctr">
              <a:lnSpc>
                <a:spcPts val="1725"/>
              </a:lnSpc>
              <a:spcAft>
                <a:spcPts val="0"/>
              </a:spcAft>
            </a:pPr>
            <a:r>
              <a:rPr lang="vi-VN" sz="1800" b="1" i="1" dirty="0">
                <a:solidFill>
                  <a:srgbClr val="002060"/>
                </a:solidFill>
              </a:rPr>
              <a:t>XÂY DỰNG PHONG CÁCH LÃNH ĐẠO CỦA NGƯỜI ĐỨNG ĐẦU THEO TƯ TƯỞNG, ĐẠO ĐỨC, PHONG CÁCH HỒ CHÍ MINH</a:t>
            </a:r>
          </a:p>
        </p:txBody>
      </p:sp>
      <p:sp>
        <p:nvSpPr>
          <p:cNvPr id="6" name="Title 1"/>
          <p:cNvSpPr txBox="1">
            <a:spLocks/>
          </p:cNvSpPr>
          <p:nvPr/>
        </p:nvSpPr>
        <p:spPr>
          <a:xfrm>
            <a:off x="0" y="2446317"/>
            <a:ext cx="4298868" cy="37105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270510" algn="ctr">
              <a:lnSpc>
                <a:spcPts val="1725"/>
              </a:lnSpc>
            </a:pPr>
            <a:r>
              <a:rPr lang="vi-VN" sz="320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t/>
            </a:r>
            <a:br>
              <a:rPr lang="vi-VN" sz="320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br>
            <a:endParaRPr lang="vi-VN" sz="3200" dirty="0"/>
          </a:p>
        </p:txBody>
      </p:sp>
      <p:sp>
        <p:nvSpPr>
          <p:cNvPr id="11" name="Title 1"/>
          <p:cNvSpPr txBox="1">
            <a:spLocks/>
          </p:cNvSpPr>
          <p:nvPr/>
        </p:nvSpPr>
        <p:spPr>
          <a:xfrm>
            <a:off x="0" y="2573101"/>
            <a:ext cx="4453248" cy="37105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270510" algn="ctr">
              <a:lnSpc>
                <a:spcPts val="1725"/>
              </a:lnSpc>
            </a:pPr>
            <a:r>
              <a:rPr lang="vi-VN" sz="3200" dirty="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t/>
            </a:r>
            <a:br>
              <a:rPr lang="vi-VN" sz="3200" dirty="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br>
            <a:endParaRPr lang="vi-VN" sz="3200" dirty="0"/>
          </a:p>
        </p:txBody>
      </p:sp>
      <p:sp>
        <p:nvSpPr>
          <p:cNvPr id="12" name="Title 1"/>
          <p:cNvSpPr txBox="1">
            <a:spLocks/>
          </p:cNvSpPr>
          <p:nvPr/>
        </p:nvSpPr>
        <p:spPr>
          <a:xfrm>
            <a:off x="4809506" y="2446317"/>
            <a:ext cx="4298868" cy="37105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270510" algn="ctr">
              <a:lnSpc>
                <a:spcPts val="1725"/>
              </a:lnSpc>
            </a:pPr>
            <a:r>
              <a:rPr lang="vi-VN" sz="3200" dirty="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t/>
            </a:r>
            <a:br>
              <a:rPr lang="vi-VN" sz="3200" dirty="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br>
            <a:endParaRPr lang="vi-VN" sz="3200" dirty="0"/>
          </a:p>
        </p:txBody>
      </p:sp>
      <p:sp>
        <p:nvSpPr>
          <p:cNvPr id="3" name="Down Ribbon 2"/>
          <p:cNvSpPr/>
          <p:nvPr/>
        </p:nvSpPr>
        <p:spPr>
          <a:xfrm>
            <a:off x="1087394" y="148282"/>
            <a:ext cx="7043351" cy="932374"/>
          </a:xfrm>
          <a:prstGeom prst="ribbon">
            <a:avLst/>
          </a:prstGeom>
        </p:spPr>
        <p:style>
          <a:lnRef idx="1">
            <a:schemeClr val="accent6"/>
          </a:lnRef>
          <a:fillRef idx="2">
            <a:schemeClr val="accent6"/>
          </a:fillRef>
          <a:effectRef idx="1">
            <a:schemeClr val="accent6"/>
          </a:effectRef>
          <a:fontRef idx="minor">
            <a:schemeClr val="dk1"/>
          </a:fontRef>
        </p:style>
        <p:txBody>
          <a:bodyPr rtlCol="0" anchor="ctr"/>
          <a:lstStyle/>
          <a:p>
            <a:pPr lvl="0" algn="ctr"/>
            <a:r>
              <a:rPr lang="vi-VN"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Arial" panose="020B0604020202020204" pitchFamily="34" charset="0"/>
              </a:rPr>
              <a:t>Học tập và làm theo tư tưởng, </a:t>
            </a:r>
            <a:r>
              <a:rPr lang="vi-VN" b="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Arial" panose="020B0604020202020204" pitchFamily="34" charset="0"/>
              </a:rPr>
              <a:t>đạo </a:t>
            </a:r>
            <a:r>
              <a:rPr lang="vi-VN"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Arial" panose="020B0604020202020204" pitchFamily="34" charset="0"/>
              </a:rPr>
              <a:t>đức, phong cách Hồ Chí Minh </a:t>
            </a:r>
            <a:endParaRPr lang="vi-VN" b="1" dirty="0">
              <a:ln w="0"/>
              <a:solidFill>
                <a:schemeClr val="tx1"/>
              </a:solidFill>
              <a:effectLst>
                <a:outerShdw blurRad="38100" dist="19050" dir="2700000" algn="tl" rotWithShape="0">
                  <a:schemeClr val="dk1">
                    <a:alpha val="40000"/>
                  </a:schemeClr>
                </a:outerShdw>
              </a:effectLst>
              <a:latin typeface="Verdana" panose="020B0604030504040204" pitchFamily="34" charset="0"/>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4100612" y="6222827"/>
            <a:ext cx="1316850" cy="743776"/>
          </a:xfrm>
          <a:prstGeom prst="rect">
            <a:avLst/>
          </a:prstGeom>
        </p:spPr>
      </p:pic>
      <p:sp>
        <p:nvSpPr>
          <p:cNvPr id="8" name="Rectangle 7"/>
          <p:cNvSpPr/>
          <p:nvPr/>
        </p:nvSpPr>
        <p:spPr>
          <a:xfrm>
            <a:off x="37068" y="1763397"/>
            <a:ext cx="4618057" cy="4616648"/>
          </a:xfrm>
          <a:prstGeom prst="rect">
            <a:avLst/>
          </a:prstGeom>
        </p:spPr>
        <p:txBody>
          <a:bodyPr wrap="square">
            <a:spAutoFit/>
          </a:bodyPr>
          <a:lstStyle/>
          <a:p>
            <a:pPr algn="just">
              <a:spcAft>
                <a:spcPts val="0"/>
              </a:spcAft>
            </a:pPr>
            <a:r>
              <a:rPr lang="vi-VN" sz="1100" spc="-20" dirty="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t>    </a:t>
            </a:r>
            <a:r>
              <a:rPr lang="vi-VN" sz="1400" spc="-20" dirty="0" smtClean="0">
                <a:solidFill>
                  <a:srgbClr val="000000"/>
                </a:solidFill>
                <a:latin typeface="+mj-lt"/>
                <a:ea typeface="Times New Roman" panose="02020603050405020304" pitchFamily="18" charset="0"/>
                <a:cs typeface="Times New Roman" panose="02020603050405020304" pitchFamily="18" charset="0"/>
              </a:rPr>
              <a:t>Trong </a:t>
            </a:r>
            <a:r>
              <a:rPr lang="vi-VN" sz="1400" spc="-20" dirty="0">
                <a:solidFill>
                  <a:srgbClr val="000000"/>
                </a:solidFill>
                <a:latin typeface="+mj-lt"/>
                <a:ea typeface="Times New Roman" panose="02020603050405020304" pitchFamily="18" charset="0"/>
                <a:cs typeface="Times New Roman" panose="02020603050405020304" pitchFamily="18" charset="0"/>
              </a:rPr>
              <a:t>sự nghiệp cách mạng của Đảng, mỗi cán bộ, đảng viên đều có trách nhiệm tổ chức, lãnh đạo quần chúng, dẫn dắt quần chúng nhân dân đi theo Đảng trong sự nghiệp xây dựng và bảo vệ Tổ quốc. Khi Đảng cầm quyền, đảng viên được tín nhiệm và sắp xếp tham gia công tác lãnh đạo, quản lý ở các cơ quan, đơn vị. Trong các tổ chức đảng, chính quyền, đoàn thể, doanh nghiệp nhà nước, đa số người đứng đầu là đảng viên. Vì vậy, phong cách của người lãnh đạo, người đứng đầu có vai trò quan trọng trong việc thực hiện quan điểm, đường lối của Đảng, trong kết quả triển khai thực hiện nhiệm vụ.</a:t>
            </a:r>
            <a:endParaRPr lang="vi-VN" sz="1400" dirty="0">
              <a:solidFill>
                <a:srgbClr val="000000"/>
              </a:solidFill>
              <a:latin typeface="+mj-lt"/>
              <a:ea typeface="Times New Roman" panose="02020603050405020304" pitchFamily="18" charset="0"/>
              <a:cs typeface="Times New Roman" panose="02020603050405020304" pitchFamily="18" charset="0"/>
            </a:endParaRPr>
          </a:p>
          <a:p>
            <a:pPr algn="just">
              <a:spcAft>
                <a:spcPts val="0"/>
              </a:spcAft>
            </a:pPr>
            <a:r>
              <a:rPr lang="vi-VN" sz="1400" dirty="0" smtClean="0">
                <a:solidFill>
                  <a:srgbClr val="000000"/>
                </a:solidFill>
                <a:latin typeface="+mj-lt"/>
                <a:ea typeface="Times New Roman" panose="02020603050405020304" pitchFamily="18" charset="0"/>
                <a:cs typeface="Times New Roman" panose="02020603050405020304" pitchFamily="18" charset="0"/>
              </a:rPr>
              <a:t>    Phong </a:t>
            </a:r>
            <a:r>
              <a:rPr lang="vi-VN" sz="1400" dirty="0">
                <a:solidFill>
                  <a:srgbClr val="000000"/>
                </a:solidFill>
                <a:latin typeface="+mj-lt"/>
                <a:ea typeface="Times New Roman" panose="02020603050405020304" pitchFamily="18" charset="0"/>
                <a:cs typeface="Times New Roman" panose="02020603050405020304" pitchFamily="18" charset="0"/>
              </a:rPr>
              <a:t>cách lãnh đạo là tổng hợp những phương pháp, biện pháp, cách thức riêng, tiêu biểu mà người lãnh đạo sử dụng hằng ngày để thực hiện nhiệm vụ của mình. Phong cách được quy định bởi chức năng, nhiệm vụ, phẩm chất, tri thức, điều kiện chính trị và điều kiện sống của người lãnh đạo.Phong cách lãnh đạo là khái niệm rộng hơn khái niệm phương pháp, cách thức, biện pháp. Phong cách lãnh đạo là cái chung, biểu hiện thông qua các phương pháp, cách thức và biện pháp, đồng thời phản ánh các phẩm chất bên trong của con người, phản ánh tư tưởng, đạo đức, năng lực, tính cách, sở trường của người lãnh đạo. </a:t>
            </a:r>
            <a:endParaRPr lang="vi-VN" sz="1400" dirty="0">
              <a:solidFill>
                <a:srgbClr val="000000"/>
              </a:solidFill>
              <a:effectLst/>
              <a:latin typeface="+mj-lt"/>
              <a:ea typeface="Times New Roman" panose="02020603050405020304" pitchFamily="18" charset="0"/>
              <a:cs typeface="Times New Roman" panose="02020603050405020304" pitchFamily="18" charset="0"/>
            </a:endParaRPr>
          </a:p>
        </p:txBody>
      </p:sp>
      <p:sp>
        <p:nvSpPr>
          <p:cNvPr id="9" name="Rectangle 8"/>
          <p:cNvSpPr/>
          <p:nvPr/>
        </p:nvSpPr>
        <p:spPr>
          <a:xfrm>
            <a:off x="4655125" y="1763397"/>
            <a:ext cx="4488875" cy="954107"/>
          </a:xfrm>
          <a:prstGeom prst="rect">
            <a:avLst/>
          </a:prstGeom>
        </p:spPr>
        <p:txBody>
          <a:bodyPr wrap="square">
            <a:spAutoFit/>
          </a:bodyPr>
          <a:lstStyle/>
          <a:p>
            <a:pPr lvl="0" algn="just"/>
            <a:r>
              <a:rPr lang="vi-VN"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 một số yêu cầu trong phong cách lãnh đạo mà Chủ tịch Hồ Chí Minh hay nhắc tới, đó là: phong cách dân chủ, nhưng quyết đoán, lãnh đạo sâu sát, khéo dùng người, trọng dụng người tài, cách mạng, khoa học, năng động, sáng tạo.</a:t>
            </a:r>
          </a:p>
        </p:txBody>
      </p:sp>
      <p:sp>
        <p:nvSpPr>
          <p:cNvPr id="10" name="Rectangle 9"/>
          <p:cNvSpPr/>
          <p:nvPr/>
        </p:nvSpPr>
        <p:spPr>
          <a:xfrm>
            <a:off x="4655125" y="2646590"/>
            <a:ext cx="4453249" cy="3539430"/>
          </a:xfrm>
          <a:prstGeom prst="rect">
            <a:avLst/>
          </a:prstGeom>
        </p:spPr>
        <p:txBody>
          <a:bodyPr wrap="square">
            <a:spAutoFit/>
          </a:bodyPr>
          <a:lstStyle/>
          <a:p>
            <a:pPr algn="just">
              <a:spcAft>
                <a:spcPts val="0"/>
              </a:spcAft>
              <a:tabLst>
                <a:tab pos="457200" algn="l"/>
                <a:tab pos="914400" algn="l"/>
                <a:tab pos="1371600" algn="l"/>
                <a:tab pos="1828800" algn="l"/>
                <a:tab pos="2286000" algn="l"/>
                <a:tab pos="2743200" algn="l"/>
                <a:tab pos="3200400" algn="l"/>
                <a:tab pos="3657600" algn="l"/>
                <a:tab pos="4114800" algn="l"/>
                <a:tab pos="4572000" algn="l"/>
                <a:tab pos="5362575" algn="l"/>
              </a:tabLst>
            </a:pPr>
            <a:r>
              <a:rPr lang="vi-VN" sz="1100" b="1" i="1" dirty="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t>    </a:t>
            </a:r>
            <a:r>
              <a:rPr lang="vi-VN" sz="1400" b="1" i="1" dirty="0" smtClean="0">
                <a:solidFill>
                  <a:srgbClr val="000000"/>
                </a:solidFill>
                <a:latin typeface="+mj-lt"/>
                <a:ea typeface="Times New Roman" panose="02020603050405020304" pitchFamily="18" charset="0"/>
                <a:cs typeface="Times New Roman" panose="02020603050405020304" pitchFamily="18" charset="0"/>
              </a:rPr>
              <a:t>1</a:t>
            </a:r>
            <a:r>
              <a:rPr lang="vi-VN" sz="1400" b="1" i="1" dirty="0">
                <a:solidFill>
                  <a:srgbClr val="000000"/>
                </a:solidFill>
                <a:latin typeface="+mj-lt"/>
                <a:ea typeface="Times New Roman" panose="02020603050405020304" pitchFamily="18" charset="0"/>
                <a:cs typeface="Times New Roman" panose="02020603050405020304" pitchFamily="18" charset="0"/>
              </a:rPr>
              <a:t>. Phong cách dân chủ, nhưng quyết </a:t>
            </a:r>
            <a:r>
              <a:rPr lang="vi-VN" sz="1400" b="1" i="1" dirty="0" smtClean="0">
                <a:solidFill>
                  <a:srgbClr val="000000"/>
                </a:solidFill>
                <a:latin typeface="+mj-lt"/>
                <a:ea typeface="Times New Roman" panose="02020603050405020304" pitchFamily="18" charset="0"/>
                <a:cs typeface="Times New Roman" panose="02020603050405020304" pitchFamily="18" charset="0"/>
              </a:rPr>
              <a:t>đoán</a:t>
            </a:r>
            <a:r>
              <a:rPr lang="vi-VN" sz="1400" b="1" i="1" dirty="0">
                <a:solidFill>
                  <a:srgbClr val="000000"/>
                </a:solidFill>
                <a:latin typeface="+mj-lt"/>
                <a:ea typeface="Times New Roman" panose="02020603050405020304" pitchFamily="18" charset="0"/>
                <a:cs typeface="Times New Roman" panose="02020603050405020304" pitchFamily="18" charset="0"/>
              </a:rPr>
              <a:t>	</a:t>
            </a:r>
            <a:endParaRPr lang="vi-VN" sz="1400" dirty="0">
              <a:solidFill>
                <a:srgbClr val="000000"/>
              </a:solidFill>
              <a:latin typeface="+mj-lt"/>
              <a:ea typeface="Times New Roman" panose="02020603050405020304" pitchFamily="18" charset="0"/>
              <a:cs typeface="Times New Roman" panose="02020603050405020304" pitchFamily="18" charset="0"/>
            </a:endParaRPr>
          </a:p>
          <a:p>
            <a:pPr algn="just">
              <a:spcAft>
                <a:spcPts val="0"/>
              </a:spcAft>
            </a:pPr>
            <a:r>
              <a:rPr lang="vi-VN" sz="1400" dirty="0" smtClean="0">
                <a:solidFill>
                  <a:srgbClr val="000000"/>
                </a:solidFill>
                <a:latin typeface="+mj-lt"/>
                <a:ea typeface="Times New Roman" panose="02020603050405020304" pitchFamily="18" charset="0"/>
                <a:cs typeface="Times New Roman" panose="02020603050405020304" pitchFamily="18" charset="0"/>
              </a:rPr>
              <a:t>    Chủ </a:t>
            </a:r>
            <a:r>
              <a:rPr lang="vi-VN" sz="1400" dirty="0">
                <a:solidFill>
                  <a:srgbClr val="000000"/>
                </a:solidFill>
                <a:latin typeface="+mj-lt"/>
                <a:ea typeface="Times New Roman" panose="02020603050405020304" pitchFamily="18" charset="0"/>
                <a:cs typeface="Times New Roman" panose="02020603050405020304" pitchFamily="18" charset="0"/>
              </a:rPr>
              <a:t>tịch Hồ Chí Minh yêu cầu cán bộ lãnh đạo phải “gom góp mọi ý kiến rời rạc, lẻ tẻ của quần chúng, rồi phân tích nó, nghiên cứu nó, sắp đặt nó thành những ý kiến có hệ thống.Rồi đem nó tuyên truyền, giải thích cho quần chúng, làm nó thành ý kiến của quần chúng, và làm cho quần chúng giữ vững và thực hành ý kiến đó</a:t>
            </a:r>
            <a:r>
              <a:rPr lang="vi-VN" sz="1400" dirty="0" smtClean="0">
                <a:solidFill>
                  <a:srgbClr val="000000"/>
                </a:solidFill>
                <a:latin typeface="+mj-lt"/>
                <a:ea typeface="Times New Roman" panose="02020603050405020304" pitchFamily="18" charset="0"/>
                <a:cs typeface="Times New Roman" panose="02020603050405020304" pitchFamily="18" charset="0"/>
              </a:rPr>
              <a:t>. </a:t>
            </a:r>
          </a:p>
          <a:p>
            <a:pPr algn="just">
              <a:spcAft>
                <a:spcPts val="0"/>
              </a:spcAft>
            </a:pPr>
            <a:r>
              <a:rPr lang="vi-VN" sz="1400" dirty="0">
                <a:solidFill>
                  <a:srgbClr val="000000"/>
                </a:solidFill>
                <a:latin typeface="+mj-lt"/>
                <a:ea typeface="Times New Roman" panose="02020603050405020304" pitchFamily="18" charset="0"/>
                <a:cs typeface="Times New Roman" panose="02020603050405020304" pitchFamily="18" charset="0"/>
              </a:rPr>
              <a:t> </a:t>
            </a:r>
            <a:r>
              <a:rPr lang="vi-VN" sz="1400" dirty="0" smtClean="0">
                <a:solidFill>
                  <a:srgbClr val="000000"/>
                </a:solidFill>
                <a:latin typeface="+mj-lt"/>
                <a:ea typeface="Times New Roman" panose="02020603050405020304" pitchFamily="18" charset="0"/>
                <a:cs typeface="Times New Roman" panose="02020603050405020304" pitchFamily="18" charset="0"/>
              </a:rPr>
              <a:t>   Đồng </a:t>
            </a:r>
            <a:r>
              <a:rPr lang="vi-VN" sz="1400" dirty="0">
                <a:solidFill>
                  <a:srgbClr val="000000"/>
                </a:solidFill>
                <a:latin typeface="+mj-lt"/>
                <a:ea typeface="Times New Roman" panose="02020603050405020304" pitchFamily="18" charset="0"/>
                <a:cs typeface="Times New Roman" panose="02020603050405020304" pitchFamily="18" charset="0"/>
              </a:rPr>
              <a:t>thời nhân lúc quần chúng thực hành, ta xem xét lại, coi ý kiến đó đúng hay không. Rồi lại tập trung ý kiến của quần chúng, phát triển những ưu điểm, sửa chữa những khuyết điểm, tuyên truyền, giải thích, làm cho quần chúng giữ vững và thực hành.</a:t>
            </a:r>
          </a:p>
          <a:p>
            <a:pPr algn="just">
              <a:spcAft>
                <a:spcPts val="0"/>
              </a:spcAft>
            </a:pPr>
            <a:r>
              <a:rPr lang="vi-VN" sz="1400" dirty="0" smtClean="0">
                <a:solidFill>
                  <a:srgbClr val="000000"/>
                </a:solidFill>
                <a:latin typeface="+mj-lt"/>
                <a:ea typeface="Times New Roman" panose="02020603050405020304" pitchFamily="18" charset="0"/>
                <a:cs typeface="Times New Roman" panose="02020603050405020304" pitchFamily="18" charset="0"/>
              </a:rPr>
              <a:t>    </a:t>
            </a:r>
            <a:r>
              <a:rPr lang="vi-VN" sz="1400" spc="-20" dirty="0" smtClean="0">
                <a:solidFill>
                  <a:srgbClr val="000000"/>
                </a:solidFill>
                <a:latin typeface="+mj-lt"/>
                <a:ea typeface="Times New Roman" panose="02020603050405020304" pitchFamily="18" charset="0"/>
                <a:cs typeface="Times New Roman" panose="02020603050405020304" pitchFamily="18" charset="0"/>
              </a:rPr>
              <a:t>Cứ </a:t>
            </a:r>
            <a:r>
              <a:rPr lang="vi-VN" sz="1400" spc="-20" dirty="0">
                <a:solidFill>
                  <a:srgbClr val="000000"/>
                </a:solidFill>
                <a:latin typeface="+mj-lt"/>
                <a:ea typeface="Times New Roman" panose="02020603050405020304" pitchFamily="18" charset="0"/>
                <a:cs typeface="Times New Roman" panose="02020603050405020304" pitchFamily="18" charset="0"/>
              </a:rPr>
              <a:t>như thế mãi thì lần sau chắc đúng mực hơn, hoạt bát hơn, đầy đủ hơn lần trước.</a:t>
            </a:r>
            <a:endParaRPr lang="vi-VN" sz="1400" dirty="0">
              <a:solidFill>
                <a:srgbClr val="000000"/>
              </a:solidFill>
              <a:latin typeface="+mj-lt"/>
              <a:ea typeface="Times New Roman" panose="02020603050405020304" pitchFamily="18" charset="0"/>
              <a:cs typeface="Times New Roman" panose="02020603050405020304" pitchFamily="18" charset="0"/>
            </a:endParaRPr>
          </a:p>
          <a:p>
            <a:pPr algn="just">
              <a:spcAft>
                <a:spcPts val="0"/>
              </a:spcAft>
            </a:pPr>
            <a:r>
              <a:rPr lang="vi-VN" sz="1400" dirty="0" smtClean="0">
                <a:solidFill>
                  <a:srgbClr val="000000"/>
                </a:solidFill>
                <a:latin typeface="+mj-lt"/>
                <a:ea typeface="Times New Roman" panose="02020603050405020304" pitchFamily="18" charset="0"/>
                <a:cs typeface="Times New Roman" panose="02020603050405020304" pitchFamily="18" charset="0"/>
              </a:rPr>
              <a:t>    Đó </a:t>
            </a:r>
            <a:r>
              <a:rPr lang="vi-VN" sz="1400" dirty="0">
                <a:solidFill>
                  <a:srgbClr val="000000"/>
                </a:solidFill>
                <a:latin typeface="+mj-lt"/>
                <a:ea typeface="Times New Roman" panose="02020603050405020304" pitchFamily="18" charset="0"/>
                <a:cs typeface="Times New Roman" panose="02020603050405020304" pitchFamily="18" charset="0"/>
              </a:rPr>
              <a:t>là cách lãnh đạo cực kỳ tốt”.</a:t>
            </a:r>
          </a:p>
          <a:p>
            <a:pPr algn="just">
              <a:spcAft>
                <a:spcPts val="0"/>
              </a:spcAft>
            </a:pPr>
            <a:r>
              <a:rPr lang="vi-VN" sz="1400" dirty="0" smtClean="0">
                <a:solidFill>
                  <a:srgbClr val="000000"/>
                </a:solidFill>
                <a:latin typeface="+mj-lt"/>
                <a:ea typeface="Times New Roman" panose="02020603050405020304" pitchFamily="18" charset="0"/>
                <a:cs typeface="Times New Roman" panose="02020603050405020304" pitchFamily="18" charset="0"/>
              </a:rPr>
              <a:t>    </a:t>
            </a:r>
            <a:endParaRPr lang="vi-VN" sz="1400" dirty="0">
              <a:solidFill>
                <a:srgbClr val="000000"/>
              </a:solidFill>
              <a:effectLst/>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07782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4380" y="1442943"/>
            <a:ext cx="4298868" cy="48407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270510" algn="just">
              <a:lnSpc>
                <a:spcPts val="1725"/>
              </a:lnSpc>
            </a:pPr>
            <a:endParaRPr lang="vi-VN" sz="1400" dirty="0"/>
          </a:p>
        </p:txBody>
      </p:sp>
      <p:sp>
        <p:nvSpPr>
          <p:cNvPr id="11" name="Title 1"/>
          <p:cNvSpPr txBox="1">
            <a:spLocks/>
          </p:cNvSpPr>
          <p:nvPr/>
        </p:nvSpPr>
        <p:spPr>
          <a:xfrm>
            <a:off x="0" y="2573101"/>
            <a:ext cx="4453248" cy="37105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270510" algn="ctr">
              <a:lnSpc>
                <a:spcPts val="1725"/>
              </a:lnSpc>
            </a:pPr>
            <a:r>
              <a:rPr lang="vi-VN" sz="3200" dirty="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t/>
            </a:r>
            <a:br>
              <a:rPr lang="vi-VN" sz="3200" dirty="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br>
            <a:endParaRPr lang="vi-VN" sz="3200" dirty="0">
              <a:solidFill>
                <a:prstClr val="black"/>
              </a:solidFill>
            </a:endParaRPr>
          </a:p>
        </p:txBody>
      </p:sp>
      <p:sp>
        <p:nvSpPr>
          <p:cNvPr id="12" name="Title 1"/>
          <p:cNvSpPr txBox="1">
            <a:spLocks/>
          </p:cNvSpPr>
          <p:nvPr/>
        </p:nvSpPr>
        <p:spPr>
          <a:xfrm>
            <a:off x="4809506" y="2446317"/>
            <a:ext cx="4298868" cy="37105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270510" algn="ctr">
              <a:lnSpc>
                <a:spcPts val="1725"/>
              </a:lnSpc>
            </a:pPr>
            <a:r>
              <a:rPr lang="vi-VN" sz="320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t/>
            </a:r>
            <a:br>
              <a:rPr lang="vi-VN" sz="320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br>
            <a:endParaRPr lang="vi-VN" sz="3200" dirty="0">
              <a:solidFill>
                <a:prstClr val="black"/>
              </a:solidFill>
            </a:endParaRPr>
          </a:p>
        </p:txBody>
      </p:sp>
      <p:sp>
        <p:nvSpPr>
          <p:cNvPr id="8" name="Down Ribbon 7"/>
          <p:cNvSpPr/>
          <p:nvPr/>
        </p:nvSpPr>
        <p:spPr>
          <a:xfrm>
            <a:off x="1087394" y="148282"/>
            <a:ext cx="7043351" cy="932374"/>
          </a:xfrm>
          <a:prstGeom prst="ribbon">
            <a:avLst/>
          </a:prstGeom>
        </p:spPr>
        <p:style>
          <a:lnRef idx="1">
            <a:schemeClr val="accent6"/>
          </a:lnRef>
          <a:fillRef idx="2">
            <a:schemeClr val="accent6"/>
          </a:fillRef>
          <a:effectRef idx="1">
            <a:schemeClr val="accent6"/>
          </a:effectRef>
          <a:fontRef idx="minor">
            <a:schemeClr val="dk1"/>
          </a:fontRef>
        </p:style>
        <p:txBody>
          <a:bodyPr rtlCol="0" anchor="ctr"/>
          <a:lstStyle/>
          <a:p>
            <a:pPr lvl="0" algn="ctr"/>
            <a:r>
              <a:rPr lang="vi-VN"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Arial" panose="020B0604020202020204" pitchFamily="34" charset="0"/>
              </a:rPr>
              <a:t>Học tập và làm theo tư tưởng, </a:t>
            </a:r>
            <a:r>
              <a:rPr lang="vi-VN" b="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Arial" panose="020B0604020202020204" pitchFamily="34" charset="0"/>
              </a:rPr>
              <a:t>đạo </a:t>
            </a:r>
            <a:r>
              <a:rPr lang="vi-VN"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Arial" panose="020B0604020202020204" pitchFamily="34" charset="0"/>
              </a:rPr>
              <a:t>đức, phong cách Hồ Chí Minh </a:t>
            </a:r>
            <a:endParaRPr lang="vi-VN" b="1" dirty="0">
              <a:ln w="0"/>
              <a:solidFill>
                <a:schemeClr val="tx1"/>
              </a:solidFill>
              <a:effectLst>
                <a:outerShdw blurRad="38100" dist="19050" dir="2700000" algn="tl" rotWithShape="0">
                  <a:schemeClr val="dk1">
                    <a:alpha val="40000"/>
                  </a:schemeClr>
                </a:outerShdw>
              </a:effectLst>
              <a:latin typeface="Verdana" panose="020B0604030504040204" pitchFamily="34" charset="0"/>
              <a:ea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3972952" y="6203636"/>
            <a:ext cx="1316850" cy="743776"/>
          </a:xfrm>
          <a:prstGeom prst="rect">
            <a:avLst/>
          </a:prstGeom>
        </p:spPr>
      </p:pic>
      <p:sp>
        <p:nvSpPr>
          <p:cNvPr id="3" name="Rectangle 2"/>
          <p:cNvSpPr/>
          <p:nvPr/>
        </p:nvSpPr>
        <p:spPr>
          <a:xfrm>
            <a:off x="0" y="1262498"/>
            <a:ext cx="4572000" cy="5262979"/>
          </a:xfrm>
          <a:prstGeom prst="rect">
            <a:avLst/>
          </a:prstGeom>
        </p:spPr>
        <p:txBody>
          <a:bodyPr>
            <a:spAutoFit/>
          </a:bodyPr>
          <a:lstStyle/>
          <a:p>
            <a:pPr algn="just">
              <a:spcAft>
                <a:spcPts val="0"/>
              </a:spcAft>
            </a:pPr>
            <a:r>
              <a:rPr lang="vi-VN" sz="1400" dirty="0" smtClean="0">
                <a:solidFill>
                  <a:srgbClr val="000000"/>
                </a:solidFill>
                <a:latin typeface="+mj-lt"/>
                <a:ea typeface="Times New Roman" panose="02020603050405020304" pitchFamily="18" charset="0"/>
                <a:cs typeface="Times New Roman" panose="02020603050405020304" pitchFamily="18" charset="0"/>
              </a:rPr>
              <a:t>    Trong </a:t>
            </a:r>
            <a:r>
              <a:rPr lang="vi-VN" sz="1400" dirty="0">
                <a:solidFill>
                  <a:srgbClr val="000000"/>
                </a:solidFill>
                <a:latin typeface="+mj-lt"/>
                <a:ea typeface="Times New Roman" panose="02020603050405020304" pitchFamily="18" charset="0"/>
                <a:cs typeface="Times New Roman" panose="02020603050405020304" pitchFamily="18" charset="0"/>
              </a:rPr>
              <a:t>công tác xây dựng, chỉnh đốn Đảng, cải cách tổ chức, bộ máy nhà nước và nhiều công việc khác, cần phải thực hành cách liên kết sự lãnh đạo với quần chúng và “liên kết chính sách chung với sự chỉ đạo riêng”, tức là vận dụng quan điểm, đường lối chung phù hợp với từng hoàn cảnh cụ thể.Theo Người, như vậy mới thật là biết lãnh đạo, quản lý.</a:t>
            </a:r>
          </a:p>
          <a:p>
            <a:pPr algn="just">
              <a:spcAft>
                <a:spcPts val="0"/>
              </a:spcAft>
            </a:pPr>
            <a:r>
              <a:rPr lang="vi-VN" sz="1400" dirty="0" smtClean="0">
                <a:solidFill>
                  <a:srgbClr val="000000"/>
                </a:solidFill>
                <a:latin typeface="+mj-lt"/>
                <a:ea typeface="Times New Roman" panose="02020603050405020304" pitchFamily="18" charset="0"/>
                <a:cs typeface="Times New Roman" panose="02020603050405020304" pitchFamily="18" charset="0"/>
              </a:rPr>
              <a:t>    Phong </a:t>
            </a:r>
            <a:r>
              <a:rPr lang="vi-VN" sz="1400" dirty="0">
                <a:solidFill>
                  <a:srgbClr val="000000"/>
                </a:solidFill>
                <a:latin typeface="+mj-lt"/>
                <a:ea typeface="Times New Roman" panose="02020603050405020304" pitchFamily="18" charset="0"/>
                <a:cs typeface="Times New Roman" panose="02020603050405020304" pitchFamily="18" charset="0"/>
              </a:rPr>
              <a:t>cách lãnh đạo dân chủ thì phải dựa vào quần chúng; là cán bộ lãnh đạo, nhất là người đứng đầu không được quan liêu, hách dịch, coi thường quần chúng nhân dân. Phải biết đời sống thực của nhân dân như thế nào, khả năng thực của nhân dân ra sao? Họ đang nghĩ và đang mong muốn những gì? Mỗi lời nói, mỗi việc làm của người cán bộ phải phù hợp với quần chúng, phản ánh đúng được khát vọng của quần chúng. Cán bộ phải biết được những băn khoăn trăn trở của dân để kịp thời uốn nắn và tháo gỡ cùng dân</a:t>
            </a:r>
            <a:r>
              <a:rPr lang="vi-VN" sz="1400" dirty="0" smtClean="0">
                <a:solidFill>
                  <a:srgbClr val="000000"/>
                </a:solidFill>
                <a:latin typeface="+mj-lt"/>
                <a:ea typeface="Times New Roman" panose="02020603050405020304" pitchFamily="18" charset="0"/>
                <a:cs typeface="Times New Roman" panose="02020603050405020304" pitchFamily="18" charset="0"/>
              </a:rPr>
              <a:t>.</a:t>
            </a:r>
          </a:p>
          <a:p>
            <a:pPr algn="just">
              <a:spcAft>
                <a:spcPts val="0"/>
              </a:spcAft>
            </a:pPr>
            <a:r>
              <a:rPr lang="vi-VN" sz="1400" dirty="0" smtClean="0">
                <a:solidFill>
                  <a:srgbClr val="000000"/>
                </a:solidFill>
                <a:latin typeface="+mj-lt"/>
                <a:ea typeface="Times New Roman" panose="02020603050405020304" pitchFamily="18" charset="0"/>
                <a:cs typeface="Times New Roman" panose="02020603050405020304" pitchFamily="18" charset="0"/>
              </a:rPr>
              <a:t>    Người </a:t>
            </a:r>
            <a:r>
              <a:rPr lang="vi-VN" sz="1400" dirty="0">
                <a:solidFill>
                  <a:srgbClr val="000000"/>
                </a:solidFill>
                <a:latin typeface="+mj-lt"/>
                <a:ea typeface="Times New Roman" panose="02020603050405020304" pitchFamily="18" charset="0"/>
                <a:cs typeface="Times New Roman" panose="02020603050405020304" pitchFamily="18" charset="0"/>
              </a:rPr>
              <a:t>phê bình cách lãnh đạo của một số cán bộ không dân chủ, dẫn đến tình trạng người có ý kiến không dám nói, người muốn phê bình không dám phê bình, làm cho cấp trên cấp dưới cách biệt nhau, quần chúng với Đảng xa rời nhau, không còn sáng kiến, không còn hăng hái trong khi làm việc. Người chỉ rõ: “Người lãnh đạo muốn biết rõ ưu điểm và khuyết điểm của mình, muốn biết công tác của mình tốt hay xấu, không gì bằng khuyên cán bộ mình mạnh bạo đề ra ý kiến và phê bình. </a:t>
            </a:r>
            <a:endParaRPr lang="vi-VN" sz="1400" dirty="0">
              <a:solidFill>
                <a:srgbClr val="000000"/>
              </a:solidFill>
              <a:effectLst/>
              <a:latin typeface="+mj-lt"/>
              <a:ea typeface="Times New Roman" panose="02020603050405020304" pitchFamily="18" charset="0"/>
              <a:cs typeface="Times New Roman" panose="02020603050405020304" pitchFamily="18" charset="0"/>
            </a:endParaRPr>
          </a:p>
        </p:txBody>
      </p:sp>
      <p:sp>
        <p:nvSpPr>
          <p:cNvPr id="4" name="Rectangle 3"/>
          <p:cNvSpPr/>
          <p:nvPr/>
        </p:nvSpPr>
        <p:spPr>
          <a:xfrm>
            <a:off x="4525301" y="1262498"/>
            <a:ext cx="4572000" cy="5047536"/>
          </a:xfrm>
          <a:prstGeom prst="rect">
            <a:avLst/>
          </a:prstGeom>
        </p:spPr>
        <p:txBody>
          <a:bodyPr>
            <a:spAutoFit/>
          </a:bodyPr>
          <a:lstStyle/>
          <a:p>
            <a:pPr lvl="0" algn="just"/>
            <a:r>
              <a:rPr lang="vi-VN"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 thế chẳng những không phạm gì đến uy tín của người lãnh đạo mà lại tỏ ra dân chủ thật thà trong Đảng</a:t>
            </a:r>
            <a:r>
              <a:rPr lang="vi-VN"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pPr>
            <a:r>
              <a:rPr lang="vi-VN" sz="1400" dirty="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t>    </a:t>
            </a:r>
            <a:r>
              <a:rPr lang="vi-VN" sz="1400" dirty="0" smtClean="0">
                <a:solidFill>
                  <a:srgbClr val="000000"/>
                </a:solidFill>
                <a:latin typeface="+mj-lt"/>
                <a:ea typeface="Times New Roman" panose="02020603050405020304" pitchFamily="18" charset="0"/>
                <a:cs typeface="Times New Roman" panose="02020603050405020304" pitchFamily="18" charset="0"/>
              </a:rPr>
              <a:t>Nếu </a:t>
            </a:r>
            <a:r>
              <a:rPr lang="vi-VN" sz="1400" dirty="0">
                <a:solidFill>
                  <a:srgbClr val="000000"/>
                </a:solidFill>
                <a:latin typeface="+mj-lt"/>
                <a:ea typeface="Times New Roman" panose="02020603050405020304" pitchFamily="18" charset="0"/>
                <a:cs typeface="Times New Roman" panose="02020603050405020304" pitchFamily="18" charset="0"/>
              </a:rPr>
              <a:t>cán bộ không nói năng, không để ý kiến, không phê bình, thậm chí tâng bốc mình, thế là một hiện tượng rất xấu. Vì không phải họ không có gì nói, nhưng vì họ không dám nói, họ sợ. Thế là mất hết dân chủ trong Đảng. Thế là nội bộ của Đảng âm u, cán bộ trở nên những cái máy, trong lòng uất ức, không dám nói, do uất ức mà hóa ra oán ghét, chán nản”.</a:t>
            </a:r>
          </a:p>
          <a:p>
            <a:pPr algn="just">
              <a:spcAft>
                <a:spcPts val="0"/>
              </a:spcAft>
            </a:pPr>
            <a:r>
              <a:rPr lang="vi-VN" sz="1400" dirty="0" smtClean="0">
                <a:solidFill>
                  <a:srgbClr val="000000"/>
                </a:solidFill>
                <a:latin typeface="+mj-lt"/>
                <a:ea typeface="Times New Roman" panose="02020603050405020304" pitchFamily="18" charset="0"/>
                <a:cs typeface="Times New Roman" panose="02020603050405020304" pitchFamily="18" charset="0"/>
              </a:rPr>
              <a:t>    Người </a:t>
            </a:r>
            <a:r>
              <a:rPr lang="vi-VN" sz="1400" dirty="0">
                <a:solidFill>
                  <a:srgbClr val="000000"/>
                </a:solidFill>
                <a:latin typeface="+mj-lt"/>
                <a:ea typeface="Times New Roman" panose="02020603050405020304" pitchFamily="18" charset="0"/>
                <a:cs typeface="Times New Roman" panose="02020603050405020304" pitchFamily="18" charset="0"/>
              </a:rPr>
              <a:t>đòi hỏi phải có phong cách làm việc thực sự dân chủ chứ không phải giả tạo, hình thức để che lấp ý đồ xấu của cá nhân. Bởi vì mọi sự giả tạo đều làm suy yếu, thậm chí phá vỡ tập thể, mọi thói hình thức chủ nghĩa sớm muộn sẽ làm xói mòn, thậm chí triệt tiêu dân chủ.</a:t>
            </a:r>
          </a:p>
          <a:p>
            <a:pPr algn="just">
              <a:spcAft>
                <a:spcPts val="0"/>
              </a:spcAft>
            </a:pPr>
            <a:r>
              <a:rPr lang="vi-VN" sz="1400" dirty="0" smtClean="0">
                <a:solidFill>
                  <a:srgbClr val="000000"/>
                </a:solidFill>
                <a:latin typeface="+mj-lt"/>
                <a:ea typeface="Times New Roman" panose="02020603050405020304" pitchFamily="18" charset="0"/>
                <a:cs typeface="Times New Roman" panose="02020603050405020304" pitchFamily="18" charset="0"/>
              </a:rPr>
              <a:t>    Cán </a:t>
            </a:r>
            <a:r>
              <a:rPr lang="vi-VN" sz="1400" dirty="0">
                <a:solidFill>
                  <a:srgbClr val="000000"/>
                </a:solidFill>
                <a:latin typeface="+mj-lt"/>
                <a:ea typeface="Times New Roman" panose="02020603050405020304" pitchFamily="18" charset="0"/>
                <a:cs typeface="Times New Roman" panose="02020603050405020304" pitchFamily="18" charset="0"/>
              </a:rPr>
              <a:t>bộ lãnh đạo, nhất là những người đứng đầu, là người có trọng trách trong một tập thể, vừa phải thực hành dân chủ, lắng nghe ý kiến của tập thể, đồng thời, phải quyết đoán, nhận thức đầy đủ trách nhiệm và dám ra quyết định, dám làm, dám chịu trách nhiệm. Đây cũng chính là việc thực hiện nghiêm nguyên tắc “tập thể lãnh đạo, cá nhân phụ </a:t>
            </a:r>
            <a:r>
              <a:rPr lang="vi-VN" sz="1400" dirty="0" smtClean="0">
                <a:solidFill>
                  <a:srgbClr val="000000"/>
                </a:solidFill>
                <a:latin typeface="+mj-lt"/>
                <a:ea typeface="Times New Roman" panose="02020603050405020304" pitchFamily="18" charset="0"/>
                <a:cs typeface="Times New Roman" panose="02020603050405020304" pitchFamily="18" charset="0"/>
              </a:rPr>
              <a:t>trách”</a:t>
            </a:r>
          </a:p>
          <a:p>
            <a:pPr algn="just">
              <a:spcAft>
                <a:spcPts val="0"/>
              </a:spcAft>
            </a:pPr>
            <a:r>
              <a:rPr lang="vi-VN" sz="1400" dirty="0">
                <a:solidFill>
                  <a:srgbClr val="000000"/>
                </a:solidFill>
                <a:latin typeface="+mj-lt"/>
                <a:ea typeface="Times New Roman" panose="02020603050405020304" pitchFamily="18" charset="0"/>
                <a:cs typeface="Times New Roman" panose="02020603050405020304" pitchFamily="18" charset="0"/>
              </a:rPr>
              <a:t> </a:t>
            </a:r>
            <a:r>
              <a:rPr lang="vi-VN" sz="1400" dirty="0" smtClean="0">
                <a:solidFill>
                  <a:srgbClr val="000000"/>
                </a:solidFill>
                <a:latin typeface="+mj-lt"/>
                <a:ea typeface="Times New Roman" panose="02020603050405020304" pitchFamily="18" charset="0"/>
                <a:cs typeface="Times New Roman" panose="02020603050405020304" pitchFamily="18" charset="0"/>
              </a:rPr>
              <a:t>   Theo </a:t>
            </a:r>
            <a:r>
              <a:rPr lang="vi-VN" sz="1400" dirty="0">
                <a:solidFill>
                  <a:srgbClr val="000000"/>
                </a:solidFill>
                <a:latin typeface="+mj-lt"/>
                <a:ea typeface="Times New Roman" panose="02020603050405020304" pitchFamily="18" charset="0"/>
                <a:cs typeface="Times New Roman" panose="02020603050405020304" pitchFamily="18" charset="0"/>
              </a:rPr>
              <a:t>Hồ Chí Minh, một người dù tài giỏi đến đâu cũng không thể nắm được hết mọi mặt của một vấn đề, cũng không thể biết hết được mọi việc trong đơn vị cũng như đời sống xã hội. </a:t>
            </a:r>
          </a:p>
        </p:txBody>
      </p:sp>
    </p:spTree>
    <p:extLst>
      <p:ext uri="{BB962C8B-B14F-4D97-AF65-F5344CB8AC3E}">
        <p14:creationId xmlns:p14="http://schemas.microsoft.com/office/powerpoint/2010/main" val="33795609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wn Ribbon 4"/>
          <p:cNvSpPr/>
          <p:nvPr/>
        </p:nvSpPr>
        <p:spPr>
          <a:xfrm>
            <a:off x="1087394" y="148282"/>
            <a:ext cx="7043351" cy="849245"/>
          </a:xfrm>
          <a:prstGeom prst="ribbon">
            <a:avLst/>
          </a:prstGeom>
        </p:spPr>
        <p:style>
          <a:lnRef idx="1">
            <a:schemeClr val="accent6"/>
          </a:lnRef>
          <a:fillRef idx="2">
            <a:schemeClr val="accent6"/>
          </a:fillRef>
          <a:effectRef idx="1">
            <a:schemeClr val="accent6"/>
          </a:effectRef>
          <a:fontRef idx="minor">
            <a:schemeClr val="dk1"/>
          </a:fontRef>
        </p:style>
        <p:txBody>
          <a:bodyPr rtlCol="0" anchor="ctr"/>
          <a:lstStyle/>
          <a:p>
            <a:pPr lvl="0" algn="ctr"/>
            <a:r>
              <a:rPr lang="vi-VN"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Arial" panose="020B0604020202020204" pitchFamily="34" charset="0"/>
              </a:rPr>
              <a:t>Học tập và làm theo tư tưởng, </a:t>
            </a:r>
            <a:r>
              <a:rPr lang="vi-VN" b="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Arial" panose="020B0604020202020204" pitchFamily="34" charset="0"/>
              </a:rPr>
              <a:t>đạo </a:t>
            </a:r>
            <a:r>
              <a:rPr lang="vi-VN"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Arial" panose="020B0604020202020204" pitchFamily="34" charset="0"/>
              </a:rPr>
              <a:t>đức, phong cách Hồ Chí Minh </a:t>
            </a:r>
            <a:endParaRPr lang="vi-VN" b="1" dirty="0">
              <a:ln w="0"/>
              <a:solidFill>
                <a:schemeClr val="tx1"/>
              </a:solidFill>
              <a:effectLst>
                <a:outerShdw blurRad="38100" dist="19050" dir="2700000" algn="tl" rotWithShape="0">
                  <a:schemeClr val="dk1">
                    <a:alpha val="40000"/>
                  </a:schemeClr>
                </a:outerShdw>
              </a:effectLst>
              <a:latin typeface="Verdana" panose="020B0604030504040204" pitchFamily="34" charset="0"/>
              <a:ea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3972952" y="6203636"/>
            <a:ext cx="1316850" cy="743776"/>
          </a:xfrm>
          <a:prstGeom prst="rect">
            <a:avLst/>
          </a:prstGeom>
        </p:spPr>
      </p:pic>
      <p:sp>
        <p:nvSpPr>
          <p:cNvPr id="7" name="Rectangle 6"/>
          <p:cNvSpPr/>
          <p:nvPr/>
        </p:nvSpPr>
        <p:spPr>
          <a:xfrm>
            <a:off x="0" y="1097101"/>
            <a:ext cx="4572000" cy="5478423"/>
          </a:xfrm>
          <a:prstGeom prst="rect">
            <a:avLst/>
          </a:prstGeom>
        </p:spPr>
        <p:txBody>
          <a:bodyPr>
            <a:spAutoFit/>
          </a:bodyPr>
          <a:lstStyle/>
          <a:p>
            <a:pPr algn="just">
              <a:spcAft>
                <a:spcPts val="0"/>
              </a:spcAft>
            </a:pPr>
            <a:r>
              <a:rPr lang="vi-VN" sz="1400" dirty="0">
                <a:solidFill>
                  <a:srgbClr val="000000"/>
                </a:solidFill>
                <a:latin typeface="+mj-lt"/>
                <a:ea typeface="Times New Roman" panose="02020603050405020304" pitchFamily="18" charset="0"/>
                <a:cs typeface="Times New Roman" panose="02020603050405020304" pitchFamily="18" charset="0"/>
              </a:rPr>
              <a:t>Cho nên, cần phải có cách làm việc tập thể để phát huy được trí tuệ của tập thể, của đông đảo quần chúng nhân dân nhằm hoàn thành sự nghiệp của một tập thể, một đơn vị hay địa phương mà nếu chỉ riêng người cán bộ lãnh đạo, quản lý thì không làm nổi. Tập thể lãnh đạo là dân chủ.</a:t>
            </a:r>
          </a:p>
          <a:p>
            <a:pPr algn="just">
              <a:spcAft>
                <a:spcPts val="0"/>
              </a:spcAft>
            </a:pPr>
            <a:r>
              <a:rPr lang="vi-VN" sz="1400" dirty="0" smtClean="0">
                <a:solidFill>
                  <a:srgbClr val="000000"/>
                </a:solidFill>
                <a:latin typeface="+mj-lt"/>
                <a:ea typeface="Times New Roman" panose="02020603050405020304" pitchFamily="18" charset="0"/>
                <a:cs typeface="Times New Roman" panose="02020603050405020304" pitchFamily="18" charset="0"/>
              </a:rPr>
              <a:t>    </a:t>
            </a:r>
            <a:r>
              <a:rPr lang="vi-VN" sz="1400" spc="-20" dirty="0" smtClean="0">
                <a:solidFill>
                  <a:srgbClr val="000000"/>
                </a:solidFill>
                <a:latin typeface="+mj-lt"/>
                <a:ea typeface="Times New Roman" panose="02020603050405020304" pitchFamily="18" charset="0"/>
                <a:cs typeface="Times New Roman" panose="02020603050405020304" pitchFamily="18" charset="0"/>
              </a:rPr>
              <a:t>Cá </a:t>
            </a:r>
            <a:r>
              <a:rPr lang="vi-VN" sz="1400" spc="-20" dirty="0">
                <a:solidFill>
                  <a:srgbClr val="000000"/>
                </a:solidFill>
                <a:latin typeface="+mj-lt"/>
                <a:ea typeface="Times New Roman" panose="02020603050405020304" pitchFamily="18" charset="0"/>
                <a:cs typeface="Times New Roman" panose="02020603050405020304" pitchFamily="18" charset="0"/>
              </a:rPr>
              <a:t>nhân phụ trách là nêu cao trách nhiệm của người lãnh đạo, người quản lý. Có ý thức tập thể cao, tạo ra bầu không khí làm việc dân chủ, tôn trọng và lắng nghe ý kiến tập thể, phát huy trí tuệ tập thể, nhưng không có tính quyết đoán, không dám chịu trách nhiệm cá nhân trước tập thể, thì không thể có những quyết định kịp thời, đáp ứng yêu cầu và công việc cũng không thể tiến triển được. Chủ tịch Hồ Chí Minh lưu ý các cán bộ lãnh đạo, quản lý rằng: “Những việc bình thường, một người có thể giải quyết đúng, thì người phụ trách cứ cẩn thận giải quyết đi. Những việc quan trọng mới cần tập thể quyết định”.</a:t>
            </a:r>
            <a:endParaRPr lang="vi-VN" sz="1400" dirty="0">
              <a:solidFill>
                <a:srgbClr val="000000"/>
              </a:solidFill>
              <a:latin typeface="+mj-lt"/>
              <a:ea typeface="Times New Roman" panose="02020603050405020304" pitchFamily="18" charset="0"/>
              <a:cs typeface="Times New Roman" panose="02020603050405020304" pitchFamily="18" charset="0"/>
            </a:endParaRPr>
          </a:p>
          <a:p>
            <a:pPr algn="just">
              <a:spcAft>
                <a:spcPts val="0"/>
              </a:spcAft>
            </a:pPr>
            <a:r>
              <a:rPr lang="vi-VN" sz="1400" dirty="0">
                <a:solidFill>
                  <a:srgbClr val="000000"/>
                </a:solidFill>
                <a:latin typeface="+mj-lt"/>
                <a:ea typeface="Times New Roman" panose="02020603050405020304" pitchFamily="18" charset="0"/>
                <a:cs typeface="Times New Roman" panose="02020603050405020304" pitchFamily="18" charset="0"/>
              </a:rPr>
              <a:t> </a:t>
            </a:r>
            <a:r>
              <a:rPr lang="vi-VN" sz="1400" dirty="0" smtClean="0">
                <a:solidFill>
                  <a:srgbClr val="000000"/>
                </a:solidFill>
                <a:latin typeface="+mj-lt"/>
                <a:ea typeface="Times New Roman" panose="02020603050405020304" pitchFamily="18" charset="0"/>
                <a:cs typeface="Times New Roman" panose="02020603050405020304" pitchFamily="18" charset="0"/>
              </a:rPr>
              <a:t>   </a:t>
            </a:r>
            <a:r>
              <a:rPr lang="vi-VN" sz="1400" spc="-30" dirty="0" smtClean="0">
                <a:solidFill>
                  <a:srgbClr val="000000"/>
                </a:solidFill>
                <a:latin typeface="+mj-lt"/>
                <a:ea typeface="Times New Roman" panose="02020603050405020304" pitchFamily="18" charset="0"/>
                <a:cs typeface="Times New Roman" panose="02020603050405020304" pitchFamily="18" charset="0"/>
              </a:rPr>
              <a:t>Theo </a:t>
            </a:r>
            <a:r>
              <a:rPr lang="vi-VN" sz="1400" spc="-30" dirty="0">
                <a:solidFill>
                  <a:srgbClr val="000000"/>
                </a:solidFill>
                <a:latin typeface="+mj-lt"/>
                <a:ea typeface="Times New Roman" panose="02020603050405020304" pitchFamily="18" charset="0"/>
                <a:cs typeface="Times New Roman" panose="02020603050405020304" pitchFamily="18" charset="0"/>
              </a:rPr>
              <a:t>Hồ Chí Minh, trách nhiệm của người đứng đầu phải được đề cao, đôi khi mang tính quyết định đến hiệu quả công việc. Phong cách làm việc của người cán bộ lãnh đạo, quản lý đúng đắn là phải kết hợp thống nhất giữa cách làm việc dân chủ, tập thể với tính quyết đoán, dám chịu trách nhiệm cá nhân trước tập thể, kịp thời đưa ra những quyết định đúng. Trong những thời điểm quyết định, người lãnh đạo, quản lý phải dám nghĩ, dám làm, dám quyết… điều đó liên quan trực tiếp đến việc tận dụng được thời cơ. Người từng dạy: “Lạc nước hai xe đành bỏ phí. Gặp thời một tốt cũng thành công”.</a:t>
            </a:r>
            <a:endParaRPr lang="vi-VN" sz="1400" dirty="0">
              <a:solidFill>
                <a:srgbClr val="000000"/>
              </a:solidFill>
              <a:effectLst/>
              <a:latin typeface="+mj-lt"/>
              <a:ea typeface="Times New Roman" panose="02020603050405020304" pitchFamily="18" charset="0"/>
              <a:cs typeface="Times New Roman" panose="02020603050405020304" pitchFamily="18" charset="0"/>
            </a:endParaRPr>
          </a:p>
        </p:txBody>
      </p:sp>
      <p:sp>
        <p:nvSpPr>
          <p:cNvPr id="8" name="Rectangle 7"/>
          <p:cNvSpPr/>
          <p:nvPr/>
        </p:nvSpPr>
        <p:spPr>
          <a:xfrm>
            <a:off x="4572000" y="1097101"/>
            <a:ext cx="4572000" cy="5232202"/>
          </a:xfrm>
          <a:prstGeom prst="rect">
            <a:avLst/>
          </a:prstGeom>
        </p:spPr>
        <p:txBody>
          <a:bodyPr>
            <a:spAutoFit/>
          </a:bodyPr>
          <a:lstStyle/>
          <a:p>
            <a:pPr algn="just">
              <a:spcAft>
                <a:spcPts val="0"/>
              </a:spcAft>
            </a:pPr>
            <a:r>
              <a:rPr lang="vi-VN" sz="1400" spc="-30" dirty="0">
                <a:solidFill>
                  <a:srgbClr val="000000"/>
                </a:solidFill>
                <a:latin typeface="+mj-lt"/>
                <a:ea typeface="Times New Roman" panose="02020603050405020304" pitchFamily="18" charset="0"/>
                <a:cs typeface="Times New Roman" panose="02020603050405020304" pitchFamily="18" charset="0"/>
              </a:rPr>
              <a:t>Kết hợp tập thể lãnh đạo với cá nhân phụ trách, thực hiện trách nhiệm của người lãnh đạo, người đứng đầu để khắc phục những hiện tượng coi thường tập thể, hoặc ngược lại, dựa dẫm, ỷ lại vào tập thể, không dám quyết đoán, không nêu cao trách nhiệm cá nhân… làm trì trệ, suy yếu năng lực lãnh đạo, hiệu quả quản lý của người cán bộ lãnh đạo</a:t>
            </a:r>
            <a:r>
              <a:rPr lang="vi-VN" sz="1400" spc="-30" dirty="0" smtClean="0">
                <a:solidFill>
                  <a:srgbClr val="000000"/>
                </a:solidFill>
                <a:latin typeface="+mj-lt"/>
                <a:ea typeface="Times New Roman" panose="02020603050405020304" pitchFamily="18" charset="0"/>
                <a:cs typeface="Times New Roman" panose="02020603050405020304" pitchFamily="18" charset="0"/>
              </a:rPr>
              <a:t>.</a:t>
            </a:r>
          </a:p>
          <a:p>
            <a:pPr algn="just">
              <a:spcAft>
                <a:spcPts val="0"/>
              </a:spcAft>
            </a:pPr>
            <a:r>
              <a:rPr lang="vi-VN" sz="1400" b="1" i="1" dirty="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t>    </a:t>
            </a:r>
            <a:r>
              <a:rPr lang="vi-VN" sz="1400" b="1" i="1" dirty="0" smtClean="0">
                <a:solidFill>
                  <a:srgbClr val="000000"/>
                </a:solidFill>
                <a:latin typeface="+mj-lt"/>
                <a:ea typeface="Times New Roman" panose="02020603050405020304" pitchFamily="18" charset="0"/>
                <a:cs typeface="Times New Roman" panose="02020603050405020304" pitchFamily="18" charset="0"/>
              </a:rPr>
              <a:t>2</a:t>
            </a:r>
            <a:r>
              <a:rPr lang="vi-VN" sz="1400" b="1" i="1" dirty="0">
                <a:solidFill>
                  <a:srgbClr val="000000"/>
                </a:solidFill>
                <a:latin typeface="+mj-lt"/>
                <a:ea typeface="Times New Roman" panose="02020603050405020304" pitchFamily="18" charset="0"/>
                <a:cs typeface="Times New Roman" panose="02020603050405020304" pitchFamily="18" charset="0"/>
              </a:rPr>
              <a:t>. Phong cách lãnh đạo sâu sát</a:t>
            </a:r>
            <a:endParaRPr lang="vi-VN" sz="1600" dirty="0">
              <a:solidFill>
                <a:srgbClr val="000000"/>
              </a:solidFill>
              <a:latin typeface="+mj-lt"/>
              <a:ea typeface="Times New Roman" panose="02020603050405020304" pitchFamily="18" charset="0"/>
              <a:cs typeface="Times New Roman" panose="02020603050405020304" pitchFamily="18" charset="0"/>
            </a:endParaRPr>
          </a:p>
          <a:p>
            <a:pPr algn="just">
              <a:spcAft>
                <a:spcPts val="0"/>
              </a:spcAft>
            </a:pPr>
            <a:r>
              <a:rPr lang="vi-VN" sz="1450" dirty="0" smtClean="0">
                <a:solidFill>
                  <a:srgbClr val="000000"/>
                </a:solidFill>
                <a:latin typeface="+mj-lt"/>
                <a:ea typeface="Times New Roman" panose="02020603050405020304" pitchFamily="18" charset="0"/>
                <a:cs typeface="Times New Roman" panose="02020603050405020304" pitchFamily="18" charset="0"/>
              </a:rPr>
              <a:t>    </a:t>
            </a:r>
            <a:r>
              <a:rPr lang="vi-VN" sz="1480" dirty="0" smtClean="0">
                <a:solidFill>
                  <a:srgbClr val="000000"/>
                </a:solidFill>
                <a:latin typeface="+mj-lt"/>
                <a:ea typeface="Times New Roman" panose="02020603050405020304" pitchFamily="18" charset="0"/>
                <a:cs typeface="Times New Roman" panose="02020603050405020304" pitchFamily="18" charset="0"/>
              </a:rPr>
              <a:t>Trong </a:t>
            </a:r>
            <a:r>
              <a:rPr lang="vi-VN" sz="1480" dirty="0">
                <a:solidFill>
                  <a:srgbClr val="000000"/>
                </a:solidFill>
                <a:latin typeface="+mj-lt"/>
                <a:ea typeface="Times New Roman" panose="02020603050405020304" pitchFamily="18" charset="0"/>
                <a:cs typeface="Times New Roman" panose="02020603050405020304" pitchFamily="18" charset="0"/>
              </a:rPr>
              <a:t>thực tiễn, Hồ Chí Minh là tấm gương sáng về phong cách lãnh đạo sâu sát. Theo tài liệu thống kê của Bảo tàng Hồ Chí Minh, chỉ tính trong 10 năm xây dựng chủ nghĩa xã hội ở miền Bắc (1955-1965), không quản tuổi cao, công việc bề bộn, Người đã thực hiện hơn 700 lượt đi thăm các địa phương, công trường, xí nghiệp, hợp tác xã, đơn vị bộ đội…, từ miền núi đến hải đảo, để thăm hỏi chiến sĩ và đồng bào, xem xét tình hình, kiểm tra công việc. Tính ra mỗi năm, có hơn 60 lượt Người đi xuống cơ sở, mỗi tháng có khoảng 6 lần Người gặp gỡ quần chúng</a:t>
            </a:r>
            <a:r>
              <a:rPr lang="vi-VN" sz="1480" dirty="0" smtClean="0">
                <a:solidFill>
                  <a:srgbClr val="000000"/>
                </a:solidFill>
                <a:latin typeface="+mj-lt"/>
                <a:ea typeface="Times New Roman" panose="02020603050405020304" pitchFamily="18" charset="0"/>
                <a:cs typeface="Times New Roman" panose="02020603050405020304" pitchFamily="18" charset="0"/>
              </a:rPr>
              <a:t>. </a:t>
            </a:r>
          </a:p>
          <a:p>
            <a:pPr algn="just">
              <a:spcAft>
                <a:spcPts val="0"/>
              </a:spcAft>
            </a:pPr>
            <a:r>
              <a:rPr lang="vi-VN" sz="1480" dirty="0">
                <a:solidFill>
                  <a:srgbClr val="000000"/>
                </a:solidFill>
                <a:latin typeface="+mj-lt"/>
                <a:ea typeface="Times New Roman" panose="02020603050405020304" pitchFamily="18" charset="0"/>
                <a:cs typeface="Times New Roman" panose="02020603050405020304" pitchFamily="18" charset="0"/>
              </a:rPr>
              <a:t> </a:t>
            </a:r>
            <a:r>
              <a:rPr lang="vi-VN" sz="1480" dirty="0" smtClean="0">
                <a:solidFill>
                  <a:srgbClr val="000000"/>
                </a:solidFill>
                <a:latin typeface="+mj-lt"/>
                <a:ea typeface="Times New Roman" panose="02020603050405020304" pitchFamily="18" charset="0"/>
                <a:cs typeface="Times New Roman" panose="02020603050405020304" pitchFamily="18" charset="0"/>
              </a:rPr>
              <a:t>   Ngoài </a:t>
            </a:r>
            <a:r>
              <a:rPr lang="vi-VN" sz="1480" dirty="0">
                <a:solidFill>
                  <a:srgbClr val="000000"/>
                </a:solidFill>
                <a:latin typeface="+mj-lt"/>
                <a:ea typeface="Times New Roman" panose="02020603050405020304" pitchFamily="18" charset="0"/>
                <a:cs typeface="Times New Roman" panose="02020603050405020304" pitchFamily="18" charset="0"/>
              </a:rPr>
              <a:t>ra, hằng ngày qua đọc báo, đọc thư của nhân dân gửi lên, thấy có những ý kiến hay, cần tiếp thu, những việc gấp cần giải quyết, Người đều dùng bút đỏ đóng khung lại, chuyển tới các cơ quan có trách nhiệm, yêu cầu nghiên cứu và giải quyết.</a:t>
            </a:r>
          </a:p>
          <a:p>
            <a:pPr algn="just">
              <a:spcAft>
                <a:spcPts val="0"/>
              </a:spcAft>
            </a:pPr>
            <a:endParaRPr lang="vi-VN" sz="1400" dirty="0">
              <a:solidFill>
                <a:srgbClr val="000000"/>
              </a:solidFill>
              <a:effectLst/>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24719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Ribbon 3"/>
          <p:cNvSpPr/>
          <p:nvPr/>
        </p:nvSpPr>
        <p:spPr>
          <a:xfrm>
            <a:off x="1087394" y="148282"/>
            <a:ext cx="7043351" cy="849245"/>
          </a:xfrm>
          <a:prstGeom prst="ribbon">
            <a:avLst/>
          </a:prstGeom>
        </p:spPr>
        <p:style>
          <a:lnRef idx="1">
            <a:schemeClr val="accent6"/>
          </a:lnRef>
          <a:fillRef idx="2">
            <a:schemeClr val="accent6"/>
          </a:fillRef>
          <a:effectRef idx="1">
            <a:schemeClr val="accent6"/>
          </a:effectRef>
          <a:fontRef idx="minor">
            <a:schemeClr val="dk1"/>
          </a:fontRef>
        </p:style>
        <p:txBody>
          <a:bodyPr rtlCol="0" anchor="ctr"/>
          <a:lstStyle/>
          <a:p>
            <a:pPr lvl="0" algn="ctr"/>
            <a:r>
              <a:rPr lang="vi-VN"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Arial" panose="020B0604020202020204" pitchFamily="34" charset="0"/>
              </a:rPr>
              <a:t>Học tập và làm theo tư tưởng, </a:t>
            </a:r>
            <a:r>
              <a:rPr lang="vi-VN" b="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Arial" panose="020B0604020202020204" pitchFamily="34" charset="0"/>
              </a:rPr>
              <a:t>đạo </a:t>
            </a:r>
            <a:r>
              <a:rPr lang="vi-VN"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Arial" panose="020B0604020202020204" pitchFamily="34" charset="0"/>
              </a:rPr>
              <a:t>đức, phong cách Hồ Chí Minh </a:t>
            </a:r>
            <a:endParaRPr lang="vi-VN" b="1" dirty="0">
              <a:ln w="0"/>
              <a:solidFill>
                <a:schemeClr val="tx1"/>
              </a:solidFill>
              <a:effectLst>
                <a:outerShdw blurRad="38100" dist="19050" dir="2700000" algn="tl" rotWithShape="0">
                  <a:schemeClr val="dk1">
                    <a:alpha val="40000"/>
                  </a:schemeClr>
                </a:outerShdw>
              </a:effectLst>
              <a:latin typeface="Verdana" panose="020B0604030504040204" pitchFamily="34" charset="0"/>
              <a:ea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3972952" y="6203636"/>
            <a:ext cx="1316850" cy="743776"/>
          </a:xfrm>
          <a:prstGeom prst="rect">
            <a:avLst/>
          </a:prstGeom>
        </p:spPr>
      </p:pic>
      <p:sp>
        <p:nvSpPr>
          <p:cNvPr id="6" name="Rectangle 5"/>
          <p:cNvSpPr/>
          <p:nvPr/>
        </p:nvSpPr>
        <p:spPr>
          <a:xfrm>
            <a:off x="0" y="1120474"/>
            <a:ext cx="4572000" cy="5224507"/>
          </a:xfrm>
          <a:prstGeom prst="rect">
            <a:avLst/>
          </a:prstGeom>
        </p:spPr>
        <p:txBody>
          <a:bodyPr>
            <a:spAutoFit/>
          </a:bodyPr>
          <a:lstStyle/>
          <a:p>
            <a:pPr algn="just">
              <a:spcAft>
                <a:spcPts val="0"/>
              </a:spcAft>
            </a:pPr>
            <a:r>
              <a:rPr lang="vi-VN" sz="1400" dirty="0" smtClean="0">
                <a:solidFill>
                  <a:srgbClr val="000000"/>
                </a:solidFill>
                <a:latin typeface="+mj-lt"/>
                <a:ea typeface="Times New Roman" panose="02020603050405020304" pitchFamily="18" charset="0"/>
                <a:cs typeface="Times New Roman" panose="02020603050405020304" pitchFamily="18" charset="0"/>
              </a:rPr>
              <a:t>    </a:t>
            </a:r>
            <a:r>
              <a:rPr lang="vi-VN" sz="1450" dirty="0" smtClean="0">
                <a:solidFill>
                  <a:srgbClr val="000000"/>
                </a:solidFill>
                <a:latin typeface="+mj-lt"/>
                <a:ea typeface="Times New Roman" panose="02020603050405020304" pitchFamily="18" charset="0"/>
                <a:cs typeface="Times New Roman" panose="02020603050405020304" pitchFamily="18" charset="0"/>
              </a:rPr>
              <a:t>Lãnh </a:t>
            </a:r>
            <a:r>
              <a:rPr lang="vi-VN" sz="1450" dirty="0">
                <a:solidFill>
                  <a:srgbClr val="000000"/>
                </a:solidFill>
                <a:latin typeface="+mj-lt"/>
                <a:ea typeface="Times New Roman" panose="02020603050405020304" pitchFamily="18" charset="0"/>
                <a:cs typeface="Times New Roman" panose="02020603050405020304" pitchFamily="18" charset="0"/>
              </a:rPr>
              <a:t>đạo sâu sát sẽ nâng cao được tính khách quan, minh bạch, tăng cường được công tác kiểm tra, giám sát, từ đó kiểm soát tốt hơn đối với việc thực thi quyền lực, kiểm tra, giám sát chặt chẽ việc sử dụng tài sản của Nhà nước, của nhân dân, góp phần phòng chống tham nhũng có hiệu quả. Hồ Chí Minh yêu cầu dựa vào quần chúng nhân dân để giám sát, kiểm tra, nhằm loại trừ các hành vi trục lợi, ăn cắp, tham ô, đục khoét, biến của công thành của riêng…</a:t>
            </a:r>
          </a:p>
          <a:p>
            <a:pPr algn="just">
              <a:spcAft>
                <a:spcPts val="0"/>
              </a:spcAft>
            </a:pPr>
            <a:r>
              <a:rPr lang="vi-VN" sz="1450" dirty="0" smtClean="0">
                <a:solidFill>
                  <a:srgbClr val="000000"/>
                </a:solidFill>
                <a:latin typeface="+mj-lt"/>
                <a:ea typeface="Times New Roman" panose="02020603050405020304" pitchFamily="18" charset="0"/>
                <a:cs typeface="Times New Roman" panose="02020603050405020304" pitchFamily="18" charset="0"/>
              </a:rPr>
              <a:t>    Theo </a:t>
            </a:r>
            <a:r>
              <a:rPr lang="vi-VN" sz="1450" dirty="0">
                <a:solidFill>
                  <a:srgbClr val="000000"/>
                </a:solidFill>
                <a:latin typeface="+mj-lt"/>
                <a:ea typeface="Times New Roman" panose="02020603050405020304" pitchFamily="18" charset="0"/>
                <a:cs typeface="Times New Roman" panose="02020603050405020304" pitchFamily="18" charset="0"/>
              </a:rPr>
              <a:t>Hồ Chí Minh, sau khi nghị quyết đã được ban hành, phải tổ chức tốt việc thực hiện để nghị quyết đi vào cuộc sống. Điều đó gắn liền với công việc kiểm tra, giám sát. Muốn tốt, “phải đi tận nơi, xem tận chỗ”. Theo Người, sở dĩ sự thật còn bị bưng bít vì sự kiểm tra, giám sát của các ngành, các cấp, không nghiêm túc, chưa chặt chẽ.</a:t>
            </a:r>
          </a:p>
          <a:p>
            <a:pPr algn="just"/>
            <a:r>
              <a:rPr lang="vi-VN" sz="1450" dirty="0" smtClean="0">
                <a:solidFill>
                  <a:srgbClr val="000000"/>
                </a:solidFill>
                <a:latin typeface="+mj-lt"/>
                <a:ea typeface="Times New Roman" panose="02020603050405020304" pitchFamily="18" charset="0"/>
                <a:cs typeface="Times New Roman" panose="02020603050405020304" pitchFamily="18" charset="0"/>
              </a:rPr>
              <a:t>    Sau </a:t>
            </a:r>
            <a:r>
              <a:rPr lang="vi-VN" sz="1450" dirty="0">
                <a:solidFill>
                  <a:srgbClr val="000000"/>
                </a:solidFill>
                <a:latin typeface="+mj-lt"/>
                <a:ea typeface="Times New Roman" panose="02020603050405020304" pitchFamily="18" charset="0"/>
                <a:cs typeface="Times New Roman" panose="02020603050405020304" pitchFamily="18" charset="0"/>
              </a:rPr>
              <a:t>kiểm tra, giám sát, thì cái sai cần khắc phục, sửa chữa ngay và cái đúng, cái tốt phải được động viên khen thưởng, kịp thời, vì khen thưởng đúng người, đúng việc, đúng lúc sẽ động viên, giáo dục, thúc đẩy người lao động hăng say làm việc. Người yêu cầu nhanh chóng biểu dương những tấm gương người tốt, việc tốt, động viên khuyến khích bằng vật chất hoặc tinh thần, nhằm phát triển cái tốt để chống lại cái xấu, vì mục tiêu xây dựng con người mới, làm cho xã hội ngày một tiến bộ</a:t>
            </a:r>
            <a:r>
              <a:rPr lang="vi-VN" sz="1450" dirty="0" smtClean="0">
                <a:solidFill>
                  <a:srgbClr val="000000"/>
                </a:solidFill>
                <a:latin typeface="+mj-lt"/>
                <a:ea typeface="Times New Roman" panose="02020603050405020304" pitchFamily="18" charset="0"/>
                <a:cs typeface="Times New Roman" panose="02020603050405020304" pitchFamily="18" charset="0"/>
              </a:rPr>
              <a:t>..</a:t>
            </a:r>
            <a:endParaRPr lang="vi-VN" sz="1450" dirty="0">
              <a:latin typeface="+mj-lt"/>
            </a:endParaRPr>
          </a:p>
        </p:txBody>
      </p:sp>
      <p:sp>
        <p:nvSpPr>
          <p:cNvPr id="7" name="Rectangle 6"/>
          <p:cNvSpPr/>
          <p:nvPr/>
        </p:nvSpPr>
        <p:spPr>
          <a:xfrm>
            <a:off x="4572000" y="1132349"/>
            <a:ext cx="4572000" cy="2246769"/>
          </a:xfrm>
          <a:prstGeom prst="rect">
            <a:avLst/>
          </a:prstGeom>
        </p:spPr>
        <p:txBody>
          <a:bodyPr>
            <a:spAutoFit/>
          </a:bodyPr>
          <a:lstStyle/>
          <a:p>
            <a:pPr algn="just">
              <a:spcAft>
                <a:spcPts val="0"/>
              </a:spcAft>
            </a:pPr>
            <a:r>
              <a:rPr lang="vi-VN"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Mỗi khi đọc trên báo chí, thấy tấm gương “người tốt, việc tốt” nào, nhất là những người đi đầu khởi xướng phong trào, Người liền cử cán bộ đi xác minh và tặng “Huy hiệu Bác Hồ” cho người có thành tích xứng </a:t>
            </a:r>
            <a:r>
              <a:rPr lang="vi-VN"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đáng. </a:t>
            </a:r>
            <a:r>
              <a:rPr lang="vi-VN" sz="1400" dirty="0">
                <a:solidFill>
                  <a:srgbClr val="000000"/>
                </a:solidFill>
                <a:latin typeface="+mj-lt"/>
                <a:ea typeface="Times New Roman" panose="02020603050405020304" pitchFamily="18" charset="0"/>
                <a:cs typeface="Times New Roman" panose="02020603050405020304" pitchFamily="18" charset="0"/>
              </a:rPr>
              <a:t>Cả nước có khoảng 5.000 người đã được Chủ tịch Hồ Chí Minh tặng thưởng “Huy hiệu Bác Hồ” qua phong trào “Người tốt, việc tốt”. Những ai được nhận “Huy hiệu Bác Hồ” đều tự hào kể lại những mẩu chuyện cảm động khi nhận phần thưởng cao quý này. Quan trọng hơn nữa, những phần thưởng đó, sau này trở thành bài học nêu gương cho các thế hệ con cháu họ</a:t>
            </a:r>
            <a:r>
              <a:rPr lang="vi-VN" sz="1400" dirty="0" smtClean="0">
                <a:solidFill>
                  <a:srgbClr val="000000"/>
                </a:solidFill>
                <a:latin typeface="+mj-lt"/>
                <a:ea typeface="Times New Roman" panose="02020603050405020304" pitchFamily="18" charset="0"/>
                <a:cs typeface="Times New Roman" panose="02020603050405020304" pitchFamily="18" charset="0"/>
              </a:rPr>
              <a:t>.</a:t>
            </a:r>
            <a:endParaRPr lang="vi-VN" sz="1400" dirty="0">
              <a:solidFill>
                <a:srgbClr val="000000"/>
              </a:solidFill>
              <a:latin typeface="+mj-lt"/>
              <a:ea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3"/>
          <a:stretch>
            <a:fillRect/>
          </a:stretch>
        </p:blipFill>
        <p:spPr>
          <a:xfrm>
            <a:off x="4631377" y="3379118"/>
            <a:ext cx="4505325" cy="2824518"/>
          </a:xfrm>
          <a:prstGeom prst="rect">
            <a:avLst/>
          </a:prstGeom>
        </p:spPr>
      </p:pic>
    </p:spTree>
    <p:extLst>
      <p:ext uri="{BB962C8B-B14F-4D97-AF65-F5344CB8AC3E}">
        <p14:creationId xmlns:p14="http://schemas.microsoft.com/office/powerpoint/2010/main" val="26650352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Ribbon 3"/>
          <p:cNvSpPr/>
          <p:nvPr/>
        </p:nvSpPr>
        <p:spPr>
          <a:xfrm>
            <a:off x="1087394" y="148282"/>
            <a:ext cx="7043351" cy="849245"/>
          </a:xfrm>
          <a:prstGeom prst="ribbon">
            <a:avLst/>
          </a:prstGeom>
        </p:spPr>
        <p:style>
          <a:lnRef idx="1">
            <a:schemeClr val="accent6"/>
          </a:lnRef>
          <a:fillRef idx="2">
            <a:schemeClr val="accent6"/>
          </a:fillRef>
          <a:effectRef idx="1">
            <a:schemeClr val="accent6"/>
          </a:effectRef>
          <a:fontRef idx="minor">
            <a:schemeClr val="dk1"/>
          </a:fontRef>
        </p:style>
        <p:txBody>
          <a:bodyPr rtlCol="0" anchor="ctr"/>
          <a:lstStyle/>
          <a:p>
            <a:pPr lvl="0" algn="ctr"/>
            <a:r>
              <a:rPr lang="vi-VN"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Arial" panose="020B0604020202020204" pitchFamily="34" charset="0"/>
              </a:rPr>
              <a:t>Học tập và làm theo tư tưởng, </a:t>
            </a:r>
            <a:r>
              <a:rPr lang="vi-VN" b="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Arial" panose="020B0604020202020204" pitchFamily="34" charset="0"/>
              </a:rPr>
              <a:t>đạo </a:t>
            </a:r>
            <a:r>
              <a:rPr lang="vi-VN"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Arial" panose="020B0604020202020204" pitchFamily="34" charset="0"/>
              </a:rPr>
              <a:t>đức, phong cách Hồ Chí Minh </a:t>
            </a:r>
            <a:endParaRPr lang="vi-VN" b="1" dirty="0">
              <a:ln w="0"/>
              <a:solidFill>
                <a:schemeClr val="tx1"/>
              </a:solidFill>
              <a:effectLst>
                <a:outerShdw blurRad="38100" dist="19050" dir="2700000" algn="tl" rotWithShape="0">
                  <a:schemeClr val="dk1">
                    <a:alpha val="40000"/>
                  </a:schemeClr>
                </a:outerShdw>
              </a:effectLst>
              <a:latin typeface="Verdana" panose="020B0604030504040204" pitchFamily="34" charset="0"/>
              <a:ea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3972952" y="6203636"/>
            <a:ext cx="1316850" cy="743776"/>
          </a:xfrm>
          <a:prstGeom prst="rect">
            <a:avLst/>
          </a:prstGeom>
        </p:spPr>
      </p:pic>
      <p:sp>
        <p:nvSpPr>
          <p:cNvPr id="7" name="Rectangle 6"/>
          <p:cNvSpPr/>
          <p:nvPr/>
        </p:nvSpPr>
        <p:spPr>
          <a:xfrm>
            <a:off x="0" y="1158271"/>
            <a:ext cx="4572000" cy="5663089"/>
          </a:xfrm>
          <a:prstGeom prst="rect">
            <a:avLst/>
          </a:prstGeom>
        </p:spPr>
        <p:txBody>
          <a:bodyPr>
            <a:spAutoFit/>
          </a:bodyPr>
          <a:lstStyle/>
          <a:p>
            <a:pPr algn="just">
              <a:spcAft>
                <a:spcPts val="0"/>
              </a:spcAft>
            </a:pPr>
            <a:r>
              <a:rPr lang="vi-VN" sz="1400" dirty="0" smtClean="0">
                <a:solidFill>
                  <a:srgbClr val="000000"/>
                </a:solidFill>
                <a:latin typeface="+mj-lt"/>
                <a:ea typeface="Times New Roman" panose="02020603050405020304" pitchFamily="18" charset="0"/>
                <a:cs typeface="Times New Roman" panose="02020603050405020304" pitchFamily="18" charset="0"/>
              </a:rPr>
              <a:t>    </a:t>
            </a:r>
            <a:r>
              <a:rPr lang="vi-VN" sz="1450" dirty="0" smtClean="0">
                <a:solidFill>
                  <a:srgbClr val="000000"/>
                </a:solidFill>
                <a:latin typeface="+mj-lt"/>
                <a:ea typeface="Times New Roman" panose="02020603050405020304" pitchFamily="18" charset="0"/>
                <a:cs typeface="Times New Roman" panose="02020603050405020304" pitchFamily="18" charset="0"/>
              </a:rPr>
              <a:t>Hồ </a:t>
            </a:r>
            <a:r>
              <a:rPr lang="vi-VN" sz="1450" dirty="0">
                <a:solidFill>
                  <a:srgbClr val="000000"/>
                </a:solidFill>
                <a:latin typeface="+mj-lt"/>
                <a:ea typeface="Times New Roman" panose="02020603050405020304" pitchFamily="18" charset="0"/>
                <a:cs typeface="Times New Roman" panose="02020603050405020304" pitchFamily="18" charset="0"/>
              </a:rPr>
              <a:t>Chí Minh từng yêu cầu: “Tôi ra lệnh cho Bộ Tổng tư lệnh mau chóng khen thưởng những đơn vị và những chiến sĩ đã lập nhiều chiến công oanh liệt”. Trong “những việc cần phải làm ngay” gửi cán bộ, chiến sĩ tỉnh Hòa Bình, Lào Cai, Người nhắc nhở: “Xét kỹ và báo cáo những đơn vị và cá nhân có công trạng đặc biệt để Chính phủ khen thưởng”, “vì khen thưởng khuyến khích rất nhiều, vì khen thưởng là tổng kết và phổ biến kinh nghiệm ra cho mọi ngành hoạt động”, “vì khen thưởng cũng là một cách giáo dục và cổ động. Bộ đội, đồng bào có thành tích mà Trung ương, Chính phủ khen thưởng thì mới hăng hái hơn và những người chưa có thành tích sẽ thi đua tích cực. Từ trước đến nay địa phương rất ít báo cáo, bây giờ các cô, các chú phải tích cực làm</a:t>
            </a:r>
            <a:r>
              <a:rPr lang="vi-VN" sz="1450" dirty="0" smtClean="0">
                <a:solidFill>
                  <a:srgbClr val="000000"/>
                </a:solidFill>
                <a:latin typeface="+mj-lt"/>
                <a:ea typeface="Times New Roman" panose="02020603050405020304" pitchFamily="18" charset="0"/>
                <a:cs typeface="Times New Roman" panose="02020603050405020304" pitchFamily="18" charset="0"/>
              </a:rPr>
              <a:t>”.</a:t>
            </a:r>
          </a:p>
          <a:p>
            <a:pPr algn="just">
              <a:spcAft>
                <a:spcPts val="0"/>
              </a:spcAft>
            </a:pPr>
            <a:r>
              <a:rPr lang="vi-VN" sz="1450" b="1" i="1" dirty="0" smtClean="0">
                <a:solidFill>
                  <a:srgbClr val="000000"/>
                </a:solidFill>
                <a:latin typeface="+mj-lt"/>
                <a:ea typeface="Times New Roman" panose="02020603050405020304" pitchFamily="18" charset="0"/>
                <a:cs typeface="Times New Roman" panose="02020603050405020304" pitchFamily="18" charset="0"/>
              </a:rPr>
              <a:t>    3. Khéo </a:t>
            </a:r>
            <a:r>
              <a:rPr lang="vi-VN" sz="1450" b="1" i="1" dirty="0">
                <a:solidFill>
                  <a:srgbClr val="000000"/>
                </a:solidFill>
                <a:latin typeface="+mj-lt"/>
                <a:ea typeface="Times New Roman" panose="02020603050405020304" pitchFamily="18" charset="0"/>
                <a:cs typeface="Times New Roman" panose="02020603050405020304" pitchFamily="18" charset="0"/>
              </a:rPr>
              <a:t>dùng người, trọng dụng người </a:t>
            </a:r>
            <a:r>
              <a:rPr lang="vi-VN" sz="1450" b="1" i="1" dirty="0" smtClean="0">
                <a:solidFill>
                  <a:srgbClr val="000000"/>
                </a:solidFill>
                <a:latin typeface="+mj-lt"/>
                <a:ea typeface="Times New Roman" panose="02020603050405020304" pitchFamily="18" charset="0"/>
                <a:cs typeface="Times New Roman" panose="02020603050405020304" pitchFamily="18" charset="0"/>
              </a:rPr>
              <a:t>tài</a:t>
            </a:r>
            <a:endParaRPr lang="vi-VN" sz="1450" dirty="0" smtClean="0">
              <a:solidFill>
                <a:srgbClr val="000000"/>
              </a:solidFill>
              <a:latin typeface="+mj-lt"/>
              <a:ea typeface="Times New Roman" panose="02020603050405020304" pitchFamily="18" charset="0"/>
              <a:cs typeface="Times New Roman" panose="02020603050405020304" pitchFamily="18" charset="0"/>
            </a:endParaRPr>
          </a:p>
          <a:p>
            <a:pPr algn="just">
              <a:spcAft>
                <a:spcPts val="0"/>
              </a:spcAft>
            </a:pPr>
            <a:r>
              <a:rPr lang="vi-VN" sz="1450" dirty="0">
                <a:solidFill>
                  <a:srgbClr val="000000"/>
                </a:solidFill>
                <a:latin typeface="+mj-lt"/>
                <a:ea typeface="Times New Roman" panose="02020603050405020304" pitchFamily="18" charset="0"/>
                <a:cs typeface="Times New Roman" panose="02020603050405020304" pitchFamily="18" charset="0"/>
              </a:rPr>
              <a:t> </a:t>
            </a:r>
            <a:r>
              <a:rPr lang="vi-VN" sz="1450" dirty="0" smtClean="0">
                <a:solidFill>
                  <a:srgbClr val="000000"/>
                </a:solidFill>
                <a:latin typeface="+mj-lt"/>
                <a:ea typeface="Times New Roman" panose="02020603050405020304" pitchFamily="18" charset="0"/>
                <a:cs typeface="Times New Roman" panose="02020603050405020304" pitchFamily="18" charset="0"/>
              </a:rPr>
              <a:t>   Là </a:t>
            </a:r>
            <a:r>
              <a:rPr lang="vi-VN" sz="1450" dirty="0">
                <a:solidFill>
                  <a:srgbClr val="000000"/>
                </a:solidFill>
                <a:latin typeface="+mj-lt"/>
                <a:ea typeface="Times New Roman" panose="02020603050405020304" pitchFamily="18" charset="0"/>
                <a:cs typeface="Times New Roman" panose="02020603050405020304" pitchFamily="18" charset="0"/>
              </a:rPr>
              <a:t>người lãnh đạo giỏi thì phải khéo dùng người và trọng dụng nhân tài. Xuất phát từ mục tiêu chung là độc lập dân tộc và chủ nghĩa xã hội, Chủ tịch Hồ Chí Minh đã quy tụ những trí thức được đào tạo cơ bản từ các nước phương Tây, quan lại của triều đình phong kiến cũ</a:t>
            </a:r>
            <a:r>
              <a:rPr lang="vi-VN" sz="1450" dirty="0" smtClean="0">
                <a:solidFill>
                  <a:srgbClr val="000000"/>
                </a:solidFill>
                <a:latin typeface="+mj-lt"/>
                <a:ea typeface="Times New Roman" panose="02020603050405020304" pitchFamily="18" charset="0"/>
                <a:cs typeface="Times New Roman" panose="02020603050405020304" pitchFamily="18" charset="0"/>
              </a:rPr>
              <a:t>.</a:t>
            </a:r>
          </a:p>
          <a:p>
            <a:pPr algn="just">
              <a:spcAft>
                <a:spcPts val="0"/>
              </a:spcAft>
            </a:pPr>
            <a:r>
              <a:rPr lang="vi-VN" sz="1450" spc="-30" dirty="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t>    </a:t>
            </a:r>
            <a:r>
              <a:rPr lang="vi-VN" sz="1450" spc="-30" dirty="0" smtClean="0">
                <a:solidFill>
                  <a:srgbClr val="000000"/>
                </a:solidFill>
                <a:latin typeface="+mj-lt"/>
                <a:ea typeface="Times New Roman" panose="02020603050405020304" pitchFamily="18" charset="0"/>
                <a:cs typeface="Times New Roman" panose="02020603050405020304" pitchFamily="18" charset="0"/>
              </a:rPr>
              <a:t>Người </a:t>
            </a:r>
            <a:r>
              <a:rPr lang="vi-VN" sz="1450" spc="-30" dirty="0">
                <a:solidFill>
                  <a:srgbClr val="000000"/>
                </a:solidFill>
                <a:latin typeface="+mj-lt"/>
                <a:ea typeface="Times New Roman" panose="02020603050405020304" pitchFamily="18" charset="0"/>
                <a:cs typeface="Times New Roman" panose="02020603050405020304" pitchFamily="18" charset="0"/>
              </a:rPr>
              <a:t>xác định, việc dùng người phải hợp lý, đúng năng lực và sở trường của họ, đúng người, đúng việc, chớ “dùng thợ mộc làm nghề thợ rèn” và phải cho họ hiểu rõ mọi mặt các công việc họ phải phụ trách. </a:t>
            </a:r>
            <a:endParaRPr lang="vi-VN" sz="1450" dirty="0">
              <a:solidFill>
                <a:srgbClr val="000000"/>
              </a:solidFill>
              <a:latin typeface="+mj-lt"/>
              <a:ea typeface="Times New Roman" panose="02020603050405020304" pitchFamily="18" charset="0"/>
              <a:cs typeface="Times New Roman" panose="02020603050405020304" pitchFamily="18" charset="0"/>
            </a:endParaRPr>
          </a:p>
          <a:p>
            <a:pPr algn="just">
              <a:spcAft>
                <a:spcPts val="0"/>
              </a:spcAft>
            </a:pPr>
            <a:endParaRPr lang="vi-VN" sz="1400" dirty="0">
              <a:solidFill>
                <a:srgbClr val="000000"/>
              </a:solidFill>
              <a:effectLst/>
              <a:latin typeface="+mj-lt"/>
              <a:ea typeface="Times New Roman" panose="02020603050405020304" pitchFamily="18" charset="0"/>
              <a:cs typeface="Times New Roman" panose="02020603050405020304" pitchFamily="18" charset="0"/>
            </a:endParaRPr>
          </a:p>
        </p:txBody>
      </p:sp>
      <p:sp>
        <p:nvSpPr>
          <p:cNvPr id="8" name="Rectangle 7"/>
          <p:cNvSpPr/>
          <p:nvPr/>
        </p:nvSpPr>
        <p:spPr>
          <a:xfrm>
            <a:off x="4572000" y="1158271"/>
            <a:ext cx="4572000" cy="5047536"/>
          </a:xfrm>
          <a:prstGeom prst="rect">
            <a:avLst/>
          </a:prstGeom>
        </p:spPr>
        <p:txBody>
          <a:bodyPr>
            <a:spAutoFit/>
          </a:bodyPr>
          <a:lstStyle/>
          <a:p>
            <a:pPr algn="just">
              <a:spcAft>
                <a:spcPts val="0"/>
              </a:spcAft>
            </a:pPr>
            <a:r>
              <a:rPr lang="vi-VN" sz="1400" spc="-30" dirty="0">
                <a:solidFill>
                  <a:srgbClr val="000000"/>
                </a:solidFill>
                <a:latin typeface="+mj-lt"/>
                <a:ea typeface="Times New Roman" panose="02020603050405020304" pitchFamily="18" charset="0"/>
                <a:cs typeface="Times New Roman" panose="02020603050405020304" pitchFamily="18" charset="0"/>
              </a:rPr>
              <a:t>Dùng người mà không đúng công việc sẽ không chạy, không được việc, làm thui chột nhân tài, có hại cho Đảng và cũng thể hiện sự yếu kém trong công tác cán bộ của Đảng. Người cho rằng, vì “cách lãnh đạo của ta còn kém, thói quan liêu còn nồng cho nên có những người như thế cũng bị dìm xuống, không được cất nhắc. Muốn tránh khỏi sự hao phí nhân tài, chúng ta cần phải sửa chữa cách lãnh đạo”.</a:t>
            </a:r>
            <a:endParaRPr lang="vi-VN" sz="1400" dirty="0">
              <a:solidFill>
                <a:srgbClr val="000000"/>
              </a:solidFill>
              <a:latin typeface="+mj-lt"/>
              <a:ea typeface="Times New Roman" panose="02020603050405020304" pitchFamily="18" charset="0"/>
              <a:cs typeface="Times New Roman" panose="02020603050405020304" pitchFamily="18" charset="0"/>
            </a:endParaRPr>
          </a:p>
          <a:p>
            <a:pPr algn="just"/>
            <a:r>
              <a:rPr lang="vi-VN" sz="1400" dirty="0" smtClean="0">
                <a:solidFill>
                  <a:srgbClr val="000000"/>
                </a:solidFill>
                <a:latin typeface="+mj-lt"/>
                <a:ea typeface="Times New Roman" panose="02020603050405020304" pitchFamily="18" charset="0"/>
                <a:cs typeface="Times New Roman" panose="02020603050405020304" pitchFamily="18" charset="0"/>
              </a:rPr>
              <a:t>     Chủ </a:t>
            </a:r>
            <a:r>
              <a:rPr lang="vi-VN" sz="1400" dirty="0">
                <a:solidFill>
                  <a:srgbClr val="000000"/>
                </a:solidFill>
                <a:latin typeface="+mj-lt"/>
                <a:ea typeface="Times New Roman" panose="02020603050405020304" pitchFamily="18" charset="0"/>
                <a:cs typeface="Times New Roman" panose="02020603050405020304" pitchFamily="18" charset="0"/>
              </a:rPr>
              <a:t>tịch Hồ Chí Minh yêu cầu người lãnh đạo, quản lý phải biết trọng dụng nhân tài, nếu không sẽ làm “thui chột” nhân tài. Việc trọng dụng nhân tài theo quan điểm của Chủ tịch Hồ Chí Minh là phải làm thường xuyên, liên tục như “người làm vườn vun trồng những cây cối quý báu. Phải trọng nhân tài, trọng cán bộ, trọng mỗi một người có ích cho công việc chung của chúng ta". Chủ tịch Hồ Chí Minh cho rằng, trọng dụng nhân tài phải biết tuỳ tài mà dùng người: “Tài to ta dùng làm việc to, tài nhỏ ta cắt làm việc nhỏ, ai có năng lực về việc gì, ta đặt ngay vào việc ấy. Biết dùng người như vậy, ta sẽ không lo gì thiếu cán bộ”. Bởi vậy, ngay sau khi nước Việt Nam Dân chủ Cộng hoà được thành lập, trong lúc còn bộn bề khó khăn, thù trong, giặc ngoài, Chủ tịch Hồ Chí Minh đã quan tâm tìm người tài để xây dựng đất nước và Người chính là tấm gương sáng cho việc tìm nhân tài và trọng dụng nhân tài. </a:t>
            </a:r>
            <a:endParaRPr lang="vi-VN" sz="1400" dirty="0">
              <a:latin typeface="+mj-lt"/>
            </a:endParaRPr>
          </a:p>
        </p:txBody>
      </p:sp>
    </p:spTree>
    <p:extLst>
      <p:ext uri="{BB962C8B-B14F-4D97-AF65-F5344CB8AC3E}">
        <p14:creationId xmlns:p14="http://schemas.microsoft.com/office/powerpoint/2010/main" val="40609095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Ribbon 3"/>
          <p:cNvSpPr/>
          <p:nvPr/>
        </p:nvSpPr>
        <p:spPr>
          <a:xfrm>
            <a:off x="1087394" y="148282"/>
            <a:ext cx="7043351" cy="849245"/>
          </a:xfrm>
          <a:prstGeom prst="ribbon">
            <a:avLst/>
          </a:prstGeom>
        </p:spPr>
        <p:style>
          <a:lnRef idx="1">
            <a:schemeClr val="accent6"/>
          </a:lnRef>
          <a:fillRef idx="2">
            <a:schemeClr val="accent6"/>
          </a:fillRef>
          <a:effectRef idx="1">
            <a:schemeClr val="accent6"/>
          </a:effectRef>
          <a:fontRef idx="minor">
            <a:schemeClr val="dk1"/>
          </a:fontRef>
        </p:style>
        <p:txBody>
          <a:bodyPr rtlCol="0" anchor="ctr"/>
          <a:lstStyle/>
          <a:p>
            <a:pPr lvl="0" algn="ctr"/>
            <a:r>
              <a:rPr lang="vi-VN"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Arial" panose="020B0604020202020204" pitchFamily="34" charset="0"/>
              </a:rPr>
              <a:t>Học tập và làm theo tư tưởng, </a:t>
            </a:r>
            <a:r>
              <a:rPr lang="vi-VN" b="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Arial" panose="020B0604020202020204" pitchFamily="34" charset="0"/>
              </a:rPr>
              <a:t>đạo </a:t>
            </a:r>
            <a:r>
              <a:rPr lang="vi-VN"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Arial" panose="020B0604020202020204" pitchFamily="34" charset="0"/>
              </a:rPr>
              <a:t>đức, phong cách Hồ Chí Minh </a:t>
            </a:r>
            <a:endParaRPr lang="vi-VN" b="1" dirty="0">
              <a:ln w="0"/>
              <a:solidFill>
                <a:schemeClr val="tx1"/>
              </a:solidFill>
              <a:effectLst>
                <a:outerShdw blurRad="38100" dist="19050" dir="2700000" algn="tl" rotWithShape="0">
                  <a:schemeClr val="dk1">
                    <a:alpha val="40000"/>
                  </a:schemeClr>
                </a:outerShdw>
              </a:effectLst>
              <a:latin typeface="Verdana" panose="020B0604030504040204" pitchFamily="34" charset="0"/>
              <a:ea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3972952" y="6203636"/>
            <a:ext cx="1316850" cy="743776"/>
          </a:xfrm>
          <a:prstGeom prst="rect">
            <a:avLst/>
          </a:prstGeom>
        </p:spPr>
      </p:pic>
      <p:sp>
        <p:nvSpPr>
          <p:cNvPr id="6" name="Rectangle 5"/>
          <p:cNvSpPr/>
          <p:nvPr/>
        </p:nvSpPr>
        <p:spPr>
          <a:xfrm>
            <a:off x="0" y="1176841"/>
            <a:ext cx="4572000" cy="5478423"/>
          </a:xfrm>
          <a:prstGeom prst="rect">
            <a:avLst/>
          </a:prstGeom>
        </p:spPr>
        <p:txBody>
          <a:bodyPr>
            <a:spAutoFit/>
          </a:bodyPr>
          <a:lstStyle/>
          <a:p>
            <a:pPr algn="just">
              <a:spcAft>
                <a:spcPts val="0"/>
              </a:spcAft>
            </a:pPr>
            <a:r>
              <a:rPr lang="vi-VN" sz="1400" dirty="0">
                <a:solidFill>
                  <a:srgbClr val="000000"/>
                </a:solidFill>
                <a:latin typeface="+mj-lt"/>
                <a:ea typeface="Times New Roman" panose="02020603050405020304" pitchFamily="18" charset="0"/>
                <a:cs typeface="Times New Roman" panose="02020603050405020304" pitchFamily="18" charset="0"/>
              </a:rPr>
              <a:t>Ngày 14/11/1945, trên báo Cứu quốc, Chủ tịch Hồ Chí Minh đã viết: “Kiến thiết cần có nhân tài. Nhân tài nước ta dù chưa có nhiều lắm nhưng nếu chúng ta khéo lựa chọn, khéo phân phối, khéo dùng thì nhân tài càng ngày càng phát triển càng thêm nhiều”. Người chủ trương phải “tìm người tài đức”.</a:t>
            </a:r>
          </a:p>
          <a:p>
            <a:pPr algn="just">
              <a:spcAft>
                <a:spcPts val="0"/>
              </a:spcAft>
            </a:pPr>
            <a:r>
              <a:rPr lang="vi-VN" sz="1400" dirty="0" smtClean="0">
                <a:solidFill>
                  <a:srgbClr val="000000"/>
                </a:solidFill>
                <a:latin typeface="+mj-lt"/>
                <a:ea typeface="Times New Roman" panose="02020603050405020304" pitchFamily="18" charset="0"/>
                <a:cs typeface="Times New Roman" panose="02020603050405020304" pitchFamily="18" charset="0"/>
              </a:rPr>
              <a:t>    Chủ </a:t>
            </a:r>
            <a:r>
              <a:rPr lang="vi-VN" sz="1400" dirty="0">
                <a:solidFill>
                  <a:srgbClr val="000000"/>
                </a:solidFill>
                <a:latin typeface="+mj-lt"/>
                <a:ea typeface="Times New Roman" panose="02020603050405020304" pitchFamily="18" charset="0"/>
                <a:cs typeface="Times New Roman" panose="02020603050405020304" pitchFamily="18" charset="0"/>
              </a:rPr>
              <a:t>tịch Hồ Chí Minh cho rằng, một quốc gia, một đất nước không biết sử dụng nhân tài là một khuyết điểm to, làm lãng phí một vốn quý của Đảng và Nhà nước trong xây dựng và kiến thiết</a:t>
            </a:r>
            <a:r>
              <a:rPr lang="vi-VN" sz="1400" dirty="0" smtClean="0">
                <a:solidFill>
                  <a:srgbClr val="000000"/>
                </a:solidFill>
                <a:latin typeface="+mj-lt"/>
                <a:ea typeface="Times New Roman" panose="02020603050405020304" pitchFamily="18" charset="0"/>
                <a:cs typeface="Times New Roman" panose="02020603050405020304" pitchFamily="18" charset="0"/>
              </a:rPr>
              <a:t>.</a:t>
            </a:r>
          </a:p>
          <a:p>
            <a:pPr algn="just">
              <a:spcAft>
                <a:spcPts val="0"/>
              </a:spcAft>
            </a:pPr>
            <a:r>
              <a:rPr lang="vi-VN" sz="1400" b="1" i="1" dirty="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t>    </a:t>
            </a:r>
            <a:r>
              <a:rPr lang="vi-VN" sz="1400" b="1" i="1" dirty="0" smtClean="0">
                <a:solidFill>
                  <a:srgbClr val="000000"/>
                </a:solidFill>
                <a:latin typeface="+mj-lt"/>
                <a:ea typeface="Times New Roman" panose="02020603050405020304" pitchFamily="18" charset="0"/>
                <a:cs typeface="Times New Roman" panose="02020603050405020304" pitchFamily="18" charset="0"/>
              </a:rPr>
              <a:t>4</a:t>
            </a:r>
            <a:r>
              <a:rPr lang="vi-VN" sz="1400" b="1" i="1" dirty="0">
                <a:solidFill>
                  <a:srgbClr val="000000"/>
                </a:solidFill>
                <a:latin typeface="+mj-lt"/>
                <a:ea typeface="Times New Roman" panose="02020603050405020304" pitchFamily="18" charset="0"/>
                <a:cs typeface="Times New Roman" panose="02020603050405020304" pitchFamily="18" charset="0"/>
              </a:rPr>
              <a:t>. Phong cách cách mạng, khoa học, năng động, sáng tạo</a:t>
            </a:r>
            <a:endParaRPr lang="vi-VN" sz="1600" dirty="0">
              <a:solidFill>
                <a:srgbClr val="000000"/>
              </a:solidFill>
              <a:latin typeface="+mj-lt"/>
              <a:ea typeface="Times New Roman" panose="02020603050405020304" pitchFamily="18" charset="0"/>
              <a:cs typeface="Times New Roman" panose="02020603050405020304" pitchFamily="18" charset="0"/>
            </a:endParaRPr>
          </a:p>
          <a:p>
            <a:pPr algn="just">
              <a:spcAft>
                <a:spcPts val="0"/>
              </a:spcAft>
            </a:pPr>
            <a:r>
              <a:rPr lang="vi-VN" sz="1400" dirty="0" smtClean="0">
                <a:solidFill>
                  <a:srgbClr val="000000"/>
                </a:solidFill>
                <a:latin typeface="+mj-lt"/>
                <a:ea typeface="Times New Roman" panose="02020603050405020304" pitchFamily="18" charset="0"/>
                <a:cs typeface="Times New Roman" panose="02020603050405020304" pitchFamily="18" charset="0"/>
              </a:rPr>
              <a:t>    Một </a:t>
            </a:r>
            <a:r>
              <a:rPr lang="vi-VN" sz="1400" dirty="0">
                <a:solidFill>
                  <a:srgbClr val="000000"/>
                </a:solidFill>
                <a:latin typeface="+mj-lt"/>
                <a:ea typeface="Times New Roman" panose="02020603050405020304" pitchFamily="18" charset="0"/>
                <a:cs typeface="Times New Roman" panose="02020603050405020304" pitchFamily="18" charset="0"/>
              </a:rPr>
              <a:t>yêu cầu quan trọng trong phong cách của người đứng đầu, người lãnh đạo là phải có sự thống nhất giữa tính đảng, tính nguyên tắc cao với tính năng động, sáng tạo, sự nhạy cảm với cái mới. “Trung với Đảng”, “trung với nước, hiếu với dân” là phẩm chất chính trị cơ bản, thể hiện trong mọi hoạt động của người lãnh đạo, quản lý. Chủ tịch Hồ Chí Minh khẳng định, điều chủ chốt trong phong cách làm việc của cán bộ lãnh đạo là phải: “Ra sức làm việc cho Đảng, giữ vững kỷ luật của Đảng, thực hiện tốt đường lối, chính sách của Đảng. Đặt lợi ích của Đảng và của nhân dân lao động lên trên, lên trước lợi ích riêng của cá nhân mình. Hết lòng hết sức phục vụ nhân dân. Vì Đảng, vì dân mà đấu tranh quên mình, gương mẫu trong mọi việc”.</a:t>
            </a:r>
            <a:endParaRPr lang="vi-VN" sz="1600" dirty="0">
              <a:solidFill>
                <a:srgbClr val="000000"/>
              </a:solidFill>
              <a:latin typeface="+mj-lt"/>
              <a:ea typeface="Times New Roman" panose="02020603050405020304" pitchFamily="18" charset="0"/>
              <a:cs typeface="Times New Roman" panose="02020603050405020304" pitchFamily="18" charset="0"/>
            </a:endParaRPr>
          </a:p>
          <a:p>
            <a:pPr algn="just">
              <a:spcAft>
                <a:spcPts val="0"/>
              </a:spcAft>
            </a:pPr>
            <a:endParaRPr lang="vi-VN" sz="1400" dirty="0">
              <a:solidFill>
                <a:srgbClr val="000000"/>
              </a:solidFill>
              <a:effectLst/>
              <a:latin typeface="+mj-lt"/>
              <a:ea typeface="Times New Roman" panose="02020603050405020304" pitchFamily="18" charset="0"/>
              <a:cs typeface="Times New Roman" panose="02020603050405020304" pitchFamily="18" charset="0"/>
            </a:endParaRPr>
          </a:p>
        </p:txBody>
      </p:sp>
      <p:sp>
        <p:nvSpPr>
          <p:cNvPr id="7" name="Rectangle 6"/>
          <p:cNvSpPr/>
          <p:nvPr/>
        </p:nvSpPr>
        <p:spPr>
          <a:xfrm>
            <a:off x="4572000" y="1176841"/>
            <a:ext cx="4572000" cy="5032147"/>
          </a:xfrm>
          <a:prstGeom prst="rect">
            <a:avLst/>
          </a:prstGeom>
        </p:spPr>
        <p:txBody>
          <a:bodyPr>
            <a:spAutoFit/>
          </a:bodyPr>
          <a:lstStyle/>
          <a:p>
            <a:pPr algn="just">
              <a:spcAft>
                <a:spcPts val="0"/>
              </a:spcAft>
            </a:pPr>
            <a:r>
              <a:rPr lang="vi-VN" sz="1100" dirty="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t>    </a:t>
            </a:r>
            <a:r>
              <a:rPr lang="vi-VN" sz="1400" dirty="0" smtClean="0">
                <a:solidFill>
                  <a:srgbClr val="000000"/>
                </a:solidFill>
                <a:latin typeface="+mj-lt"/>
                <a:ea typeface="Times New Roman" panose="02020603050405020304" pitchFamily="18" charset="0"/>
                <a:cs typeface="Times New Roman" panose="02020603050405020304" pitchFamily="18" charset="0"/>
              </a:rPr>
              <a:t>Nhiệt </a:t>
            </a:r>
            <a:r>
              <a:rPr lang="vi-VN" sz="1400" dirty="0">
                <a:solidFill>
                  <a:srgbClr val="000000"/>
                </a:solidFill>
                <a:latin typeface="+mj-lt"/>
                <a:ea typeface="Times New Roman" panose="02020603050405020304" pitchFamily="18" charset="0"/>
                <a:cs typeface="Times New Roman" panose="02020603050405020304" pitchFamily="18" charset="0"/>
              </a:rPr>
              <a:t>tình cách mạng là yếu tố cơ bản trong phẩm chất của người cán bộ đứng đầu, người lãnh đạo. Vì có nhiệt tình cách mạng, người cán bộ lãnh đạo mới say mê, tận tuỵ với công việc để tìm ra những phương án sáng tạo nhằm thực thi nhiệm vụ đạt hiệu quả cao. Tính cách mạng, lòng yêu nước, thương dân là động lực lớn thôi thúc người lãnh đạo, quản lý chuyên tâm, lo toan, tận tuỵ, say mê với công việc. Đồng thời, người lãnh đạo phải có sự tìm tòi sáng tạo, đề xuất được những ý kiến hay, những phương án tối ưu để thực thi nhiệm vụ đạt hiệu quả cao. Theo Hồ Chí Minh, cán bộ lãnh đạo, </a:t>
            </a:r>
            <a:r>
              <a:rPr lang="vi-VN" sz="1350" dirty="0">
                <a:solidFill>
                  <a:srgbClr val="000000"/>
                </a:solidFill>
                <a:latin typeface="+mj-lt"/>
                <a:ea typeface="Times New Roman" panose="02020603050405020304" pitchFamily="18" charset="0"/>
                <a:cs typeface="Times New Roman" panose="02020603050405020304" pitchFamily="18" charset="0"/>
              </a:rPr>
              <a:t>phải là những người vừa “hồng”, vừa “chuyên”, có đạo đức cách mạng, có tinh thần anh dũng, gương mẫu, chịu đựng gian khổ, hy sinh và có năng lực thực hiện nhiệm vụ được giao</a:t>
            </a:r>
            <a:r>
              <a:rPr lang="vi-VN" sz="1400" dirty="0">
                <a:solidFill>
                  <a:srgbClr val="000000"/>
                </a:solidFill>
                <a:latin typeface="+mj-lt"/>
                <a:ea typeface="Times New Roman" panose="02020603050405020304" pitchFamily="18" charset="0"/>
                <a:cs typeface="Times New Roman" panose="02020603050405020304" pitchFamily="18" charset="0"/>
              </a:rPr>
              <a:t>.</a:t>
            </a:r>
          </a:p>
          <a:p>
            <a:pPr algn="just">
              <a:spcAft>
                <a:spcPts val="0"/>
              </a:spcAft>
            </a:pPr>
            <a:r>
              <a:rPr lang="vi-VN" sz="1400" dirty="0" smtClean="0">
                <a:solidFill>
                  <a:srgbClr val="000000"/>
                </a:solidFill>
                <a:latin typeface="+mj-lt"/>
                <a:ea typeface="Times New Roman" panose="02020603050405020304" pitchFamily="18" charset="0"/>
                <a:cs typeface="Times New Roman" panose="02020603050405020304" pitchFamily="18" charset="0"/>
              </a:rPr>
              <a:t>    </a:t>
            </a:r>
            <a:r>
              <a:rPr lang="vi-VN" sz="1400" spc="-30" dirty="0" smtClean="0">
                <a:solidFill>
                  <a:srgbClr val="000000"/>
                </a:solidFill>
                <a:latin typeface="+mj-lt"/>
                <a:ea typeface="Times New Roman" panose="02020603050405020304" pitchFamily="18" charset="0"/>
                <a:cs typeface="Times New Roman" panose="02020603050405020304" pitchFamily="18" charset="0"/>
              </a:rPr>
              <a:t>Hồ </a:t>
            </a:r>
            <a:r>
              <a:rPr lang="vi-VN" sz="1400" spc="-30" dirty="0">
                <a:solidFill>
                  <a:srgbClr val="000000"/>
                </a:solidFill>
                <a:latin typeface="+mj-lt"/>
                <a:ea typeface="Times New Roman" panose="02020603050405020304" pitchFamily="18" charset="0"/>
                <a:cs typeface="Times New Roman" panose="02020603050405020304" pitchFamily="18" charset="0"/>
              </a:rPr>
              <a:t>Chí Minh cho rằng, tính khoa học phải được đảm bảo bằng tri thức khoa học. Nhiệt tình cách mạng chỉ thực sự đem lại hiệu quả khi nó được thống nhất với các tri thức khoa học và trên cơ sở khoa học. Nhiệt tình cách mạng sẽ trở thành duy tâm, duy ý chí nếu thiếu tri thức khoa học. Thực tiễn cho thấy, có nhiệt tình mà thiếu tri thức khoa học sẽ dẫn tới sai lầm, chệch hướng, làm hỏng đường lối, chính sách, hành động trái quy luật, thậm chí dẫn đến phá hoại vô ý thức. Những chương trình, dự án, kế hoạch với những ý tưởng tốt đẹp, nhưng do thiếu tri thức dẫn đến thất bại, gây ra tổn thất nặng nề.</a:t>
            </a:r>
            <a:endParaRPr lang="vi-VN" sz="1400" dirty="0">
              <a:solidFill>
                <a:srgbClr val="000000"/>
              </a:solidFill>
              <a:effectLst/>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66222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Ribbon 3"/>
          <p:cNvSpPr/>
          <p:nvPr/>
        </p:nvSpPr>
        <p:spPr>
          <a:xfrm>
            <a:off x="1087394" y="148282"/>
            <a:ext cx="7043351" cy="849245"/>
          </a:xfrm>
          <a:prstGeom prst="ribbon">
            <a:avLst/>
          </a:prstGeom>
        </p:spPr>
        <p:style>
          <a:lnRef idx="1">
            <a:schemeClr val="accent6"/>
          </a:lnRef>
          <a:fillRef idx="2">
            <a:schemeClr val="accent6"/>
          </a:fillRef>
          <a:effectRef idx="1">
            <a:schemeClr val="accent6"/>
          </a:effectRef>
          <a:fontRef idx="minor">
            <a:schemeClr val="dk1"/>
          </a:fontRef>
        </p:style>
        <p:txBody>
          <a:bodyPr rtlCol="0" anchor="ctr"/>
          <a:lstStyle/>
          <a:p>
            <a:pPr lvl="0" algn="ctr"/>
            <a:r>
              <a:rPr lang="vi-VN"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Arial" panose="020B0604020202020204" pitchFamily="34" charset="0"/>
              </a:rPr>
              <a:t>Học tập và làm theo tư tưởng, </a:t>
            </a:r>
            <a:r>
              <a:rPr lang="vi-VN" b="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Arial" panose="020B0604020202020204" pitchFamily="34" charset="0"/>
              </a:rPr>
              <a:t>đạo </a:t>
            </a:r>
            <a:r>
              <a:rPr lang="vi-VN"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Arial" panose="020B0604020202020204" pitchFamily="34" charset="0"/>
              </a:rPr>
              <a:t>đức, phong cách Hồ Chí Minh </a:t>
            </a:r>
            <a:endParaRPr lang="vi-VN" b="1" dirty="0">
              <a:ln w="0"/>
              <a:solidFill>
                <a:schemeClr val="tx1"/>
              </a:solidFill>
              <a:effectLst>
                <a:outerShdw blurRad="38100" dist="19050" dir="2700000" algn="tl" rotWithShape="0">
                  <a:schemeClr val="dk1">
                    <a:alpha val="40000"/>
                  </a:schemeClr>
                </a:outerShdw>
              </a:effectLst>
              <a:latin typeface="Verdana" panose="020B0604030504040204" pitchFamily="34" charset="0"/>
              <a:ea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3972952" y="6203636"/>
            <a:ext cx="1316850" cy="743776"/>
          </a:xfrm>
          <a:prstGeom prst="rect">
            <a:avLst/>
          </a:prstGeom>
        </p:spPr>
      </p:pic>
      <p:sp>
        <p:nvSpPr>
          <p:cNvPr id="6" name="Rectangle 5"/>
          <p:cNvSpPr/>
          <p:nvPr/>
        </p:nvSpPr>
        <p:spPr>
          <a:xfrm>
            <a:off x="0" y="1133794"/>
            <a:ext cx="4572000" cy="5593839"/>
          </a:xfrm>
          <a:prstGeom prst="rect">
            <a:avLst/>
          </a:prstGeom>
        </p:spPr>
        <p:txBody>
          <a:bodyPr>
            <a:spAutoFit/>
          </a:bodyPr>
          <a:lstStyle/>
          <a:p>
            <a:pPr algn="just">
              <a:spcAft>
                <a:spcPts val="0"/>
              </a:spcAft>
            </a:pPr>
            <a:r>
              <a:rPr lang="vi-VN" sz="1450" dirty="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t>    </a:t>
            </a:r>
            <a:r>
              <a:rPr lang="vi-VN" sz="1450" dirty="0" smtClean="0">
                <a:solidFill>
                  <a:srgbClr val="000000"/>
                </a:solidFill>
                <a:latin typeface="+mj-lt"/>
                <a:ea typeface="Times New Roman" panose="02020603050405020304" pitchFamily="18" charset="0"/>
                <a:cs typeface="Times New Roman" panose="02020603050405020304" pitchFamily="18" charset="0"/>
              </a:rPr>
              <a:t>Để </a:t>
            </a:r>
            <a:r>
              <a:rPr lang="vi-VN" sz="1450" dirty="0">
                <a:solidFill>
                  <a:srgbClr val="000000"/>
                </a:solidFill>
                <a:latin typeface="+mj-lt"/>
                <a:ea typeface="Times New Roman" panose="02020603050405020304" pitchFamily="18" charset="0"/>
                <a:cs typeface="Times New Roman" panose="02020603050405020304" pitchFamily="18" charset="0"/>
              </a:rPr>
              <a:t>có tri thức khoa học, người cán bộ lãnh đạo, người đứng đầu phải chịu khó học tập, nghiên cứu để nâng cao trình độ về chính trị, văn hoá, nghiệp vụ cũng như nắm được tình hình trong và ngoài nước. Chủ quan, tự mãn, ít nghiên cứu lý luận và thực tiễn nên gặp thuận lợi dễ lạc quan, gặp thành công sớm dễ mắc phải căn bệnh kiêu ngạo; khi gặp khó khăn thì dễ lúng túng, bị động, dẫn đến bi quan, dao động, lập trường cách mạng không vững… Chủ tịch Hồ Chí Minh nhắc nhở cán bộ đảng viên nói chung, nhất là với cán bộ lãnh đạo: “Học hỏi là một việc phải tiếp tục suốt đời. Suốt đời phải gắn liền lý luận với công tác thực tế. Không ai có thể tự cho mình đã biết đủ rồi, biết hết rồi. Thế giới ngày ngày đổi mới, nhân dân ta ngày càng tiến bộ, cho nên chúng ta phải tiếp tục học và hành để tiến bộ kịp nhân dân”.</a:t>
            </a:r>
          </a:p>
          <a:p>
            <a:pPr lvl="0" algn="just"/>
            <a:r>
              <a:rPr lang="vi-VN" sz="1400" dirty="0" smtClean="0">
                <a:solidFill>
                  <a:srgbClr val="000000"/>
                </a:solidFill>
                <a:latin typeface="+mj-lt"/>
                <a:ea typeface="Times New Roman" panose="02020603050405020304" pitchFamily="18" charset="0"/>
                <a:cs typeface="Times New Roman" panose="02020603050405020304" pitchFamily="18" charset="0"/>
              </a:rPr>
              <a:t>    Học </a:t>
            </a:r>
            <a:r>
              <a:rPr lang="vi-VN" sz="1400" dirty="0">
                <a:solidFill>
                  <a:srgbClr val="000000"/>
                </a:solidFill>
                <a:latin typeface="+mj-lt"/>
                <a:ea typeface="Times New Roman" panose="02020603050405020304" pitchFamily="18" charset="0"/>
                <a:cs typeface="Times New Roman" panose="02020603050405020304" pitchFamily="18" charset="0"/>
              </a:rPr>
              <a:t>tập, nghiên cứu, “học và hành” theo tư tưởng Hồ Chí Minh chính là đảm bảo sự thống nhất giữa lý luận với thực tiễn, nói đi đôi với làm. Cán bộ, đảng viên cần phải có lý luận lãnh đạo cần nắm chắc lý luận mới có thể hoàn thành nhiệm vụ của mình. </a:t>
            </a:r>
            <a:r>
              <a:rPr lang="vi-VN"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Chủ tịch Hồ Chí Minh xác định: “Lý luận như cái kim chỉ nam, nó chỉ phương hướng cho chúng ta trong công việc thực tế. Không có lý luận thì lúng túng như nhắm mắt mà đi”, “làm mà không có lý luận thì không khác gì đi mò trong đêm tối, vừa chậm chạp vừa hay vấp váp”.</a:t>
            </a:r>
          </a:p>
          <a:p>
            <a:pPr algn="just">
              <a:spcAft>
                <a:spcPts val="0"/>
              </a:spcAft>
            </a:pPr>
            <a:endParaRPr lang="vi-VN" sz="1400" dirty="0">
              <a:solidFill>
                <a:srgbClr val="000000"/>
              </a:solidFill>
              <a:effectLst/>
              <a:latin typeface="+mj-lt"/>
              <a:ea typeface="Times New Roman" panose="02020603050405020304" pitchFamily="18" charset="0"/>
              <a:cs typeface="Times New Roman" panose="02020603050405020304" pitchFamily="18" charset="0"/>
            </a:endParaRPr>
          </a:p>
        </p:txBody>
      </p:sp>
      <p:sp>
        <p:nvSpPr>
          <p:cNvPr id="7" name="Rectangle 6"/>
          <p:cNvSpPr/>
          <p:nvPr/>
        </p:nvSpPr>
        <p:spPr>
          <a:xfrm>
            <a:off x="4572000" y="1133794"/>
            <a:ext cx="4572000" cy="5539978"/>
          </a:xfrm>
          <a:prstGeom prst="rect">
            <a:avLst/>
          </a:prstGeom>
        </p:spPr>
        <p:txBody>
          <a:bodyPr>
            <a:spAutoFit/>
          </a:bodyPr>
          <a:lstStyle/>
          <a:p>
            <a:pPr lvl="0" algn="just"/>
            <a:r>
              <a:rPr lang="vi-VN" sz="1400" dirty="0" smtClean="0">
                <a:solidFill>
                  <a:srgbClr val="000000"/>
                </a:solidFill>
                <a:latin typeface="+mj-lt"/>
                <a:ea typeface="Times New Roman" panose="02020603050405020304" pitchFamily="18" charset="0"/>
                <a:cs typeface="Times New Roman" panose="02020603050405020304" pitchFamily="18" charset="0"/>
              </a:rPr>
              <a:t>Khẳng </a:t>
            </a:r>
            <a:r>
              <a:rPr lang="vi-VN" sz="1400" dirty="0">
                <a:solidFill>
                  <a:srgbClr val="000000"/>
                </a:solidFill>
                <a:latin typeface="+mj-lt"/>
                <a:ea typeface="Times New Roman" panose="02020603050405020304" pitchFamily="18" charset="0"/>
                <a:cs typeface="Times New Roman" panose="02020603050405020304" pitchFamily="18" charset="0"/>
              </a:rPr>
              <a:t>định vai trò của lý luận, Hồ Chí Minh chỉ rõ sự cần thiết phải biết liên hệ lý luận với thực tiễn trong công tác lãnh đạo. Vì: “Thực tiễn không có lý luận hướng dẫn thì thành thực tiễn mù quáng. Lý luận mà không liên hệ với thực tiễn là lý luận suông”, nên lý luận mà xa rời thực tiễn thì sớm muộn sẽ dẫn tới bệnh giáo điều, sách vở, nên người cán bộ lãnh đạo phải nắm chắc lý luận, đồng thời qua kinh nghiệm làm việc, phải hiểu rõ sự vận động của các quan điểm lý luận trong thực tiễn, qua đó dự báo được những biến đổi của tình hình, của nhiệm vụ cách mạng, từ đó mới có thể thực hiện tốt vai trò lãnh đạo của mình</a:t>
            </a:r>
            <a:r>
              <a:rPr lang="vi-VN" sz="1400" dirty="0" smtClean="0">
                <a:solidFill>
                  <a:srgbClr val="000000"/>
                </a:solidFill>
                <a:latin typeface="+mj-lt"/>
                <a:ea typeface="Times New Roman" panose="02020603050405020304" pitchFamily="18" charset="0"/>
                <a:cs typeface="Times New Roman" panose="02020603050405020304" pitchFamily="18" charset="0"/>
              </a:rPr>
              <a:t>.</a:t>
            </a:r>
            <a:endParaRPr lang="vi-VN" sz="1400" dirty="0">
              <a:solidFill>
                <a:srgbClr val="000000"/>
              </a:solidFill>
              <a:latin typeface="+mj-lt"/>
              <a:ea typeface="Times New Roman" panose="02020603050405020304" pitchFamily="18" charset="0"/>
              <a:cs typeface="Times New Roman" panose="02020603050405020304" pitchFamily="18" charset="0"/>
            </a:endParaRPr>
          </a:p>
          <a:p>
            <a:pPr algn="just">
              <a:spcAft>
                <a:spcPts val="0"/>
              </a:spcAft>
            </a:pPr>
            <a:r>
              <a:rPr lang="vi-VN" sz="1600" dirty="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t>    </a:t>
            </a:r>
            <a:r>
              <a:rPr lang="vi-VN" sz="1400" dirty="0" smtClean="0">
                <a:solidFill>
                  <a:srgbClr val="000000"/>
                </a:solidFill>
                <a:latin typeface="+mj-lt"/>
                <a:ea typeface="Times New Roman" panose="02020603050405020304" pitchFamily="18" charset="0"/>
                <a:cs typeface="Times New Roman" panose="02020603050405020304" pitchFamily="18" charset="0"/>
              </a:rPr>
              <a:t>Một </a:t>
            </a:r>
            <a:r>
              <a:rPr lang="vi-VN" sz="1400" dirty="0">
                <a:solidFill>
                  <a:srgbClr val="000000"/>
                </a:solidFill>
                <a:latin typeface="+mj-lt"/>
                <a:ea typeface="Times New Roman" panose="02020603050405020304" pitchFamily="18" charset="0"/>
                <a:cs typeface="Times New Roman" panose="02020603050405020304" pitchFamily="18" charset="0"/>
              </a:rPr>
              <a:t>trong những yêu cầu về phong cách làm việc của cán bộ lãnh đạo, người đứng đầu là phải nắm chắc lý luận, nhưng không được “lý luận suông”, mà phải có năng lực vận dụng lý luận vào thực tiễn. Hồ Chí Minh chỉ rõ: “Học tập chủ nghĩa Mác - Lênin là học tập cái tinh thần xử trí mọi việc, đối với mọi người và đối với bản thân mình; là học tập những chân lý phổ biến của chủ nghĩa Mác - Lênin để áp dụng một cách sáng tạo vào hoàn cảnh thực tiễn ở nước ta”. Người chủ trương “phải gắn lý luận với công tác thực tế”. Mọi chủ trương, đường lối của Đảng một mặt phải xuất phát từ tình hình cụ thể,giải thích cho quần chúng hiểu và thực hiện các chủ trương, chính sách đó như thế “lý luận mới không tách rời thực tế”.</a:t>
            </a:r>
          </a:p>
          <a:p>
            <a:pPr lvl="0" algn="just"/>
            <a:endParaRPr lang="vi-VN"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09713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1429</TotalTime>
  <Words>9908</Words>
  <Application>Microsoft Office PowerPoint</Application>
  <PresentationFormat>On-screen Show (4:3)</PresentationFormat>
  <Paragraphs>244</Paragraphs>
  <Slides>23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Algerian</vt:lpstr>
      <vt:lpstr>Arial</vt:lpstr>
      <vt:lpstr>Calibri</vt:lpstr>
      <vt:lpstr>Calibri Light</vt:lpstr>
      <vt:lpstr>Simplified Arabic</vt:lpstr>
      <vt:lpstr>Times New Roman</vt:lpstr>
      <vt:lpstr>Times New Roman Bold</vt:lpstr>
      <vt:lpstr>Verdana</vt:lpstr>
      <vt:lpstr>VNI-Times</vt:lpstr>
      <vt:lpstr>Office Theme</vt:lpstr>
      <vt:lpstr>   THÁNG THANH NIÊN NĂM 2018</vt:lpstr>
      <vt:lpstr>PowerPoint Presentation</vt:lpstr>
      <vt:lpstr>XÂY DỰNG PHONG CÁCH LÃNH ĐẠO CỦA NGƯỜI ĐỨNG ĐẦU THEO TƯ TƯỞNG, ĐẠO ĐỨC, PHONG CÁCH HỒ CHÍ MINH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86</cp:revision>
  <cp:lastPrinted>2018-03-05T02:19:48Z</cp:lastPrinted>
  <dcterms:created xsi:type="dcterms:W3CDTF">2018-01-05T08:04:34Z</dcterms:created>
  <dcterms:modified xsi:type="dcterms:W3CDTF">2018-03-05T08:50:03Z</dcterms:modified>
</cp:coreProperties>
</file>