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1" r:id="rId3"/>
    <p:sldId id="366" r:id="rId4"/>
    <p:sldId id="367" r:id="rId5"/>
    <p:sldId id="368" r:id="rId6"/>
    <p:sldId id="292" r:id="rId7"/>
    <p:sldId id="369" r:id="rId8"/>
    <p:sldId id="370" r:id="rId9"/>
    <p:sldId id="371" r:id="rId10"/>
    <p:sldId id="372" r:id="rId11"/>
    <p:sldId id="373" r:id="rId12"/>
    <p:sldId id="375" r:id="rId13"/>
    <p:sldId id="374" r:id="rId14"/>
    <p:sldId id="361" r:id="rId15"/>
    <p:sldId id="362" r:id="rId16"/>
    <p:sldId id="295" r:id="rId17"/>
    <p:sldId id="363" r:id="rId18"/>
    <p:sldId id="342" r:id="rId19"/>
    <p:sldId id="364" r:id="rId20"/>
  </p:sldIdLst>
  <p:sldSz cx="6858000" cy="9906000" type="A4"/>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2AC00"/>
    <a:srgbClr val="D2A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79" autoAdjust="0"/>
  </p:normalViewPr>
  <p:slideViewPr>
    <p:cSldViewPr>
      <p:cViewPr>
        <p:scale>
          <a:sx n="66" d="100"/>
          <a:sy n="66" d="100"/>
        </p:scale>
        <p:origin x="-1980" y="438"/>
      </p:cViewPr>
      <p:guideLst>
        <p:guide orient="horz" pos="3120"/>
        <p:guide pos="216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55312-D01C-4985-A410-A42437494764}"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C708BB64-8F91-4C8C-B745-FB2A69FB8DF2}">
      <dgm:prSet phldrT="[Text]"/>
      <dgm:spPr/>
      <dgm:t>
        <a:bodyPr/>
        <a:lstStyle/>
        <a:p>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dgm:t>
    </dgm:pt>
    <dgm:pt modelId="{74357540-DFB9-4D43-8910-301738D9868A}" type="parTrans" cxnId="{AFD65917-6A1F-43C3-A116-3AEB34C0B174}">
      <dgm:prSet/>
      <dgm:spPr/>
      <dgm:t>
        <a:bodyPr/>
        <a:lstStyle/>
        <a:p>
          <a:endParaRPr lang="en-US">
            <a:latin typeface="Times New Roman" pitchFamily="18" charset="0"/>
            <a:cs typeface="Times New Roman" pitchFamily="18" charset="0"/>
          </a:endParaRPr>
        </a:p>
      </dgm:t>
    </dgm:pt>
    <dgm:pt modelId="{9C33B308-1DE1-494D-B640-32930F1333E7}" type="sibTrans" cxnId="{AFD65917-6A1F-43C3-A116-3AEB34C0B174}">
      <dgm:prSet/>
      <dgm:spPr/>
      <dgm:t>
        <a:bodyPr/>
        <a:lstStyle/>
        <a:p>
          <a:endParaRPr lang="en-US">
            <a:latin typeface="Times New Roman" pitchFamily="18" charset="0"/>
            <a:cs typeface="Times New Roman" pitchFamily="18" charset="0"/>
          </a:endParaRPr>
        </a:p>
      </dgm:t>
    </dgm:pt>
    <dgm:pt modelId="{D3DB93EF-BA73-462F-BB07-ECA0AA89A5E6}">
      <dgm:prSet phldrT="[Text]" custT="1"/>
      <dgm:spPr/>
      <dgm:t>
        <a:bodyPr/>
        <a:lstStyle/>
        <a:p>
          <a:pPr algn="just"/>
          <a:r>
            <a:rPr lang="en-US" sz="1350" smtClean="0">
              <a:latin typeface="Times New Roman" pitchFamily="18" charset="0"/>
              <a:cs typeface="Times New Roman" pitchFamily="18" charset="0"/>
            </a:rPr>
            <a:t>Tổ chức các hoạt động Tháng Thanh niên năm 2016</a:t>
          </a:r>
          <a:endParaRPr lang="en-US" sz="1350" baseline="0">
            <a:latin typeface="Times New Roman" pitchFamily="18" charset="0"/>
            <a:cs typeface="Times New Roman" pitchFamily="18" charset="0"/>
          </a:endParaRPr>
        </a:p>
      </dgm:t>
    </dgm:pt>
    <dgm:pt modelId="{BBB8BB42-0476-45F5-8992-4BB204C7F9E9}" type="parTrans" cxnId="{9F2CA061-35AA-40C6-8B07-D1742879AE63}">
      <dgm:prSet/>
      <dgm:spPr/>
      <dgm:t>
        <a:bodyPr/>
        <a:lstStyle/>
        <a:p>
          <a:endParaRPr lang="en-US">
            <a:latin typeface="Times New Roman" pitchFamily="18" charset="0"/>
            <a:cs typeface="Times New Roman" pitchFamily="18" charset="0"/>
          </a:endParaRPr>
        </a:p>
      </dgm:t>
    </dgm:pt>
    <dgm:pt modelId="{ACE6ADEA-8BAC-40C3-BDDE-88539F83C75A}" type="sibTrans" cxnId="{9F2CA061-35AA-40C6-8B07-D1742879AE63}">
      <dgm:prSet/>
      <dgm:spPr/>
      <dgm:t>
        <a:bodyPr/>
        <a:lstStyle/>
        <a:p>
          <a:endParaRPr lang="en-US">
            <a:latin typeface="Times New Roman" pitchFamily="18" charset="0"/>
            <a:cs typeface="Times New Roman" pitchFamily="18" charset="0"/>
          </a:endParaRPr>
        </a:p>
      </dgm:t>
    </dgm:pt>
    <dgm:pt modelId="{E3AFFA4A-4031-486B-AA8D-9B58A6D4B572}">
      <dgm:prSet phldrT="[Text]"/>
      <dgm:spPr/>
      <dgm:t>
        <a:bodyPr/>
        <a:lstStyle/>
        <a:p>
          <a:r>
            <a:rPr lang="en-US" smtClean="0">
              <a:latin typeface="Times New Roman" pitchFamily="18" charset="0"/>
              <a:cs typeface="Times New Roman" pitchFamily="18" charset="0"/>
            </a:rPr>
            <a:t>2</a:t>
          </a:r>
          <a:endParaRPr lang="en-US">
            <a:latin typeface="Times New Roman" pitchFamily="18" charset="0"/>
            <a:cs typeface="Times New Roman" pitchFamily="18" charset="0"/>
          </a:endParaRPr>
        </a:p>
      </dgm:t>
    </dgm:pt>
    <dgm:pt modelId="{48DB152C-43C2-418E-BF76-D2DF0160C636}" type="parTrans" cxnId="{EBBB814B-02DE-42F3-BE47-4B4EC3CED52B}">
      <dgm:prSet/>
      <dgm:spPr/>
      <dgm:t>
        <a:bodyPr/>
        <a:lstStyle/>
        <a:p>
          <a:endParaRPr lang="en-US">
            <a:latin typeface="Times New Roman" pitchFamily="18" charset="0"/>
            <a:cs typeface="Times New Roman" pitchFamily="18" charset="0"/>
          </a:endParaRPr>
        </a:p>
      </dgm:t>
    </dgm:pt>
    <dgm:pt modelId="{A2257F4B-C849-4428-BA59-A584104EE42A}" type="sibTrans" cxnId="{EBBB814B-02DE-42F3-BE47-4B4EC3CED52B}">
      <dgm:prSet/>
      <dgm:spPr/>
      <dgm:t>
        <a:bodyPr/>
        <a:lstStyle/>
        <a:p>
          <a:endParaRPr lang="en-US">
            <a:latin typeface="Times New Roman" pitchFamily="18" charset="0"/>
            <a:cs typeface="Times New Roman" pitchFamily="18" charset="0"/>
          </a:endParaRPr>
        </a:p>
      </dgm:t>
    </dgm:pt>
    <dgm:pt modelId="{EC3CE191-7263-440E-9D67-0FFEAAE41044}">
      <dgm:prSet phldrT="[Text]" custT="1"/>
      <dgm:spPr/>
      <dgm:t>
        <a:bodyPr/>
        <a:lstStyle/>
        <a:p>
          <a:pPr algn="just"/>
          <a:r>
            <a:rPr lang="en-US" sz="1350" smtClean="0">
              <a:latin typeface="Times New Roman" pitchFamily="18" charset="0"/>
              <a:cs typeface="Times New Roman" pitchFamily="18" charset="0"/>
            </a:rPr>
            <a:t>Đối thoại trực tuyến giữa Ban Bí thư Trung ương Đoàn với đoàn viên, thanh niên trong và ngoài nước năm 2016 </a:t>
          </a:r>
          <a:r>
            <a:rPr lang="en-US" sz="1350" i="1" smtClean="0">
              <a:latin typeface="Times New Roman" pitchFamily="18" charset="0"/>
              <a:cs typeface="Times New Roman" pitchFamily="18" charset="0"/>
            </a:rPr>
            <a:t>(Ngày 14/3 tại Hà Nội)</a:t>
          </a:r>
          <a:endParaRPr lang="en-US" sz="1350" b="0" i="1">
            <a:latin typeface="Times New Roman" pitchFamily="18" charset="0"/>
            <a:cs typeface="Times New Roman" pitchFamily="18" charset="0"/>
          </a:endParaRPr>
        </a:p>
      </dgm:t>
    </dgm:pt>
    <dgm:pt modelId="{4BE7B77D-E659-4ED2-B16B-32271D3A1E4A}" type="parTrans" cxnId="{76553974-D5C3-4E7A-9212-677BBAABD25A}">
      <dgm:prSet/>
      <dgm:spPr/>
      <dgm:t>
        <a:bodyPr/>
        <a:lstStyle/>
        <a:p>
          <a:endParaRPr lang="en-US">
            <a:latin typeface="Times New Roman" pitchFamily="18" charset="0"/>
            <a:cs typeface="Times New Roman" pitchFamily="18" charset="0"/>
          </a:endParaRPr>
        </a:p>
      </dgm:t>
    </dgm:pt>
    <dgm:pt modelId="{B1D99001-389C-4695-A151-A0DC2D91D583}" type="sibTrans" cxnId="{76553974-D5C3-4E7A-9212-677BBAABD25A}">
      <dgm:prSet/>
      <dgm:spPr/>
      <dgm:t>
        <a:bodyPr/>
        <a:lstStyle/>
        <a:p>
          <a:endParaRPr lang="en-US">
            <a:latin typeface="Times New Roman" pitchFamily="18" charset="0"/>
            <a:cs typeface="Times New Roman" pitchFamily="18" charset="0"/>
          </a:endParaRPr>
        </a:p>
      </dgm:t>
    </dgm:pt>
    <dgm:pt modelId="{22661DB2-9375-4149-9E22-5349BBE0BFB3}">
      <dgm:prSet/>
      <dgm:spPr/>
      <dgm:t>
        <a:bodyPr/>
        <a:lstStyle/>
        <a:p>
          <a:r>
            <a:rPr lang="en-US" smtClean="0">
              <a:latin typeface="Times New Roman" pitchFamily="18" charset="0"/>
              <a:cs typeface="Times New Roman" pitchFamily="18" charset="0"/>
            </a:rPr>
            <a:t>4</a:t>
          </a:r>
          <a:endParaRPr lang="en-US">
            <a:latin typeface="Times New Roman" pitchFamily="18" charset="0"/>
            <a:cs typeface="Times New Roman" pitchFamily="18" charset="0"/>
          </a:endParaRPr>
        </a:p>
      </dgm:t>
    </dgm:pt>
    <dgm:pt modelId="{F5E747B5-D9BA-4AD0-B126-86D5C27DF954}" type="parTrans" cxnId="{8A202C4E-CD72-4129-B6DE-5370A5D3237B}">
      <dgm:prSet/>
      <dgm:spPr/>
      <dgm:t>
        <a:bodyPr/>
        <a:lstStyle/>
        <a:p>
          <a:endParaRPr lang="en-US">
            <a:latin typeface="Times New Roman" pitchFamily="18" charset="0"/>
            <a:cs typeface="Times New Roman" pitchFamily="18" charset="0"/>
          </a:endParaRPr>
        </a:p>
      </dgm:t>
    </dgm:pt>
    <dgm:pt modelId="{0CD93BCD-2A16-420F-B6B1-3DC60EA9104A}" type="sibTrans" cxnId="{8A202C4E-CD72-4129-B6DE-5370A5D3237B}">
      <dgm:prSet/>
      <dgm:spPr/>
      <dgm:t>
        <a:bodyPr/>
        <a:lstStyle/>
        <a:p>
          <a:endParaRPr lang="en-US">
            <a:latin typeface="Times New Roman" pitchFamily="18" charset="0"/>
            <a:cs typeface="Times New Roman" pitchFamily="18" charset="0"/>
          </a:endParaRPr>
        </a:p>
      </dgm:t>
    </dgm:pt>
    <dgm:pt modelId="{864C0DF3-9903-4F0F-B417-5E2DEAC785F7}">
      <dgm:prSet/>
      <dgm:spPr/>
      <dgm:t>
        <a:bodyPr/>
        <a:lstStyle/>
        <a:p>
          <a:r>
            <a:rPr lang="en-US" smtClean="0">
              <a:latin typeface="Times New Roman" pitchFamily="18" charset="0"/>
              <a:cs typeface="Times New Roman" pitchFamily="18" charset="0"/>
            </a:rPr>
            <a:t>5</a:t>
          </a:r>
          <a:endParaRPr lang="en-US">
            <a:latin typeface="Times New Roman" pitchFamily="18" charset="0"/>
            <a:cs typeface="Times New Roman" pitchFamily="18" charset="0"/>
          </a:endParaRPr>
        </a:p>
      </dgm:t>
    </dgm:pt>
    <dgm:pt modelId="{001B9505-A1C9-4C7A-A1BC-95BC8AE7C010}" type="parTrans" cxnId="{A3409381-5319-4341-AEFD-9237B765CA23}">
      <dgm:prSet/>
      <dgm:spPr/>
      <dgm:t>
        <a:bodyPr/>
        <a:lstStyle/>
        <a:p>
          <a:endParaRPr lang="en-US">
            <a:latin typeface="Times New Roman" pitchFamily="18" charset="0"/>
            <a:cs typeface="Times New Roman" pitchFamily="18" charset="0"/>
          </a:endParaRPr>
        </a:p>
      </dgm:t>
    </dgm:pt>
    <dgm:pt modelId="{577FB001-7F79-4240-B556-A45E694D2A24}" type="sibTrans" cxnId="{A3409381-5319-4341-AEFD-9237B765CA23}">
      <dgm:prSet/>
      <dgm:spPr/>
      <dgm:t>
        <a:bodyPr/>
        <a:lstStyle/>
        <a:p>
          <a:endParaRPr lang="en-US">
            <a:latin typeface="Times New Roman" pitchFamily="18" charset="0"/>
            <a:cs typeface="Times New Roman" pitchFamily="18" charset="0"/>
          </a:endParaRPr>
        </a:p>
      </dgm:t>
    </dgm:pt>
    <dgm:pt modelId="{76728A62-C9DD-4EB9-8985-2718A42D568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smtClean="0">
              <a:latin typeface="Times New Roman" pitchFamily="18" charset="0"/>
              <a:cs typeface="Times New Roman" pitchFamily="18" charset="0"/>
            </a:rPr>
            <a:t>Hội thảo đánh giá hai phong trào</a:t>
          </a:r>
          <a:r>
            <a:rPr lang="en-US" sz="1400" i="1" smtClean="0">
              <a:latin typeface="Times New Roman" pitchFamily="18" charset="0"/>
              <a:cs typeface="Times New Roman" pitchFamily="18" charset="0"/>
            </a:rPr>
            <a:t> “Xung kích, tình nguyện phát triển kinh tế - xã hội và bảo vệ Tổ quốc” và “Đồng hành với thanh niên lập thân, lập nghiệp” của Đoàn TNCS Hồ Chí Minh qua nhiệm kỳ IX và X” (Ngày 24/3 tại Hà Nội)</a:t>
          </a:r>
          <a:endParaRPr lang="en-US" sz="1400" smtClean="0">
            <a:latin typeface="Times New Roman" pitchFamily="18" charset="0"/>
            <a:cs typeface="Times New Roman" pitchFamily="18" charset="0"/>
          </a:endParaRPr>
        </a:p>
      </dgm:t>
    </dgm:pt>
    <dgm:pt modelId="{F61FD99B-1170-4DCB-AEA8-4057C49CEA83}" type="parTrans" cxnId="{F4DBA0BF-35E0-4B86-8F5E-2CE6E9B75D18}">
      <dgm:prSet/>
      <dgm:spPr/>
      <dgm:t>
        <a:bodyPr/>
        <a:lstStyle/>
        <a:p>
          <a:endParaRPr lang="en-US">
            <a:latin typeface="Times New Roman" pitchFamily="18" charset="0"/>
            <a:cs typeface="Times New Roman" pitchFamily="18" charset="0"/>
          </a:endParaRPr>
        </a:p>
      </dgm:t>
    </dgm:pt>
    <dgm:pt modelId="{34FFDC84-4695-418A-A815-F45E94CBCB95}" type="sibTrans" cxnId="{F4DBA0BF-35E0-4B86-8F5E-2CE6E9B75D18}">
      <dgm:prSet/>
      <dgm:spPr/>
      <dgm:t>
        <a:bodyPr/>
        <a:lstStyle/>
        <a:p>
          <a:endParaRPr lang="en-US">
            <a:latin typeface="Times New Roman" pitchFamily="18" charset="0"/>
            <a:cs typeface="Times New Roman" pitchFamily="18" charset="0"/>
          </a:endParaRPr>
        </a:p>
      </dgm:t>
    </dgm:pt>
    <dgm:pt modelId="{DDBD54AD-ACC0-4DA7-AD50-3CE545FC8FBF}">
      <dgm:prSet/>
      <dgm:spPr/>
      <dgm:t>
        <a:bodyPr/>
        <a:lstStyle/>
        <a:p>
          <a:r>
            <a:rPr lang="en-US" smtClean="0">
              <a:latin typeface="Times New Roman" pitchFamily="18" charset="0"/>
              <a:cs typeface="Times New Roman" pitchFamily="18" charset="0"/>
            </a:rPr>
            <a:t>6</a:t>
          </a:r>
          <a:endParaRPr lang="en-US">
            <a:latin typeface="Times New Roman" pitchFamily="18" charset="0"/>
            <a:cs typeface="Times New Roman" pitchFamily="18" charset="0"/>
          </a:endParaRPr>
        </a:p>
      </dgm:t>
    </dgm:pt>
    <dgm:pt modelId="{8416A49F-D69B-4405-AB7E-0068A9B74F16}" type="parTrans" cxnId="{43991BA7-F0A0-43AA-BD60-4B3664F839B1}">
      <dgm:prSet/>
      <dgm:spPr/>
      <dgm:t>
        <a:bodyPr/>
        <a:lstStyle/>
        <a:p>
          <a:endParaRPr lang="en-US">
            <a:latin typeface="Times New Roman" pitchFamily="18" charset="0"/>
            <a:cs typeface="Times New Roman" pitchFamily="18" charset="0"/>
          </a:endParaRPr>
        </a:p>
      </dgm:t>
    </dgm:pt>
    <dgm:pt modelId="{B35306FD-EE37-4F07-A308-41AE5E6CBBB9}" type="sibTrans" cxnId="{43991BA7-F0A0-43AA-BD60-4B3664F839B1}">
      <dgm:prSet/>
      <dgm:spPr/>
      <dgm:t>
        <a:bodyPr/>
        <a:lstStyle/>
        <a:p>
          <a:endParaRPr lang="en-US">
            <a:latin typeface="Times New Roman" pitchFamily="18" charset="0"/>
            <a:cs typeface="Times New Roman" pitchFamily="18" charset="0"/>
          </a:endParaRPr>
        </a:p>
      </dgm:t>
    </dgm:pt>
    <dgm:pt modelId="{E94B4F6B-8D9F-4431-BD98-0E918391B3F2}">
      <dgm:prSet custT="1"/>
      <dgm:spPr/>
      <dgm:t>
        <a:bodyPr/>
        <a:lstStyle/>
        <a:p>
          <a:r>
            <a:rPr lang="en-US" sz="1400" smtClean="0">
              <a:latin typeface="Times New Roman" pitchFamily="18" charset="0"/>
              <a:cs typeface="Times New Roman" pitchFamily="18" charset="0"/>
            </a:rPr>
            <a:t>Lễ trao Giải thưởng 10 Gương mặt trẻ Việt Nam tiêu biểu năm 2015 </a:t>
          </a:r>
          <a:r>
            <a:rPr lang="en-US" sz="1400" i="1" smtClean="0">
              <a:latin typeface="Times New Roman" pitchFamily="18" charset="0"/>
              <a:cs typeface="Times New Roman" pitchFamily="18" charset="0"/>
            </a:rPr>
            <a:t>(Ngày 21/3 tại Hà Nội)</a:t>
          </a:r>
          <a:endParaRPr lang="en-US" sz="1400" i="1">
            <a:latin typeface="Times New Roman" pitchFamily="18" charset="0"/>
            <a:cs typeface="Times New Roman" pitchFamily="18" charset="0"/>
          </a:endParaRPr>
        </a:p>
      </dgm:t>
    </dgm:pt>
    <dgm:pt modelId="{3CB9792E-2B7A-4C31-AD20-72E533284967}" type="parTrans" cxnId="{3C8F357C-6BBB-4041-9910-C2F8E79F2E00}">
      <dgm:prSet/>
      <dgm:spPr/>
      <dgm:t>
        <a:bodyPr/>
        <a:lstStyle/>
        <a:p>
          <a:endParaRPr lang="en-US">
            <a:latin typeface="Times New Roman" pitchFamily="18" charset="0"/>
            <a:cs typeface="Times New Roman" pitchFamily="18" charset="0"/>
          </a:endParaRPr>
        </a:p>
      </dgm:t>
    </dgm:pt>
    <dgm:pt modelId="{D8ABAEB1-5906-4285-96F1-1F81A636279F}" type="sibTrans" cxnId="{3C8F357C-6BBB-4041-9910-C2F8E79F2E00}">
      <dgm:prSet/>
      <dgm:spPr/>
      <dgm:t>
        <a:bodyPr/>
        <a:lstStyle/>
        <a:p>
          <a:endParaRPr lang="en-US">
            <a:latin typeface="Times New Roman" pitchFamily="18" charset="0"/>
            <a:cs typeface="Times New Roman" pitchFamily="18" charset="0"/>
          </a:endParaRPr>
        </a:p>
      </dgm:t>
    </dgm:pt>
    <dgm:pt modelId="{4CEC10D2-436F-4041-AEB8-F7B913EC7CA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smtClean="0">
              <a:latin typeface="Times New Roman" pitchFamily="18" charset="0"/>
              <a:cs typeface="Times New Roman" pitchFamily="18" charset="0"/>
            </a:rPr>
            <a:t>Tọa đàm </a:t>
          </a:r>
          <a:r>
            <a:rPr lang="en-US" sz="1400" i="1" smtClean="0">
              <a:latin typeface="Times New Roman" pitchFamily="18" charset="0"/>
              <a:cs typeface="Times New Roman" pitchFamily="18" charset="0"/>
            </a:rPr>
            <a:t>“Sứ mệnh lịch sử của thanh niên trong thời đại mới”</a:t>
          </a:r>
          <a:r>
            <a:rPr lang="en-US" sz="1400" smtClean="0">
              <a:latin typeface="Times New Roman" pitchFamily="18" charset="0"/>
              <a:cs typeface="Times New Roman" pitchFamily="18" charset="0"/>
            </a:rPr>
            <a:t> trong cán bộ Đoàn, đoàn viên tiêu biểu nhận giải thưởng Lý Tự Trọng 2016 </a:t>
          </a:r>
          <a:r>
            <a:rPr lang="en-US" sz="1400" i="1" smtClean="0">
              <a:latin typeface="Times New Roman" pitchFamily="18" charset="0"/>
              <a:cs typeface="Times New Roman" pitchFamily="18" charset="0"/>
            </a:rPr>
            <a:t>(Ngày 24/3 tại Hà Nội)</a:t>
          </a:r>
        </a:p>
      </dgm:t>
    </dgm:pt>
    <dgm:pt modelId="{452AFD38-196F-4BB3-AFC0-054E70CAD153}" type="parTrans" cxnId="{9FC009D2-A910-49A5-8735-A95D4667E853}">
      <dgm:prSet/>
      <dgm:spPr/>
      <dgm:t>
        <a:bodyPr/>
        <a:lstStyle/>
        <a:p>
          <a:endParaRPr lang="en-US">
            <a:latin typeface="Times New Roman" pitchFamily="18" charset="0"/>
            <a:cs typeface="Times New Roman" pitchFamily="18" charset="0"/>
          </a:endParaRPr>
        </a:p>
      </dgm:t>
    </dgm:pt>
    <dgm:pt modelId="{FE011B18-3497-40D5-9AB0-489F0CEAD121}" type="sibTrans" cxnId="{9FC009D2-A910-49A5-8735-A95D4667E853}">
      <dgm:prSet/>
      <dgm:spPr/>
      <dgm:t>
        <a:bodyPr/>
        <a:lstStyle/>
        <a:p>
          <a:endParaRPr lang="en-US">
            <a:latin typeface="Times New Roman" pitchFamily="18" charset="0"/>
            <a:cs typeface="Times New Roman" pitchFamily="18" charset="0"/>
          </a:endParaRPr>
        </a:p>
      </dgm:t>
    </dgm:pt>
    <dgm:pt modelId="{4FB3D0C2-CD68-4CBD-9614-EAA0629C07D6}">
      <dgm:prSet/>
      <dgm:spPr/>
      <dgm:t>
        <a:bodyPr/>
        <a:lstStyle/>
        <a:p>
          <a:r>
            <a:rPr lang="en-US" smtClean="0">
              <a:latin typeface="Times New Roman" pitchFamily="18" charset="0"/>
              <a:cs typeface="Times New Roman" pitchFamily="18" charset="0"/>
            </a:rPr>
            <a:t>7</a:t>
          </a:r>
          <a:endParaRPr lang="en-US">
            <a:latin typeface="Times New Roman" pitchFamily="18" charset="0"/>
            <a:cs typeface="Times New Roman" pitchFamily="18" charset="0"/>
          </a:endParaRPr>
        </a:p>
      </dgm:t>
    </dgm:pt>
    <dgm:pt modelId="{C6650CF8-7919-48A1-ABC8-74928BD0BAE7}" type="parTrans" cxnId="{C9401F72-B914-4622-989A-1B8157F8242F}">
      <dgm:prSet/>
      <dgm:spPr/>
      <dgm:t>
        <a:bodyPr/>
        <a:lstStyle/>
        <a:p>
          <a:endParaRPr lang="en-US">
            <a:latin typeface="Times New Roman" pitchFamily="18" charset="0"/>
            <a:cs typeface="Times New Roman" pitchFamily="18" charset="0"/>
          </a:endParaRPr>
        </a:p>
      </dgm:t>
    </dgm:pt>
    <dgm:pt modelId="{687408D5-6216-4E3D-AB09-FEF74796C3BE}" type="sibTrans" cxnId="{C9401F72-B914-4622-989A-1B8157F8242F}">
      <dgm:prSet/>
      <dgm:spPr/>
      <dgm:t>
        <a:bodyPr/>
        <a:lstStyle/>
        <a:p>
          <a:endParaRPr lang="en-US">
            <a:latin typeface="Times New Roman" pitchFamily="18" charset="0"/>
            <a:cs typeface="Times New Roman" pitchFamily="18" charset="0"/>
          </a:endParaRPr>
        </a:p>
      </dgm:t>
    </dgm:pt>
    <dgm:pt modelId="{090287A8-43F3-4938-A067-C6ACD589366F}">
      <dgm:prSet/>
      <dgm:spPr/>
      <dgm:t>
        <a:bodyPr/>
        <a:lstStyle/>
        <a:p>
          <a:r>
            <a:rPr lang="en-US" smtClean="0">
              <a:latin typeface="Times New Roman" pitchFamily="18" charset="0"/>
              <a:cs typeface="Times New Roman" pitchFamily="18" charset="0"/>
            </a:rPr>
            <a:t>8</a:t>
          </a:r>
          <a:endParaRPr lang="en-US">
            <a:latin typeface="Times New Roman" pitchFamily="18" charset="0"/>
            <a:cs typeface="Times New Roman" pitchFamily="18" charset="0"/>
          </a:endParaRPr>
        </a:p>
      </dgm:t>
    </dgm:pt>
    <dgm:pt modelId="{E0234E2B-4507-45D0-964C-8D663DE2EF1E}" type="parTrans" cxnId="{2EE5BEA3-2E62-47BC-8F87-C9BABE9D12E6}">
      <dgm:prSet/>
      <dgm:spPr/>
      <dgm:t>
        <a:bodyPr/>
        <a:lstStyle/>
        <a:p>
          <a:endParaRPr lang="en-US">
            <a:latin typeface="Times New Roman" pitchFamily="18" charset="0"/>
            <a:cs typeface="Times New Roman" pitchFamily="18" charset="0"/>
          </a:endParaRPr>
        </a:p>
      </dgm:t>
    </dgm:pt>
    <dgm:pt modelId="{849E22F2-1CA9-4C80-A3D6-8D9AA6844BCC}" type="sibTrans" cxnId="{2EE5BEA3-2E62-47BC-8F87-C9BABE9D12E6}">
      <dgm:prSet/>
      <dgm:spPr/>
      <dgm:t>
        <a:bodyPr/>
        <a:lstStyle/>
        <a:p>
          <a:endParaRPr lang="en-US">
            <a:latin typeface="Times New Roman" pitchFamily="18" charset="0"/>
            <a:cs typeface="Times New Roman" pitchFamily="18" charset="0"/>
          </a:endParaRPr>
        </a:p>
      </dgm:t>
    </dgm:pt>
    <dgm:pt modelId="{8943FBC7-FE1E-4119-9791-7E6DED194968}">
      <dgm:prSet custT="1"/>
      <dgm:spPr/>
      <dgm:t>
        <a:bodyPr/>
        <a:lstStyle/>
        <a:p>
          <a:pPr algn="just"/>
          <a:r>
            <a:rPr lang="en-US" sz="1350" smtClean="0">
              <a:latin typeface="Times New Roman" pitchFamily="18" charset="0"/>
              <a:cs typeface="Times New Roman" pitchFamily="18" charset="0"/>
            </a:rPr>
            <a:t>Hội thảo</a:t>
          </a:r>
          <a:r>
            <a:rPr lang="en-US" sz="1350" i="1" smtClean="0">
              <a:latin typeface="Times New Roman" pitchFamily="18" charset="0"/>
              <a:cs typeface="Times New Roman" pitchFamily="18" charset="0"/>
            </a:rPr>
            <a:t> “Tư tưởng Hồ Chí Minh về trường học lớn thanh niên xung phong” (Ngày 30/3 tại Tp Hồ Chí Minh)</a:t>
          </a:r>
          <a:endParaRPr lang="en-US" sz="1350">
            <a:latin typeface="Times New Roman" pitchFamily="18" charset="0"/>
            <a:cs typeface="Times New Roman" pitchFamily="18" charset="0"/>
          </a:endParaRPr>
        </a:p>
      </dgm:t>
    </dgm:pt>
    <dgm:pt modelId="{4164B2DA-DCD2-41A7-BC17-F00431081B42}" type="parTrans" cxnId="{4908D6B0-3061-4F03-A92B-63D787BA5366}">
      <dgm:prSet/>
      <dgm:spPr/>
      <dgm:t>
        <a:bodyPr/>
        <a:lstStyle/>
        <a:p>
          <a:endParaRPr lang="en-US">
            <a:latin typeface="Times New Roman" pitchFamily="18" charset="0"/>
            <a:cs typeface="Times New Roman" pitchFamily="18" charset="0"/>
          </a:endParaRPr>
        </a:p>
      </dgm:t>
    </dgm:pt>
    <dgm:pt modelId="{302A18E4-9C99-434D-8209-9EDAF7A9C35E}" type="sibTrans" cxnId="{4908D6B0-3061-4F03-A92B-63D787BA5366}">
      <dgm:prSet/>
      <dgm:spPr/>
      <dgm:t>
        <a:bodyPr/>
        <a:lstStyle/>
        <a:p>
          <a:endParaRPr lang="en-US">
            <a:latin typeface="Times New Roman" pitchFamily="18" charset="0"/>
            <a:cs typeface="Times New Roman" pitchFamily="18" charset="0"/>
          </a:endParaRPr>
        </a:p>
      </dgm:t>
    </dgm:pt>
    <dgm:pt modelId="{4346B6E4-D76A-48AA-9528-6BBA25EEA664}">
      <dgm:prSet/>
      <dgm:spPr/>
      <dgm:t>
        <a:bodyPr/>
        <a:lstStyle/>
        <a:p>
          <a:r>
            <a:rPr lang="en-US" smtClean="0">
              <a:latin typeface="Times New Roman" pitchFamily="18" charset="0"/>
              <a:cs typeface="Times New Roman" pitchFamily="18" charset="0"/>
            </a:rPr>
            <a:t>9</a:t>
          </a:r>
          <a:endParaRPr lang="en-US">
            <a:latin typeface="Times New Roman" pitchFamily="18" charset="0"/>
            <a:cs typeface="Times New Roman" pitchFamily="18" charset="0"/>
          </a:endParaRPr>
        </a:p>
      </dgm:t>
    </dgm:pt>
    <dgm:pt modelId="{5DFD5278-FECC-4ED5-A1BF-DC201BC00921}" type="parTrans" cxnId="{A11431A3-A905-4574-9D1C-DA9E7147A34F}">
      <dgm:prSet/>
      <dgm:spPr/>
      <dgm:t>
        <a:bodyPr/>
        <a:lstStyle/>
        <a:p>
          <a:endParaRPr lang="en-US">
            <a:latin typeface="Times New Roman" pitchFamily="18" charset="0"/>
            <a:cs typeface="Times New Roman" pitchFamily="18" charset="0"/>
          </a:endParaRPr>
        </a:p>
      </dgm:t>
    </dgm:pt>
    <dgm:pt modelId="{E65B0748-7C17-4480-ADC7-6A2E2A616A25}" type="sibTrans" cxnId="{A11431A3-A905-4574-9D1C-DA9E7147A34F}">
      <dgm:prSet/>
      <dgm:spPr/>
      <dgm:t>
        <a:bodyPr/>
        <a:lstStyle/>
        <a:p>
          <a:endParaRPr lang="en-US">
            <a:latin typeface="Times New Roman" pitchFamily="18" charset="0"/>
            <a:cs typeface="Times New Roman" pitchFamily="18" charset="0"/>
          </a:endParaRPr>
        </a:p>
      </dgm:t>
    </dgm:pt>
    <dgm:pt modelId="{BAB5B290-A5DD-4E5D-BC27-54ABFEE8E833}">
      <dgm:prSet custT="1"/>
      <dgm:spPr/>
      <dgm:t>
        <a:bodyPr/>
        <a:lstStyle/>
        <a:p>
          <a:pPr algn="just"/>
          <a:r>
            <a:rPr lang="en-US" sz="1400" smtClean="0">
              <a:latin typeface="Times New Roman" pitchFamily="18" charset="0"/>
              <a:cs typeface="Times New Roman" pitchFamily="18" charset="0"/>
            </a:rPr>
            <a:t>Chương trình nghệ thuật </a:t>
          </a:r>
          <a:r>
            <a:rPr lang="en-US" sz="1400" i="1" smtClean="0">
              <a:latin typeface="Times New Roman" pitchFamily="18" charset="0"/>
              <a:cs typeface="Times New Roman" pitchFamily="18" charset="0"/>
            </a:rPr>
            <a:t>“Khát Vọng trẻ” (Ngày 21/3 tại Kiên Giang)</a:t>
          </a:r>
          <a:endParaRPr lang="en-US" sz="1400">
            <a:latin typeface="Times New Roman" pitchFamily="18" charset="0"/>
            <a:cs typeface="Times New Roman" pitchFamily="18" charset="0"/>
          </a:endParaRPr>
        </a:p>
      </dgm:t>
    </dgm:pt>
    <dgm:pt modelId="{03289859-1404-43F7-B2AE-2CCF0BC50F44}" type="sibTrans" cxnId="{932B4554-0F20-449D-8695-0C5F32352DDB}">
      <dgm:prSet/>
      <dgm:spPr/>
      <dgm:t>
        <a:bodyPr/>
        <a:lstStyle/>
        <a:p>
          <a:endParaRPr lang="en-US">
            <a:latin typeface="Times New Roman" pitchFamily="18" charset="0"/>
            <a:cs typeface="Times New Roman" pitchFamily="18" charset="0"/>
          </a:endParaRPr>
        </a:p>
      </dgm:t>
    </dgm:pt>
    <dgm:pt modelId="{C6766C77-78E3-4986-AA11-C3BB55BE598D}" type="parTrans" cxnId="{932B4554-0F20-449D-8695-0C5F32352DDB}">
      <dgm:prSet/>
      <dgm:spPr/>
      <dgm:t>
        <a:bodyPr/>
        <a:lstStyle/>
        <a:p>
          <a:endParaRPr lang="en-US">
            <a:latin typeface="Times New Roman" pitchFamily="18" charset="0"/>
            <a:cs typeface="Times New Roman" pitchFamily="18" charset="0"/>
          </a:endParaRPr>
        </a:p>
      </dgm:t>
    </dgm:pt>
    <dgm:pt modelId="{48B6CC73-E98B-4ABA-B1FB-6602F1807986}">
      <dgm:prSet phldrT="[Text]" custT="1"/>
      <dgm:spPr/>
      <dgm:t>
        <a:bodyPr/>
        <a:lstStyle/>
        <a:p>
          <a:pPr algn="just"/>
          <a:r>
            <a:rPr lang="en-US" sz="1400" smtClean="0">
              <a:latin typeface="Times New Roman" pitchFamily="18" charset="0"/>
              <a:cs typeface="Times New Roman" pitchFamily="18" charset="0"/>
            </a:rPr>
            <a:t>Ngày hội </a:t>
          </a:r>
          <a:r>
            <a:rPr lang="en-US" sz="1400" i="1" smtClean="0">
              <a:latin typeface="Times New Roman" pitchFamily="18" charset="0"/>
              <a:cs typeface="Times New Roman" pitchFamily="18" charset="0"/>
            </a:rPr>
            <a:t>“Tiến lên đoàn viên” (Ngày 19/3 tại Hà Tĩnh)</a:t>
          </a:r>
          <a:endParaRPr lang="en-US" sz="1400" i="1">
            <a:latin typeface="Times New Roman" pitchFamily="18" charset="0"/>
            <a:cs typeface="Times New Roman" pitchFamily="18" charset="0"/>
          </a:endParaRPr>
        </a:p>
      </dgm:t>
    </dgm:pt>
    <dgm:pt modelId="{DF021828-747B-4EB3-AADF-5CA76B6572FE}">
      <dgm:prSet phldrT="[Text]"/>
      <dgm:spPr/>
      <dgm:t>
        <a:bodyPr/>
        <a:lstStyle/>
        <a:p>
          <a:r>
            <a:rPr lang="en-US" smtClean="0">
              <a:latin typeface="Times New Roman" pitchFamily="18" charset="0"/>
              <a:cs typeface="Times New Roman" pitchFamily="18" charset="0"/>
            </a:rPr>
            <a:t>3</a:t>
          </a:r>
          <a:endParaRPr lang="en-US">
            <a:latin typeface="Times New Roman" pitchFamily="18" charset="0"/>
            <a:cs typeface="Times New Roman" pitchFamily="18" charset="0"/>
          </a:endParaRPr>
        </a:p>
      </dgm:t>
    </dgm:pt>
    <dgm:pt modelId="{3A71C14C-E47A-4D20-AC9A-844F5C269CDC}" type="sibTrans" cxnId="{02A7220F-D976-4A02-8D9E-2BAA1B1DF412}">
      <dgm:prSet/>
      <dgm:spPr/>
      <dgm:t>
        <a:bodyPr/>
        <a:lstStyle/>
        <a:p>
          <a:endParaRPr lang="en-US">
            <a:latin typeface="Times New Roman" pitchFamily="18" charset="0"/>
            <a:cs typeface="Times New Roman" pitchFamily="18" charset="0"/>
          </a:endParaRPr>
        </a:p>
      </dgm:t>
    </dgm:pt>
    <dgm:pt modelId="{34767137-BAC7-471A-970B-4653CBCAE7C6}" type="parTrans" cxnId="{02A7220F-D976-4A02-8D9E-2BAA1B1DF412}">
      <dgm:prSet/>
      <dgm:spPr/>
      <dgm:t>
        <a:bodyPr/>
        <a:lstStyle/>
        <a:p>
          <a:endParaRPr lang="en-US">
            <a:latin typeface="Times New Roman" pitchFamily="18" charset="0"/>
            <a:cs typeface="Times New Roman" pitchFamily="18" charset="0"/>
          </a:endParaRPr>
        </a:p>
      </dgm:t>
    </dgm:pt>
    <dgm:pt modelId="{BFBAF0FC-AEBD-43F5-A309-96DC0078F002}" type="sibTrans" cxnId="{79589A9B-2D63-4288-9948-1C68619C87FA}">
      <dgm:prSet/>
      <dgm:spPr/>
      <dgm:t>
        <a:bodyPr/>
        <a:lstStyle/>
        <a:p>
          <a:endParaRPr lang="en-US">
            <a:latin typeface="Times New Roman" pitchFamily="18" charset="0"/>
            <a:cs typeface="Times New Roman" pitchFamily="18" charset="0"/>
          </a:endParaRPr>
        </a:p>
      </dgm:t>
    </dgm:pt>
    <dgm:pt modelId="{6624BDD1-CF6A-4BD2-B77E-5C40C5E0B695}" type="parTrans" cxnId="{79589A9B-2D63-4288-9948-1C68619C87FA}">
      <dgm:prSet/>
      <dgm:spPr/>
      <dgm:t>
        <a:bodyPr/>
        <a:lstStyle/>
        <a:p>
          <a:endParaRPr lang="en-US">
            <a:latin typeface="Times New Roman" pitchFamily="18" charset="0"/>
            <a:cs typeface="Times New Roman" pitchFamily="18" charset="0"/>
          </a:endParaRPr>
        </a:p>
      </dgm:t>
    </dgm:pt>
    <dgm:pt modelId="{0D048BA5-274C-4A4B-A8B7-F641E41C3C81}">
      <dgm:prSet custT="1"/>
      <dgm:spPr/>
      <dgm:t>
        <a:bodyPr/>
        <a:lstStyle/>
        <a:p>
          <a:pPr algn="just">
            <a:spcAft>
              <a:spcPts val="0"/>
            </a:spcAft>
          </a:pPr>
          <a:r>
            <a:rPr lang="en-US" sz="1400" smtClean="0">
              <a:latin typeface="Times New Roman" pitchFamily="18" charset="0"/>
              <a:cs typeface="Times New Roman" pitchFamily="18" charset="0"/>
            </a:rPr>
            <a:t>Lễ kỷ niệm 85 năm Ngày thành lập Đoàn TNCS Hồ Chí Minh và trao Giải thưởng Lý Tự Trọng năm 2016 </a:t>
          </a:r>
          <a:r>
            <a:rPr lang="en-US" sz="1400" i="1" smtClean="0">
              <a:latin typeface="Times New Roman" pitchFamily="18" charset="0"/>
              <a:cs typeface="Times New Roman" pitchFamily="18" charset="0"/>
            </a:rPr>
            <a:t>(Ngày 25/3 tại Hà Nội)</a:t>
          </a:r>
          <a:endParaRPr lang="en-US" sz="1400" i="1">
            <a:latin typeface="Times New Roman" pitchFamily="18" charset="0"/>
            <a:cs typeface="Times New Roman" pitchFamily="18" charset="0"/>
          </a:endParaRPr>
        </a:p>
      </dgm:t>
    </dgm:pt>
    <dgm:pt modelId="{792A1E3E-E91E-4652-9356-ED7E118596D2}" type="sibTrans" cxnId="{246BA0A6-D2D9-49A1-B08F-C874E0663EC5}">
      <dgm:prSet/>
      <dgm:spPr/>
      <dgm:t>
        <a:bodyPr/>
        <a:lstStyle/>
        <a:p>
          <a:endParaRPr lang="en-US">
            <a:latin typeface="Times New Roman" pitchFamily="18" charset="0"/>
            <a:cs typeface="Times New Roman" pitchFamily="18" charset="0"/>
          </a:endParaRPr>
        </a:p>
      </dgm:t>
    </dgm:pt>
    <dgm:pt modelId="{158F4275-D328-46FD-8632-80AFE0BA9515}" type="parTrans" cxnId="{246BA0A6-D2D9-49A1-B08F-C874E0663EC5}">
      <dgm:prSet/>
      <dgm:spPr/>
      <dgm:t>
        <a:bodyPr/>
        <a:lstStyle/>
        <a:p>
          <a:endParaRPr lang="en-US">
            <a:latin typeface="Times New Roman" pitchFamily="18" charset="0"/>
            <a:cs typeface="Times New Roman" pitchFamily="18" charset="0"/>
          </a:endParaRPr>
        </a:p>
      </dgm:t>
    </dgm:pt>
    <dgm:pt modelId="{27281854-7261-40AF-A9C7-EE16827EC9E8}">
      <dgm:prSet custT="1"/>
      <dgm:spPr/>
      <dgm:t>
        <a:bodyPr/>
        <a:lstStyle/>
        <a:p>
          <a:endParaRPr lang="en-US" sz="1400">
            <a:latin typeface="Times New Roman" pitchFamily="18" charset="0"/>
            <a:cs typeface="Times New Roman" pitchFamily="18" charset="0"/>
          </a:endParaRPr>
        </a:p>
      </dgm:t>
    </dgm:pt>
    <dgm:pt modelId="{0097F7E1-7AC8-4D09-A4ED-24AEB4BA193A}" type="sibTrans" cxnId="{3FEC9AC0-1B71-440E-A3F3-25FC08064353}">
      <dgm:prSet/>
      <dgm:spPr/>
      <dgm:t>
        <a:bodyPr/>
        <a:lstStyle/>
        <a:p>
          <a:endParaRPr lang="en-US"/>
        </a:p>
      </dgm:t>
    </dgm:pt>
    <dgm:pt modelId="{FB10E317-A89A-4129-8D25-949AAA195DC0}" type="parTrans" cxnId="{3FEC9AC0-1B71-440E-A3F3-25FC08064353}">
      <dgm:prSet/>
      <dgm:spPr/>
      <dgm:t>
        <a:bodyPr/>
        <a:lstStyle/>
        <a:p>
          <a:endParaRPr lang="en-US"/>
        </a:p>
      </dgm:t>
    </dgm:pt>
    <dgm:pt modelId="{2F5A8492-40EF-4245-B9AB-F62A78305A53}">
      <dgm:prSet custT="1"/>
      <dgm:spPr/>
      <dgm:t>
        <a:bodyPr/>
        <a:lstStyle/>
        <a:p>
          <a:r>
            <a:rPr lang="en-US" sz="1350" smtClean="0">
              <a:latin typeface="Times New Roman" pitchFamily="18" charset="0"/>
              <a:cs typeface="Times New Roman" pitchFamily="18" charset="0"/>
            </a:rPr>
            <a:t>Tổ chức các diễn đàn “Hiến kế cho Đoàn” </a:t>
          </a:r>
          <a:r>
            <a:rPr lang="en-US" sz="1350" i="1" smtClean="0">
              <a:latin typeface="Times New Roman" pitchFamily="18" charset="0"/>
              <a:cs typeface="Times New Roman" pitchFamily="18" charset="0"/>
            </a:rPr>
            <a:t>(tháng 3/2016)</a:t>
          </a:r>
          <a:r>
            <a:rPr lang="en-US" sz="1350" smtClean="0">
              <a:latin typeface="Times New Roman" pitchFamily="18" charset="0"/>
              <a:cs typeface="Times New Roman" pitchFamily="18" charset="0"/>
            </a:rPr>
            <a:t> </a:t>
          </a:r>
          <a:endParaRPr lang="en-US" sz="1350">
            <a:latin typeface="Times New Roman" pitchFamily="18" charset="0"/>
            <a:cs typeface="Times New Roman" pitchFamily="18" charset="0"/>
          </a:endParaRPr>
        </a:p>
      </dgm:t>
    </dgm:pt>
    <dgm:pt modelId="{D84D1204-8B06-4B41-A333-AE70C2D0CC68}" type="parTrans" cxnId="{B2C507B4-5747-4A48-A01E-A5BD8C3A25FE}">
      <dgm:prSet/>
      <dgm:spPr/>
      <dgm:t>
        <a:bodyPr/>
        <a:lstStyle/>
        <a:p>
          <a:endParaRPr lang="en-US"/>
        </a:p>
      </dgm:t>
    </dgm:pt>
    <dgm:pt modelId="{2243EB3D-6836-4B48-B764-7B5393D8FFBD}" type="sibTrans" cxnId="{B2C507B4-5747-4A48-A01E-A5BD8C3A25FE}">
      <dgm:prSet/>
      <dgm:spPr/>
      <dgm:t>
        <a:bodyPr/>
        <a:lstStyle/>
        <a:p>
          <a:endParaRPr lang="en-US"/>
        </a:p>
      </dgm:t>
    </dgm:pt>
    <dgm:pt modelId="{B1226329-9CB1-451C-84CB-1FB764126B11}" type="pres">
      <dgm:prSet presAssocID="{22855312-D01C-4985-A410-A42437494764}" presName="linearFlow" presStyleCnt="0">
        <dgm:presLayoutVars>
          <dgm:dir/>
          <dgm:animLvl val="lvl"/>
          <dgm:resizeHandles val="exact"/>
        </dgm:presLayoutVars>
      </dgm:prSet>
      <dgm:spPr/>
      <dgm:t>
        <a:bodyPr/>
        <a:lstStyle/>
        <a:p>
          <a:endParaRPr lang="en-US"/>
        </a:p>
      </dgm:t>
    </dgm:pt>
    <dgm:pt modelId="{E573FC40-4E5C-4602-AD27-FFCA66C0F84B}" type="pres">
      <dgm:prSet presAssocID="{C708BB64-8F91-4C8C-B745-FB2A69FB8DF2}" presName="composite" presStyleCnt="0"/>
      <dgm:spPr/>
    </dgm:pt>
    <dgm:pt modelId="{37743962-174D-4DB1-BC81-E7ED70FBF8E7}" type="pres">
      <dgm:prSet presAssocID="{C708BB64-8F91-4C8C-B745-FB2A69FB8DF2}" presName="parentText" presStyleLbl="alignNode1" presStyleIdx="0" presStyleCnt="10" custLinFactNeighborY="-13624">
        <dgm:presLayoutVars>
          <dgm:chMax val="1"/>
          <dgm:bulletEnabled val="1"/>
        </dgm:presLayoutVars>
      </dgm:prSet>
      <dgm:spPr/>
      <dgm:t>
        <a:bodyPr/>
        <a:lstStyle/>
        <a:p>
          <a:endParaRPr lang="en-US"/>
        </a:p>
      </dgm:t>
    </dgm:pt>
    <dgm:pt modelId="{04A787C1-0E5C-4A0D-A645-B18ED9B9F62D}" type="pres">
      <dgm:prSet presAssocID="{C708BB64-8F91-4C8C-B745-FB2A69FB8DF2}" presName="descendantText" presStyleLbl="alignAcc1" presStyleIdx="0" presStyleCnt="10" custLinFactNeighborY="-20960">
        <dgm:presLayoutVars>
          <dgm:bulletEnabled val="1"/>
        </dgm:presLayoutVars>
      </dgm:prSet>
      <dgm:spPr/>
      <dgm:t>
        <a:bodyPr/>
        <a:lstStyle/>
        <a:p>
          <a:endParaRPr lang="en-US"/>
        </a:p>
      </dgm:t>
    </dgm:pt>
    <dgm:pt modelId="{D60FA8B0-5F10-473F-A99A-5050963B21D0}" type="pres">
      <dgm:prSet presAssocID="{9C33B308-1DE1-494D-B640-32930F1333E7}" presName="sp" presStyleCnt="0"/>
      <dgm:spPr/>
    </dgm:pt>
    <dgm:pt modelId="{F7DC3670-03A7-4FED-9798-39139B4610A8}" type="pres">
      <dgm:prSet presAssocID="{E3AFFA4A-4031-486B-AA8D-9B58A6D4B572}" presName="composite" presStyleCnt="0"/>
      <dgm:spPr/>
    </dgm:pt>
    <dgm:pt modelId="{91FE5058-62F6-4FDE-A0ED-426E71BE9E10}" type="pres">
      <dgm:prSet presAssocID="{E3AFFA4A-4031-486B-AA8D-9B58A6D4B572}" presName="parentText" presStyleLbl="alignNode1" presStyleIdx="1" presStyleCnt="10" custLinFactNeighborY="-8458">
        <dgm:presLayoutVars>
          <dgm:chMax val="1"/>
          <dgm:bulletEnabled val="1"/>
        </dgm:presLayoutVars>
      </dgm:prSet>
      <dgm:spPr/>
      <dgm:t>
        <a:bodyPr/>
        <a:lstStyle/>
        <a:p>
          <a:endParaRPr lang="en-US"/>
        </a:p>
      </dgm:t>
    </dgm:pt>
    <dgm:pt modelId="{0C9D2030-6594-4505-98DC-4E8A25D8AA5B}" type="pres">
      <dgm:prSet presAssocID="{E3AFFA4A-4031-486B-AA8D-9B58A6D4B572}" presName="descendantText" presStyleLbl="alignAcc1" presStyleIdx="1" presStyleCnt="10" custScaleY="131058" custLinFactNeighborY="-14466">
        <dgm:presLayoutVars>
          <dgm:bulletEnabled val="1"/>
        </dgm:presLayoutVars>
      </dgm:prSet>
      <dgm:spPr/>
      <dgm:t>
        <a:bodyPr/>
        <a:lstStyle/>
        <a:p>
          <a:endParaRPr lang="en-US"/>
        </a:p>
      </dgm:t>
    </dgm:pt>
    <dgm:pt modelId="{EDBA4784-85AC-4477-84BA-F2833422C29E}" type="pres">
      <dgm:prSet presAssocID="{A2257F4B-C849-4428-BA59-A584104EE42A}" presName="sp" presStyleCnt="0"/>
      <dgm:spPr/>
    </dgm:pt>
    <dgm:pt modelId="{346901FE-3301-4173-AEC9-1754C39F713F}" type="pres">
      <dgm:prSet presAssocID="{DF021828-747B-4EB3-AADF-5CA76B6572FE}" presName="composite" presStyleCnt="0"/>
      <dgm:spPr/>
    </dgm:pt>
    <dgm:pt modelId="{069011F7-3516-4D52-8732-FEDCB71F5C3B}" type="pres">
      <dgm:prSet presAssocID="{DF021828-747B-4EB3-AADF-5CA76B6572FE}" presName="parentText" presStyleLbl="alignNode1" presStyleIdx="2" presStyleCnt="10" custLinFactNeighborY="-4134">
        <dgm:presLayoutVars>
          <dgm:chMax val="1"/>
          <dgm:bulletEnabled val="1"/>
        </dgm:presLayoutVars>
      </dgm:prSet>
      <dgm:spPr/>
      <dgm:t>
        <a:bodyPr/>
        <a:lstStyle/>
        <a:p>
          <a:endParaRPr lang="en-US"/>
        </a:p>
      </dgm:t>
    </dgm:pt>
    <dgm:pt modelId="{817BD1AD-03D7-4BB4-9D04-E4B8BA12D5F0}" type="pres">
      <dgm:prSet presAssocID="{DF021828-747B-4EB3-AADF-5CA76B6572FE}" presName="descendantText" presStyleLbl="alignAcc1" presStyleIdx="2" presStyleCnt="10" custScaleY="116484" custLinFactNeighborY="-6361">
        <dgm:presLayoutVars>
          <dgm:bulletEnabled val="1"/>
        </dgm:presLayoutVars>
      </dgm:prSet>
      <dgm:spPr/>
      <dgm:t>
        <a:bodyPr/>
        <a:lstStyle/>
        <a:p>
          <a:endParaRPr lang="en-US"/>
        </a:p>
      </dgm:t>
    </dgm:pt>
    <dgm:pt modelId="{4992813E-C6C1-4A76-AD30-B61212B6F2BE}" type="pres">
      <dgm:prSet presAssocID="{3A71C14C-E47A-4D20-AC9A-844F5C269CDC}" presName="sp" presStyleCnt="0"/>
      <dgm:spPr/>
    </dgm:pt>
    <dgm:pt modelId="{6420C78D-1189-402C-AA1C-8ADFAF769309}" type="pres">
      <dgm:prSet presAssocID="{22661DB2-9375-4149-9E22-5349BBE0BFB3}" presName="composite" presStyleCnt="0"/>
      <dgm:spPr/>
    </dgm:pt>
    <dgm:pt modelId="{CD7AADE8-49AC-41BB-9250-865801FA2FB4}" type="pres">
      <dgm:prSet presAssocID="{22661DB2-9375-4149-9E22-5349BBE0BFB3}" presName="parentText" presStyleLbl="alignNode1" presStyleIdx="3" presStyleCnt="10" custLinFactNeighborY="-9013">
        <dgm:presLayoutVars>
          <dgm:chMax val="1"/>
          <dgm:bulletEnabled val="1"/>
        </dgm:presLayoutVars>
      </dgm:prSet>
      <dgm:spPr/>
      <dgm:t>
        <a:bodyPr/>
        <a:lstStyle/>
        <a:p>
          <a:endParaRPr lang="en-US"/>
        </a:p>
      </dgm:t>
    </dgm:pt>
    <dgm:pt modelId="{D1D5889C-C5DE-4C2E-80CE-8FCD8F918617}" type="pres">
      <dgm:prSet presAssocID="{22661DB2-9375-4149-9E22-5349BBE0BFB3}" presName="descendantText" presStyleLbl="alignAcc1" presStyleIdx="3" presStyleCnt="10" custLinFactNeighborY="-13865">
        <dgm:presLayoutVars>
          <dgm:bulletEnabled val="1"/>
        </dgm:presLayoutVars>
      </dgm:prSet>
      <dgm:spPr/>
      <dgm:t>
        <a:bodyPr/>
        <a:lstStyle/>
        <a:p>
          <a:endParaRPr lang="en-US"/>
        </a:p>
      </dgm:t>
    </dgm:pt>
    <dgm:pt modelId="{D08AB07C-715C-4CB6-845F-4DFE90BC3695}" type="pres">
      <dgm:prSet presAssocID="{0CD93BCD-2A16-420F-B6B1-3DC60EA9104A}" presName="sp" presStyleCnt="0"/>
      <dgm:spPr/>
    </dgm:pt>
    <dgm:pt modelId="{B4BB9B2C-D4C7-4F44-9EEB-0BBE1797ED49}" type="pres">
      <dgm:prSet presAssocID="{864C0DF3-9903-4F0F-B417-5E2DEAC785F7}" presName="composite" presStyleCnt="0"/>
      <dgm:spPr/>
    </dgm:pt>
    <dgm:pt modelId="{2BA6DDCC-8B32-49CD-83E2-8FE8C4A845D7}" type="pres">
      <dgm:prSet presAssocID="{864C0DF3-9903-4F0F-B417-5E2DEAC785F7}" presName="parentText" presStyleLbl="alignNode1" presStyleIdx="4" presStyleCnt="10" custLinFactNeighborY="-30281">
        <dgm:presLayoutVars>
          <dgm:chMax val="1"/>
          <dgm:bulletEnabled val="1"/>
        </dgm:presLayoutVars>
      </dgm:prSet>
      <dgm:spPr/>
      <dgm:t>
        <a:bodyPr/>
        <a:lstStyle/>
        <a:p>
          <a:endParaRPr lang="en-US"/>
        </a:p>
      </dgm:t>
    </dgm:pt>
    <dgm:pt modelId="{9F4C6622-9A1C-46E6-A7C6-F589365E0F7D}" type="pres">
      <dgm:prSet presAssocID="{864C0DF3-9903-4F0F-B417-5E2DEAC785F7}" presName="descendantText" presStyleLbl="alignAcc1" presStyleIdx="4" presStyleCnt="10" custScaleY="177307" custLinFactNeighborY="-40626">
        <dgm:presLayoutVars>
          <dgm:bulletEnabled val="1"/>
        </dgm:presLayoutVars>
      </dgm:prSet>
      <dgm:spPr/>
      <dgm:t>
        <a:bodyPr/>
        <a:lstStyle/>
        <a:p>
          <a:endParaRPr lang="en-US"/>
        </a:p>
      </dgm:t>
    </dgm:pt>
    <dgm:pt modelId="{26054DDC-10C6-4F70-928A-F431AC744F53}" type="pres">
      <dgm:prSet presAssocID="{577FB001-7F79-4240-B556-A45E694D2A24}" presName="sp" presStyleCnt="0"/>
      <dgm:spPr/>
    </dgm:pt>
    <dgm:pt modelId="{458178B2-F145-4035-A894-D624CE9ED1B9}" type="pres">
      <dgm:prSet presAssocID="{DDBD54AD-ACC0-4DA7-AD50-3CE545FC8FBF}" presName="composite" presStyleCnt="0"/>
      <dgm:spPr/>
    </dgm:pt>
    <dgm:pt modelId="{3E874C85-B551-4CCC-9E70-A812AA8ADF02}" type="pres">
      <dgm:prSet presAssocID="{DDBD54AD-ACC0-4DA7-AD50-3CE545FC8FBF}" presName="parentText" presStyleLbl="alignNode1" presStyleIdx="5" presStyleCnt="10" custLinFactNeighborY="-19852">
        <dgm:presLayoutVars>
          <dgm:chMax val="1"/>
          <dgm:bulletEnabled val="1"/>
        </dgm:presLayoutVars>
      </dgm:prSet>
      <dgm:spPr/>
      <dgm:t>
        <a:bodyPr/>
        <a:lstStyle/>
        <a:p>
          <a:endParaRPr lang="en-US"/>
        </a:p>
      </dgm:t>
    </dgm:pt>
    <dgm:pt modelId="{318BBA58-0F86-4B2D-9835-5D5678A358C5}" type="pres">
      <dgm:prSet presAssocID="{DDBD54AD-ACC0-4DA7-AD50-3CE545FC8FBF}" presName="descendantText" presStyleLbl="alignAcc1" presStyleIdx="5" presStyleCnt="10" custScaleY="133416" custLinFactNeighborY="-17972">
        <dgm:presLayoutVars>
          <dgm:bulletEnabled val="1"/>
        </dgm:presLayoutVars>
      </dgm:prSet>
      <dgm:spPr/>
      <dgm:t>
        <a:bodyPr/>
        <a:lstStyle/>
        <a:p>
          <a:endParaRPr lang="en-US"/>
        </a:p>
      </dgm:t>
    </dgm:pt>
    <dgm:pt modelId="{78E29882-A04D-446F-A26A-0AAA58076AD9}" type="pres">
      <dgm:prSet presAssocID="{B35306FD-EE37-4F07-A308-41AE5E6CBBB9}" presName="sp" presStyleCnt="0"/>
      <dgm:spPr/>
    </dgm:pt>
    <dgm:pt modelId="{9C2B0A63-15FC-4C82-BEE9-D7C73C96B192}" type="pres">
      <dgm:prSet presAssocID="{4FB3D0C2-CD68-4CBD-9614-EAA0629C07D6}" presName="composite" presStyleCnt="0"/>
      <dgm:spPr/>
    </dgm:pt>
    <dgm:pt modelId="{29647D11-05E3-4BBC-AC87-B4E64B9B5E89}" type="pres">
      <dgm:prSet presAssocID="{4FB3D0C2-CD68-4CBD-9614-EAA0629C07D6}" presName="parentText" presStyleLbl="alignNode1" presStyleIdx="6" presStyleCnt="10" custLinFactNeighborY="893">
        <dgm:presLayoutVars>
          <dgm:chMax val="1"/>
          <dgm:bulletEnabled val="1"/>
        </dgm:presLayoutVars>
      </dgm:prSet>
      <dgm:spPr/>
      <dgm:t>
        <a:bodyPr/>
        <a:lstStyle/>
        <a:p>
          <a:endParaRPr lang="en-US"/>
        </a:p>
      </dgm:t>
    </dgm:pt>
    <dgm:pt modelId="{F5F06BC7-6A4D-4DB5-8932-4B54C5668A16}" type="pres">
      <dgm:prSet presAssocID="{4FB3D0C2-CD68-4CBD-9614-EAA0629C07D6}" presName="descendantText" presStyleLbl="alignAcc1" presStyleIdx="6" presStyleCnt="10" custLinFactNeighborY="1373">
        <dgm:presLayoutVars>
          <dgm:bulletEnabled val="1"/>
        </dgm:presLayoutVars>
      </dgm:prSet>
      <dgm:spPr/>
      <dgm:t>
        <a:bodyPr/>
        <a:lstStyle/>
        <a:p>
          <a:endParaRPr lang="en-US"/>
        </a:p>
      </dgm:t>
    </dgm:pt>
    <dgm:pt modelId="{A41F9545-45A0-4328-9B6D-433F46FC4B5C}" type="pres">
      <dgm:prSet presAssocID="{687408D5-6216-4E3D-AB09-FEF74796C3BE}" presName="sp" presStyleCnt="0"/>
      <dgm:spPr/>
    </dgm:pt>
    <dgm:pt modelId="{8CE1522D-8286-4C1E-944B-D241415937E7}" type="pres">
      <dgm:prSet presAssocID="{090287A8-43F3-4938-A067-C6ACD589366F}" presName="composite" presStyleCnt="0"/>
      <dgm:spPr/>
    </dgm:pt>
    <dgm:pt modelId="{6EF7B35C-8214-40A9-BEE0-32251DF87769}" type="pres">
      <dgm:prSet presAssocID="{090287A8-43F3-4938-A067-C6ACD589366F}" presName="parentText" presStyleLbl="alignNode1" presStyleIdx="7" presStyleCnt="10" custLinFactNeighborY="-5471">
        <dgm:presLayoutVars>
          <dgm:chMax val="1"/>
          <dgm:bulletEnabled val="1"/>
        </dgm:presLayoutVars>
      </dgm:prSet>
      <dgm:spPr/>
      <dgm:t>
        <a:bodyPr/>
        <a:lstStyle/>
        <a:p>
          <a:endParaRPr lang="en-US"/>
        </a:p>
      </dgm:t>
    </dgm:pt>
    <dgm:pt modelId="{B205B89F-0BF2-4B5C-978E-781C04D7B647}" type="pres">
      <dgm:prSet presAssocID="{090287A8-43F3-4938-A067-C6ACD589366F}" presName="descendantText" presStyleLbl="alignAcc1" presStyleIdx="7" presStyleCnt="10" custLinFactNeighborY="-8418">
        <dgm:presLayoutVars>
          <dgm:bulletEnabled val="1"/>
        </dgm:presLayoutVars>
      </dgm:prSet>
      <dgm:spPr/>
      <dgm:t>
        <a:bodyPr/>
        <a:lstStyle/>
        <a:p>
          <a:endParaRPr lang="en-US"/>
        </a:p>
      </dgm:t>
    </dgm:pt>
    <dgm:pt modelId="{4FC539C1-4A8A-4D72-8AFC-63CB48CBB61E}" type="pres">
      <dgm:prSet presAssocID="{849E22F2-1CA9-4C80-A3D6-8D9AA6844BCC}" presName="sp" presStyleCnt="0"/>
      <dgm:spPr/>
    </dgm:pt>
    <dgm:pt modelId="{3ED8B77F-4DCA-4163-A206-32BA50DE0B87}" type="pres">
      <dgm:prSet presAssocID="{4346B6E4-D76A-48AA-9528-6BBA25EEA664}" presName="composite" presStyleCnt="0"/>
      <dgm:spPr/>
    </dgm:pt>
    <dgm:pt modelId="{1D3F1CA0-0A45-431D-B5C7-E52FF84B7158}" type="pres">
      <dgm:prSet presAssocID="{4346B6E4-D76A-48AA-9528-6BBA25EEA664}" presName="parentText" presStyleLbl="alignNode1" presStyleIdx="8" presStyleCnt="10" custLinFactNeighborY="-1066">
        <dgm:presLayoutVars>
          <dgm:chMax val="1"/>
          <dgm:bulletEnabled val="1"/>
        </dgm:presLayoutVars>
      </dgm:prSet>
      <dgm:spPr/>
      <dgm:t>
        <a:bodyPr/>
        <a:lstStyle/>
        <a:p>
          <a:endParaRPr lang="en-US"/>
        </a:p>
      </dgm:t>
    </dgm:pt>
    <dgm:pt modelId="{1DDFEC90-EB60-43D2-AD00-3B409CB74D56}" type="pres">
      <dgm:prSet presAssocID="{4346B6E4-D76A-48AA-9528-6BBA25EEA664}" presName="descendantText" presStyleLbl="alignAcc1" presStyleIdx="8" presStyleCnt="10" custLinFactNeighborY="-1154">
        <dgm:presLayoutVars>
          <dgm:bulletEnabled val="1"/>
        </dgm:presLayoutVars>
      </dgm:prSet>
      <dgm:spPr/>
      <dgm:t>
        <a:bodyPr/>
        <a:lstStyle/>
        <a:p>
          <a:endParaRPr lang="en-US"/>
        </a:p>
      </dgm:t>
    </dgm:pt>
    <dgm:pt modelId="{F096B70D-F5FE-437E-B507-F4697F607726}" type="pres">
      <dgm:prSet presAssocID="{E65B0748-7C17-4480-ADC7-6A2E2A616A25}" presName="sp" presStyleCnt="0"/>
      <dgm:spPr/>
    </dgm:pt>
    <dgm:pt modelId="{58B42BFB-1057-490D-BB60-436BC2C28295}" type="pres">
      <dgm:prSet presAssocID="{27281854-7261-40AF-A9C7-EE16827EC9E8}" presName="composite" presStyleCnt="0"/>
      <dgm:spPr/>
    </dgm:pt>
    <dgm:pt modelId="{55DA557A-D740-4E75-9B02-63076F0AA63A}" type="pres">
      <dgm:prSet presAssocID="{27281854-7261-40AF-A9C7-EE16827EC9E8}" presName="parentText" presStyleLbl="alignNode1" presStyleIdx="9" presStyleCnt="10">
        <dgm:presLayoutVars>
          <dgm:chMax val="1"/>
          <dgm:bulletEnabled val="1"/>
        </dgm:presLayoutVars>
      </dgm:prSet>
      <dgm:spPr/>
      <dgm:t>
        <a:bodyPr/>
        <a:lstStyle/>
        <a:p>
          <a:endParaRPr lang="en-US"/>
        </a:p>
      </dgm:t>
    </dgm:pt>
    <dgm:pt modelId="{5A7F6A83-D0E8-45E7-B5A6-BA5629C11AE1}" type="pres">
      <dgm:prSet presAssocID="{27281854-7261-40AF-A9C7-EE16827EC9E8}" presName="descendantText" presStyleLbl="alignAcc1" presStyleIdx="9" presStyleCnt="10">
        <dgm:presLayoutVars>
          <dgm:bulletEnabled val="1"/>
        </dgm:presLayoutVars>
      </dgm:prSet>
      <dgm:spPr/>
      <dgm:t>
        <a:bodyPr/>
        <a:lstStyle/>
        <a:p>
          <a:endParaRPr lang="en-US"/>
        </a:p>
      </dgm:t>
    </dgm:pt>
  </dgm:ptLst>
  <dgm:cxnLst>
    <dgm:cxn modelId="{9FC009D2-A910-49A5-8735-A95D4667E853}" srcId="{DDBD54AD-ACC0-4DA7-AD50-3CE545FC8FBF}" destId="{4CEC10D2-436F-4041-AEB8-F7B913EC7CA1}" srcOrd="0" destOrd="0" parTransId="{452AFD38-196F-4BB3-AFC0-054E70CAD153}" sibTransId="{FE011B18-3497-40D5-9AB0-489F0CEAD121}"/>
    <dgm:cxn modelId="{2EE5BEA3-2E62-47BC-8F87-C9BABE9D12E6}" srcId="{22855312-D01C-4985-A410-A42437494764}" destId="{090287A8-43F3-4938-A067-C6ACD589366F}" srcOrd="7" destOrd="0" parTransId="{E0234E2B-4507-45D0-964C-8D663DE2EF1E}" sibTransId="{849E22F2-1CA9-4C80-A3D6-8D9AA6844BCC}"/>
    <dgm:cxn modelId="{77468569-F1A2-44D6-8399-EB51E19A432C}" type="presOf" srcId="{DDBD54AD-ACC0-4DA7-AD50-3CE545FC8FBF}" destId="{3E874C85-B551-4CCC-9E70-A812AA8ADF02}" srcOrd="0" destOrd="0" presId="urn:microsoft.com/office/officeart/2005/8/layout/chevron2"/>
    <dgm:cxn modelId="{932B4554-0F20-449D-8695-0C5F32352DDB}" srcId="{4346B6E4-D76A-48AA-9528-6BBA25EEA664}" destId="{BAB5B290-A5DD-4E5D-BC27-54ABFEE8E833}" srcOrd="0" destOrd="0" parTransId="{C6766C77-78E3-4986-AA11-C3BB55BE598D}" sibTransId="{03289859-1404-43F7-B2AE-2CCF0BC50F44}"/>
    <dgm:cxn modelId="{49333F44-791A-4BBD-8801-C56CB5188DB4}" type="presOf" srcId="{EC3CE191-7263-440E-9D67-0FFEAAE41044}" destId="{0C9D2030-6594-4505-98DC-4E8A25D8AA5B}" srcOrd="0" destOrd="0" presId="urn:microsoft.com/office/officeart/2005/8/layout/chevron2"/>
    <dgm:cxn modelId="{AFF2BFBA-64B0-49D8-A5FD-4B6058FCFB86}" type="presOf" srcId="{DF021828-747B-4EB3-AADF-5CA76B6572FE}" destId="{069011F7-3516-4D52-8732-FEDCB71F5C3B}" srcOrd="0" destOrd="0" presId="urn:microsoft.com/office/officeart/2005/8/layout/chevron2"/>
    <dgm:cxn modelId="{3C8F357C-6BBB-4041-9910-C2F8E79F2E00}" srcId="{22661DB2-9375-4149-9E22-5349BBE0BFB3}" destId="{E94B4F6B-8D9F-4431-BD98-0E918391B3F2}" srcOrd="0" destOrd="0" parTransId="{3CB9792E-2B7A-4C31-AD20-72E533284967}" sibTransId="{D8ABAEB1-5906-4285-96F1-1F81A636279F}"/>
    <dgm:cxn modelId="{02A7220F-D976-4A02-8D9E-2BAA1B1DF412}" srcId="{22855312-D01C-4985-A410-A42437494764}" destId="{DF021828-747B-4EB3-AADF-5CA76B6572FE}" srcOrd="2" destOrd="0" parTransId="{34767137-BAC7-471A-970B-4653CBCAE7C6}" sibTransId="{3A71C14C-E47A-4D20-AC9A-844F5C269CDC}"/>
    <dgm:cxn modelId="{246BA0A6-D2D9-49A1-B08F-C874E0663EC5}" srcId="{4FB3D0C2-CD68-4CBD-9614-EAA0629C07D6}" destId="{0D048BA5-274C-4A4B-A8B7-F641E41C3C81}" srcOrd="0" destOrd="0" parTransId="{158F4275-D328-46FD-8632-80AFE0BA9515}" sibTransId="{792A1E3E-E91E-4652-9356-ED7E118596D2}"/>
    <dgm:cxn modelId="{E875E353-36B5-4C7F-9302-39795A452235}" type="presOf" srcId="{4CEC10D2-436F-4041-AEB8-F7B913EC7CA1}" destId="{318BBA58-0F86-4B2D-9835-5D5678A358C5}" srcOrd="0" destOrd="0" presId="urn:microsoft.com/office/officeart/2005/8/layout/chevron2"/>
    <dgm:cxn modelId="{646B2CBD-6E2A-4D9C-B18A-55F2701484BB}" type="presOf" srcId="{4FB3D0C2-CD68-4CBD-9614-EAA0629C07D6}" destId="{29647D11-05E3-4BBC-AC87-B4E64B9B5E89}" srcOrd="0" destOrd="0" presId="urn:microsoft.com/office/officeart/2005/8/layout/chevron2"/>
    <dgm:cxn modelId="{70953572-33B7-44B7-BBAA-202728A4D7C8}" type="presOf" srcId="{2F5A8492-40EF-4245-B9AB-F62A78305A53}" destId="{5A7F6A83-D0E8-45E7-B5A6-BA5629C11AE1}" srcOrd="0" destOrd="0" presId="urn:microsoft.com/office/officeart/2005/8/layout/chevron2"/>
    <dgm:cxn modelId="{38F24AC6-E2FA-45D9-9331-BEE6F679C16D}" type="presOf" srcId="{E3AFFA4A-4031-486B-AA8D-9B58A6D4B572}" destId="{91FE5058-62F6-4FDE-A0ED-426E71BE9E10}" srcOrd="0" destOrd="0" presId="urn:microsoft.com/office/officeart/2005/8/layout/chevron2"/>
    <dgm:cxn modelId="{7AF29A01-A8D2-41A1-9F25-02BF4EA4EFC6}" type="presOf" srcId="{76728A62-C9DD-4EB9-8985-2718A42D5683}" destId="{9F4C6622-9A1C-46E6-A7C6-F589365E0F7D}" srcOrd="0" destOrd="0" presId="urn:microsoft.com/office/officeart/2005/8/layout/chevron2"/>
    <dgm:cxn modelId="{4908D6B0-3061-4F03-A92B-63D787BA5366}" srcId="{090287A8-43F3-4938-A067-C6ACD589366F}" destId="{8943FBC7-FE1E-4119-9791-7E6DED194968}" srcOrd="0" destOrd="0" parTransId="{4164B2DA-DCD2-41A7-BC17-F00431081B42}" sibTransId="{302A18E4-9C99-434D-8209-9EDAF7A9C35E}"/>
    <dgm:cxn modelId="{8A202C4E-CD72-4129-B6DE-5370A5D3237B}" srcId="{22855312-D01C-4985-A410-A42437494764}" destId="{22661DB2-9375-4149-9E22-5349BBE0BFB3}" srcOrd="3" destOrd="0" parTransId="{F5E747B5-D9BA-4AD0-B126-86D5C27DF954}" sibTransId="{0CD93BCD-2A16-420F-B6B1-3DC60EA9104A}"/>
    <dgm:cxn modelId="{65EBB192-460F-410B-B9AE-AC833BFC798D}" type="presOf" srcId="{D3DB93EF-BA73-462F-BB07-ECA0AA89A5E6}" destId="{04A787C1-0E5C-4A0D-A645-B18ED9B9F62D}" srcOrd="0" destOrd="0" presId="urn:microsoft.com/office/officeart/2005/8/layout/chevron2"/>
    <dgm:cxn modelId="{F4DBA0BF-35E0-4B86-8F5E-2CE6E9B75D18}" srcId="{864C0DF3-9903-4F0F-B417-5E2DEAC785F7}" destId="{76728A62-C9DD-4EB9-8985-2718A42D5683}" srcOrd="0" destOrd="0" parTransId="{F61FD99B-1170-4DCB-AEA8-4057C49CEA83}" sibTransId="{34FFDC84-4695-418A-A815-F45E94CBCB95}"/>
    <dgm:cxn modelId="{799CE45D-84E4-4051-AA01-2B51C06D94CA}" type="presOf" srcId="{8943FBC7-FE1E-4119-9791-7E6DED194968}" destId="{B205B89F-0BF2-4B5C-978E-781C04D7B647}" srcOrd="0" destOrd="0" presId="urn:microsoft.com/office/officeart/2005/8/layout/chevron2"/>
    <dgm:cxn modelId="{CBFE7EC6-405B-47C4-94D6-501E06D78548}" type="presOf" srcId="{4346B6E4-D76A-48AA-9528-6BBA25EEA664}" destId="{1D3F1CA0-0A45-431D-B5C7-E52FF84B7158}" srcOrd="0" destOrd="0" presId="urn:microsoft.com/office/officeart/2005/8/layout/chevron2"/>
    <dgm:cxn modelId="{A3409381-5319-4341-AEFD-9237B765CA23}" srcId="{22855312-D01C-4985-A410-A42437494764}" destId="{864C0DF3-9903-4F0F-B417-5E2DEAC785F7}" srcOrd="4" destOrd="0" parTransId="{001B9505-A1C9-4C7A-A1BC-95BC8AE7C010}" sibTransId="{577FB001-7F79-4240-B556-A45E694D2A24}"/>
    <dgm:cxn modelId="{AFD65917-6A1F-43C3-A116-3AEB34C0B174}" srcId="{22855312-D01C-4985-A410-A42437494764}" destId="{C708BB64-8F91-4C8C-B745-FB2A69FB8DF2}" srcOrd="0" destOrd="0" parTransId="{74357540-DFB9-4D43-8910-301738D9868A}" sibTransId="{9C33B308-1DE1-494D-B640-32930F1333E7}"/>
    <dgm:cxn modelId="{AED99815-6A65-4F53-BDE0-FA9A46DC1821}" type="presOf" srcId="{090287A8-43F3-4938-A067-C6ACD589366F}" destId="{6EF7B35C-8214-40A9-BEE0-32251DF87769}" srcOrd="0" destOrd="0" presId="urn:microsoft.com/office/officeart/2005/8/layout/chevron2"/>
    <dgm:cxn modelId="{9F2CA061-35AA-40C6-8B07-D1742879AE63}" srcId="{C708BB64-8F91-4C8C-B745-FB2A69FB8DF2}" destId="{D3DB93EF-BA73-462F-BB07-ECA0AA89A5E6}" srcOrd="0" destOrd="0" parTransId="{BBB8BB42-0476-45F5-8992-4BB204C7F9E9}" sibTransId="{ACE6ADEA-8BAC-40C3-BDDE-88539F83C75A}"/>
    <dgm:cxn modelId="{DE63B502-ACEF-43AB-8B26-EB02B23E0416}" type="presOf" srcId="{E94B4F6B-8D9F-4431-BD98-0E918391B3F2}" destId="{D1D5889C-C5DE-4C2E-80CE-8FCD8F918617}" srcOrd="0" destOrd="0" presId="urn:microsoft.com/office/officeart/2005/8/layout/chevron2"/>
    <dgm:cxn modelId="{B2C507B4-5747-4A48-A01E-A5BD8C3A25FE}" srcId="{27281854-7261-40AF-A9C7-EE16827EC9E8}" destId="{2F5A8492-40EF-4245-B9AB-F62A78305A53}" srcOrd="0" destOrd="0" parTransId="{D84D1204-8B06-4B41-A333-AE70C2D0CC68}" sibTransId="{2243EB3D-6836-4B48-B764-7B5393D8FFBD}"/>
    <dgm:cxn modelId="{79589A9B-2D63-4288-9948-1C68619C87FA}" srcId="{DF021828-747B-4EB3-AADF-5CA76B6572FE}" destId="{48B6CC73-E98B-4ABA-B1FB-6602F1807986}" srcOrd="0" destOrd="0" parTransId="{6624BDD1-CF6A-4BD2-B77E-5C40C5E0B695}" sibTransId="{BFBAF0FC-AEBD-43F5-A309-96DC0078F002}"/>
    <dgm:cxn modelId="{76553974-D5C3-4E7A-9212-677BBAABD25A}" srcId="{E3AFFA4A-4031-486B-AA8D-9B58A6D4B572}" destId="{EC3CE191-7263-440E-9D67-0FFEAAE41044}" srcOrd="0" destOrd="0" parTransId="{4BE7B77D-E659-4ED2-B16B-32271D3A1E4A}" sibTransId="{B1D99001-389C-4695-A151-A0DC2D91D583}"/>
    <dgm:cxn modelId="{D826F2F8-2CFE-41B6-BE92-D6E778CE6AA7}" type="presOf" srcId="{864C0DF3-9903-4F0F-B417-5E2DEAC785F7}" destId="{2BA6DDCC-8B32-49CD-83E2-8FE8C4A845D7}" srcOrd="0" destOrd="0" presId="urn:microsoft.com/office/officeart/2005/8/layout/chevron2"/>
    <dgm:cxn modelId="{A11431A3-A905-4574-9D1C-DA9E7147A34F}" srcId="{22855312-D01C-4985-A410-A42437494764}" destId="{4346B6E4-D76A-48AA-9528-6BBA25EEA664}" srcOrd="8" destOrd="0" parTransId="{5DFD5278-FECC-4ED5-A1BF-DC201BC00921}" sibTransId="{E65B0748-7C17-4480-ADC7-6A2E2A616A25}"/>
    <dgm:cxn modelId="{C9401F72-B914-4622-989A-1B8157F8242F}" srcId="{22855312-D01C-4985-A410-A42437494764}" destId="{4FB3D0C2-CD68-4CBD-9614-EAA0629C07D6}" srcOrd="6" destOrd="0" parTransId="{C6650CF8-7919-48A1-ABC8-74928BD0BAE7}" sibTransId="{687408D5-6216-4E3D-AB09-FEF74796C3BE}"/>
    <dgm:cxn modelId="{3FEC9AC0-1B71-440E-A3F3-25FC08064353}" srcId="{22855312-D01C-4985-A410-A42437494764}" destId="{27281854-7261-40AF-A9C7-EE16827EC9E8}" srcOrd="9" destOrd="0" parTransId="{FB10E317-A89A-4129-8D25-949AAA195DC0}" sibTransId="{0097F7E1-7AC8-4D09-A4ED-24AEB4BA193A}"/>
    <dgm:cxn modelId="{F1024C07-A806-4FC5-974A-01393086B7A1}" type="presOf" srcId="{C708BB64-8F91-4C8C-B745-FB2A69FB8DF2}" destId="{37743962-174D-4DB1-BC81-E7ED70FBF8E7}" srcOrd="0" destOrd="0" presId="urn:microsoft.com/office/officeart/2005/8/layout/chevron2"/>
    <dgm:cxn modelId="{A021F927-C839-4487-B088-A43472699F51}" type="presOf" srcId="{27281854-7261-40AF-A9C7-EE16827EC9E8}" destId="{55DA557A-D740-4E75-9B02-63076F0AA63A}" srcOrd="0" destOrd="0" presId="urn:microsoft.com/office/officeart/2005/8/layout/chevron2"/>
    <dgm:cxn modelId="{EBBB814B-02DE-42F3-BE47-4B4EC3CED52B}" srcId="{22855312-D01C-4985-A410-A42437494764}" destId="{E3AFFA4A-4031-486B-AA8D-9B58A6D4B572}" srcOrd="1" destOrd="0" parTransId="{48DB152C-43C2-418E-BF76-D2DF0160C636}" sibTransId="{A2257F4B-C849-4428-BA59-A584104EE42A}"/>
    <dgm:cxn modelId="{43991BA7-F0A0-43AA-BD60-4B3664F839B1}" srcId="{22855312-D01C-4985-A410-A42437494764}" destId="{DDBD54AD-ACC0-4DA7-AD50-3CE545FC8FBF}" srcOrd="5" destOrd="0" parTransId="{8416A49F-D69B-4405-AB7E-0068A9B74F16}" sibTransId="{B35306FD-EE37-4F07-A308-41AE5E6CBBB9}"/>
    <dgm:cxn modelId="{86C7CEDA-48EB-4BA6-805A-26BE5D179656}" type="presOf" srcId="{BAB5B290-A5DD-4E5D-BC27-54ABFEE8E833}" destId="{1DDFEC90-EB60-43D2-AD00-3B409CB74D56}" srcOrd="0" destOrd="0" presId="urn:microsoft.com/office/officeart/2005/8/layout/chevron2"/>
    <dgm:cxn modelId="{0F8A315D-EA6E-46B8-80F3-0B885D801222}" type="presOf" srcId="{0D048BA5-274C-4A4B-A8B7-F641E41C3C81}" destId="{F5F06BC7-6A4D-4DB5-8932-4B54C5668A16}" srcOrd="0" destOrd="0" presId="urn:microsoft.com/office/officeart/2005/8/layout/chevron2"/>
    <dgm:cxn modelId="{49B8F247-117A-4CFD-AC6D-61DEB8AD4C1C}" type="presOf" srcId="{22661DB2-9375-4149-9E22-5349BBE0BFB3}" destId="{CD7AADE8-49AC-41BB-9250-865801FA2FB4}" srcOrd="0" destOrd="0" presId="urn:microsoft.com/office/officeart/2005/8/layout/chevron2"/>
    <dgm:cxn modelId="{47766F33-E290-4774-91C6-DE03B358AA5E}" type="presOf" srcId="{48B6CC73-E98B-4ABA-B1FB-6602F1807986}" destId="{817BD1AD-03D7-4BB4-9D04-E4B8BA12D5F0}" srcOrd="0" destOrd="0" presId="urn:microsoft.com/office/officeart/2005/8/layout/chevron2"/>
    <dgm:cxn modelId="{CEC1C5AB-55E8-4D69-BCBB-4066A28E44A9}" type="presOf" srcId="{22855312-D01C-4985-A410-A42437494764}" destId="{B1226329-9CB1-451C-84CB-1FB764126B11}" srcOrd="0" destOrd="0" presId="urn:microsoft.com/office/officeart/2005/8/layout/chevron2"/>
    <dgm:cxn modelId="{326BCA63-AE03-465B-AF0C-7A4D35620999}" type="presParOf" srcId="{B1226329-9CB1-451C-84CB-1FB764126B11}" destId="{E573FC40-4E5C-4602-AD27-FFCA66C0F84B}" srcOrd="0" destOrd="0" presId="urn:microsoft.com/office/officeart/2005/8/layout/chevron2"/>
    <dgm:cxn modelId="{196E3CA2-F006-4D61-8FAD-AB73AAF01560}" type="presParOf" srcId="{E573FC40-4E5C-4602-AD27-FFCA66C0F84B}" destId="{37743962-174D-4DB1-BC81-E7ED70FBF8E7}" srcOrd="0" destOrd="0" presId="urn:microsoft.com/office/officeart/2005/8/layout/chevron2"/>
    <dgm:cxn modelId="{54739987-9982-4E98-8158-18B22CEF0958}" type="presParOf" srcId="{E573FC40-4E5C-4602-AD27-FFCA66C0F84B}" destId="{04A787C1-0E5C-4A0D-A645-B18ED9B9F62D}" srcOrd="1" destOrd="0" presId="urn:microsoft.com/office/officeart/2005/8/layout/chevron2"/>
    <dgm:cxn modelId="{48869EE0-C98A-4704-8DFE-31BE42329F32}" type="presParOf" srcId="{B1226329-9CB1-451C-84CB-1FB764126B11}" destId="{D60FA8B0-5F10-473F-A99A-5050963B21D0}" srcOrd="1" destOrd="0" presId="urn:microsoft.com/office/officeart/2005/8/layout/chevron2"/>
    <dgm:cxn modelId="{8A70ACA1-A782-4F01-BD85-925C8B9F988F}" type="presParOf" srcId="{B1226329-9CB1-451C-84CB-1FB764126B11}" destId="{F7DC3670-03A7-4FED-9798-39139B4610A8}" srcOrd="2" destOrd="0" presId="urn:microsoft.com/office/officeart/2005/8/layout/chevron2"/>
    <dgm:cxn modelId="{4CCB1099-7A16-4F21-B771-BF91F491604E}" type="presParOf" srcId="{F7DC3670-03A7-4FED-9798-39139B4610A8}" destId="{91FE5058-62F6-4FDE-A0ED-426E71BE9E10}" srcOrd="0" destOrd="0" presId="urn:microsoft.com/office/officeart/2005/8/layout/chevron2"/>
    <dgm:cxn modelId="{EF24D05A-507E-4991-81C3-BD12D0D266C0}" type="presParOf" srcId="{F7DC3670-03A7-4FED-9798-39139B4610A8}" destId="{0C9D2030-6594-4505-98DC-4E8A25D8AA5B}" srcOrd="1" destOrd="0" presId="urn:microsoft.com/office/officeart/2005/8/layout/chevron2"/>
    <dgm:cxn modelId="{DFFA0F24-5992-4E56-8E7E-2CFDAC092F05}" type="presParOf" srcId="{B1226329-9CB1-451C-84CB-1FB764126B11}" destId="{EDBA4784-85AC-4477-84BA-F2833422C29E}" srcOrd="3" destOrd="0" presId="urn:microsoft.com/office/officeart/2005/8/layout/chevron2"/>
    <dgm:cxn modelId="{209E9B87-834B-4E09-9DBF-14C02F9DB447}" type="presParOf" srcId="{B1226329-9CB1-451C-84CB-1FB764126B11}" destId="{346901FE-3301-4173-AEC9-1754C39F713F}" srcOrd="4" destOrd="0" presId="urn:microsoft.com/office/officeart/2005/8/layout/chevron2"/>
    <dgm:cxn modelId="{D789BF15-7ADF-4FCF-A674-7E4E2A936EDE}" type="presParOf" srcId="{346901FE-3301-4173-AEC9-1754C39F713F}" destId="{069011F7-3516-4D52-8732-FEDCB71F5C3B}" srcOrd="0" destOrd="0" presId="urn:microsoft.com/office/officeart/2005/8/layout/chevron2"/>
    <dgm:cxn modelId="{DADB15F5-EA67-488E-8D8C-73D3DF422DB8}" type="presParOf" srcId="{346901FE-3301-4173-AEC9-1754C39F713F}" destId="{817BD1AD-03D7-4BB4-9D04-E4B8BA12D5F0}" srcOrd="1" destOrd="0" presId="urn:microsoft.com/office/officeart/2005/8/layout/chevron2"/>
    <dgm:cxn modelId="{EB33D7EE-9C09-433B-88B9-3965EC6FF002}" type="presParOf" srcId="{B1226329-9CB1-451C-84CB-1FB764126B11}" destId="{4992813E-C6C1-4A76-AD30-B61212B6F2BE}" srcOrd="5" destOrd="0" presId="urn:microsoft.com/office/officeart/2005/8/layout/chevron2"/>
    <dgm:cxn modelId="{F15AC3E5-9564-4155-91D0-A6CA2F5CCADC}" type="presParOf" srcId="{B1226329-9CB1-451C-84CB-1FB764126B11}" destId="{6420C78D-1189-402C-AA1C-8ADFAF769309}" srcOrd="6" destOrd="0" presId="urn:microsoft.com/office/officeart/2005/8/layout/chevron2"/>
    <dgm:cxn modelId="{E440CDE0-A1C2-478F-BB77-9B2CE9F95BEA}" type="presParOf" srcId="{6420C78D-1189-402C-AA1C-8ADFAF769309}" destId="{CD7AADE8-49AC-41BB-9250-865801FA2FB4}" srcOrd="0" destOrd="0" presId="urn:microsoft.com/office/officeart/2005/8/layout/chevron2"/>
    <dgm:cxn modelId="{F10CD9AB-74AC-4D89-B318-3A4F610D225A}" type="presParOf" srcId="{6420C78D-1189-402C-AA1C-8ADFAF769309}" destId="{D1D5889C-C5DE-4C2E-80CE-8FCD8F918617}" srcOrd="1" destOrd="0" presId="urn:microsoft.com/office/officeart/2005/8/layout/chevron2"/>
    <dgm:cxn modelId="{28875C8F-E7EA-4EDF-8CBC-81E69C4E930D}" type="presParOf" srcId="{B1226329-9CB1-451C-84CB-1FB764126B11}" destId="{D08AB07C-715C-4CB6-845F-4DFE90BC3695}" srcOrd="7" destOrd="0" presId="urn:microsoft.com/office/officeart/2005/8/layout/chevron2"/>
    <dgm:cxn modelId="{6207CA18-039F-43CA-A03E-A36EA26FB1ED}" type="presParOf" srcId="{B1226329-9CB1-451C-84CB-1FB764126B11}" destId="{B4BB9B2C-D4C7-4F44-9EEB-0BBE1797ED49}" srcOrd="8" destOrd="0" presId="urn:microsoft.com/office/officeart/2005/8/layout/chevron2"/>
    <dgm:cxn modelId="{D5EA3EEE-309F-48F2-A7C5-87DDAB4EB3B1}" type="presParOf" srcId="{B4BB9B2C-D4C7-4F44-9EEB-0BBE1797ED49}" destId="{2BA6DDCC-8B32-49CD-83E2-8FE8C4A845D7}" srcOrd="0" destOrd="0" presId="urn:microsoft.com/office/officeart/2005/8/layout/chevron2"/>
    <dgm:cxn modelId="{44DC3D6E-0718-419E-AAA6-13A8BA585843}" type="presParOf" srcId="{B4BB9B2C-D4C7-4F44-9EEB-0BBE1797ED49}" destId="{9F4C6622-9A1C-46E6-A7C6-F589365E0F7D}" srcOrd="1" destOrd="0" presId="urn:microsoft.com/office/officeart/2005/8/layout/chevron2"/>
    <dgm:cxn modelId="{136415EE-8D65-4F85-8575-99CA2B777A4C}" type="presParOf" srcId="{B1226329-9CB1-451C-84CB-1FB764126B11}" destId="{26054DDC-10C6-4F70-928A-F431AC744F53}" srcOrd="9" destOrd="0" presId="urn:microsoft.com/office/officeart/2005/8/layout/chevron2"/>
    <dgm:cxn modelId="{67F2A0DC-000F-4301-9084-4FAB559B3D6D}" type="presParOf" srcId="{B1226329-9CB1-451C-84CB-1FB764126B11}" destId="{458178B2-F145-4035-A894-D624CE9ED1B9}" srcOrd="10" destOrd="0" presId="urn:microsoft.com/office/officeart/2005/8/layout/chevron2"/>
    <dgm:cxn modelId="{860D4001-08F6-402F-AE9E-82E7E7D11B6C}" type="presParOf" srcId="{458178B2-F145-4035-A894-D624CE9ED1B9}" destId="{3E874C85-B551-4CCC-9E70-A812AA8ADF02}" srcOrd="0" destOrd="0" presId="urn:microsoft.com/office/officeart/2005/8/layout/chevron2"/>
    <dgm:cxn modelId="{FF322BCA-58F1-4136-97BB-C13813B773B8}" type="presParOf" srcId="{458178B2-F145-4035-A894-D624CE9ED1B9}" destId="{318BBA58-0F86-4B2D-9835-5D5678A358C5}" srcOrd="1" destOrd="0" presId="urn:microsoft.com/office/officeart/2005/8/layout/chevron2"/>
    <dgm:cxn modelId="{52EB4BFC-374B-4182-AD37-DE21A1AD7EC9}" type="presParOf" srcId="{B1226329-9CB1-451C-84CB-1FB764126B11}" destId="{78E29882-A04D-446F-A26A-0AAA58076AD9}" srcOrd="11" destOrd="0" presId="urn:microsoft.com/office/officeart/2005/8/layout/chevron2"/>
    <dgm:cxn modelId="{B6A30C3A-C022-4F6E-B3A6-3176F920F1FF}" type="presParOf" srcId="{B1226329-9CB1-451C-84CB-1FB764126B11}" destId="{9C2B0A63-15FC-4C82-BEE9-D7C73C96B192}" srcOrd="12" destOrd="0" presId="urn:microsoft.com/office/officeart/2005/8/layout/chevron2"/>
    <dgm:cxn modelId="{D0BCA3B2-0A56-4366-86FC-AEC31F7C8320}" type="presParOf" srcId="{9C2B0A63-15FC-4C82-BEE9-D7C73C96B192}" destId="{29647D11-05E3-4BBC-AC87-B4E64B9B5E89}" srcOrd="0" destOrd="0" presId="urn:microsoft.com/office/officeart/2005/8/layout/chevron2"/>
    <dgm:cxn modelId="{2BB982A6-9FDD-4C70-81B9-1177D3EC0228}" type="presParOf" srcId="{9C2B0A63-15FC-4C82-BEE9-D7C73C96B192}" destId="{F5F06BC7-6A4D-4DB5-8932-4B54C5668A16}" srcOrd="1" destOrd="0" presId="urn:microsoft.com/office/officeart/2005/8/layout/chevron2"/>
    <dgm:cxn modelId="{1DE17D4A-B913-4B37-B7D0-93B853EE99E3}" type="presParOf" srcId="{B1226329-9CB1-451C-84CB-1FB764126B11}" destId="{A41F9545-45A0-4328-9B6D-433F46FC4B5C}" srcOrd="13" destOrd="0" presId="urn:microsoft.com/office/officeart/2005/8/layout/chevron2"/>
    <dgm:cxn modelId="{9F7D10AC-D1C8-40FE-AE4B-29C091D17E9A}" type="presParOf" srcId="{B1226329-9CB1-451C-84CB-1FB764126B11}" destId="{8CE1522D-8286-4C1E-944B-D241415937E7}" srcOrd="14" destOrd="0" presId="urn:microsoft.com/office/officeart/2005/8/layout/chevron2"/>
    <dgm:cxn modelId="{7D5C5040-D9A5-4CCF-B4B4-D8DDE89DF3DE}" type="presParOf" srcId="{8CE1522D-8286-4C1E-944B-D241415937E7}" destId="{6EF7B35C-8214-40A9-BEE0-32251DF87769}" srcOrd="0" destOrd="0" presId="urn:microsoft.com/office/officeart/2005/8/layout/chevron2"/>
    <dgm:cxn modelId="{B52ADAE1-AFDA-4001-B5E6-EA4F27134494}" type="presParOf" srcId="{8CE1522D-8286-4C1E-944B-D241415937E7}" destId="{B205B89F-0BF2-4B5C-978E-781C04D7B647}" srcOrd="1" destOrd="0" presId="urn:microsoft.com/office/officeart/2005/8/layout/chevron2"/>
    <dgm:cxn modelId="{ECEF1691-6BF3-45EF-97A1-E921FB36C933}" type="presParOf" srcId="{B1226329-9CB1-451C-84CB-1FB764126B11}" destId="{4FC539C1-4A8A-4D72-8AFC-63CB48CBB61E}" srcOrd="15" destOrd="0" presId="urn:microsoft.com/office/officeart/2005/8/layout/chevron2"/>
    <dgm:cxn modelId="{5A87EF6E-3BC6-4B3D-AA10-4A62BD48CB0E}" type="presParOf" srcId="{B1226329-9CB1-451C-84CB-1FB764126B11}" destId="{3ED8B77F-4DCA-4163-A206-32BA50DE0B87}" srcOrd="16" destOrd="0" presId="urn:microsoft.com/office/officeart/2005/8/layout/chevron2"/>
    <dgm:cxn modelId="{B57345C5-DA71-4826-9EB5-776C58F332B0}" type="presParOf" srcId="{3ED8B77F-4DCA-4163-A206-32BA50DE0B87}" destId="{1D3F1CA0-0A45-431D-B5C7-E52FF84B7158}" srcOrd="0" destOrd="0" presId="urn:microsoft.com/office/officeart/2005/8/layout/chevron2"/>
    <dgm:cxn modelId="{573390FC-8F28-441A-8D86-E241D217B0E2}" type="presParOf" srcId="{3ED8B77F-4DCA-4163-A206-32BA50DE0B87}" destId="{1DDFEC90-EB60-43D2-AD00-3B409CB74D56}" srcOrd="1" destOrd="0" presId="urn:microsoft.com/office/officeart/2005/8/layout/chevron2"/>
    <dgm:cxn modelId="{D78874DA-1E8C-4974-93DF-51356C6FF584}" type="presParOf" srcId="{B1226329-9CB1-451C-84CB-1FB764126B11}" destId="{F096B70D-F5FE-437E-B507-F4697F607726}" srcOrd="17" destOrd="0" presId="urn:microsoft.com/office/officeart/2005/8/layout/chevron2"/>
    <dgm:cxn modelId="{7B1637C0-5393-4131-9981-FA7BB2327B1E}" type="presParOf" srcId="{B1226329-9CB1-451C-84CB-1FB764126B11}" destId="{58B42BFB-1057-490D-BB60-436BC2C28295}" srcOrd="18" destOrd="0" presId="urn:microsoft.com/office/officeart/2005/8/layout/chevron2"/>
    <dgm:cxn modelId="{C4F04663-4BEE-4AF5-AB92-77C3BF4C221D}" type="presParOf" srcId="{58B42BFB-1057-490D-BB60-436BC2C28295}" destId="{55DA557A-D740-4E75-9B02-63076F0AA63A}" srcOrd="0" destOrd="0" presId="urn:microsoft.com/office/officeart/2005/8/layout/chevron2"/>
    <dgm:cxn modelId="{38C223F7-DD78-46C1-BF74-893C6AF707B2}" type="presParOf" srcId="{58B42BFB-1057-490D-BB60-436BC2C28295}" destId="{5A7F6A83-D0E8-45E7-B5A6-BA5629C11AE1}" srcOrd="1" destOrd="0" presId="urn:microsoft.com/office/officeart/2005/8/layout/chevron2"/>
  </dgm:cxnLst>
  <dgm:bg/>
  <dgm:whole>
    <a:ln>
      <a:noFill/>
    </a:ln>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743962-174D-4DB1-BC81-E7ED70FBF8E7}">
      <dsp:nvSpPr>
        <dsp:cNvPr id="0" name=""/>
        <dsp:cNvSpPr/>
      </dsp:nvSpPr>
      <dsp:spPr>
        <a:xfrm rot="5400000">
          <a:off x="-106131" y="109564"/>
          <a:ext cx="707544" cy="49528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1</a:t>
          </a:r>
          <a:endParaRPr lang="en-US" sz="1400" kern="1200">
            <a:latin typeface="Times New Roman" pitchFamily="18" charset="0"/>
            <a:cs typeface="Times New Roman" pitchFamily="18" charset="0"/>
          </a:endParaRPr>
        </a:p>
      </dsp:txBody>
      <dsp:txXfrm rot="5400000">
        <a:off x="-106131" y="109564"/>
        <a:ext cx="707544" cy="495280"/>
      </dsp:txXfrm>
    </dsp:sp>
    <dsp:sp modelId="{04A787C1-0E5C-4A0D-A645-B18ED9B9F62D}">
      <dsp:nvSpPr>
        <dsp:cNvPr id="0" name=""/>
        <dsp:cNvSpPr/>
      </dsp:nvSpPr>
      <dsp:spPr>
        <a:xfrm rot="5400000">
          <a:off x="3294288" y="-2795575"/>
          <a:ext cx="459903" cy="605791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00075">
            <a:lnSpc>
              <a:spcPct val="90000"/>
            </a:lnSpc>
            <a:spcBef>
              <a:spcPct val="0"/>
            </a:spcBef>
            <a:spcAft>
              <a:spcPct val="15000"/>
            </a:spcAft>
            <a:buChar char="••"/>
          </a:pPr>
          <a:r>
            <a:rPr lang="en-US" sz="1350" kern="1200" smtClean="0">
              <a:latin typeface="Times New Roman" pitchFamily="18" charset="0"/>
              <a:cs typeface="Times New Roman" pitchFamily="18" charset="0"/>
            </a:rPr>
            <a:t>Tổ chức các hoạt động Tháng Thanh niên năm 2016</a:t>
          </a:r>
          <a:endParaRPr lang="en-US" sz="1350" kern="1200" baseline="0">
            <a:latin typeface="Times New Roman" pitchFamily="18" charset="0"/>
            <a:cs typeface="Times New Roman" pitchFamily="18" charset="0"/>
          </a:endParaRPr>
        </a:p>
      </dsp:txBody>
      <dsp:txXfrm rot="5400000">
        <a:off x="3294288" y="-2795575"/>
        <a:ext cx="459903" cy="6057919"/>
      </dsp:txXfrm>
    </dsp:sp>
    <dsp:sp modelId="{91FE5058-62F6-4FDE-A0ED-426E71BE9E10}">
      <dsp:nvSpPr>
        <dsp:cNvPr id="0" name=""/>
        <dsp:cNvSpPr/>
      </dsp:nvSpPr>
      <dsp:spPr>
        <a:xfrm rot="5400000">
          <a:off x="-106131" y="872163"/>
          <a:ext cx="707544" cy="49528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2</a:t>
          </a:r>
          <a:endParaRPr lang="en-US" sz="1400" kern="1200">
            <a:latin typeface="Times New Roman" pitchFamily="18" charset="0"/>
            <a:cs typeface="Times New Roman" pitchFamily="18" charset="0"/>
          </a:endParaRPr>
        </a:p>
      </dsp:txBody>
      <dsp:txXfrm rot="5400000">
        <a:off x="-106131" y="872163"/>
        <a:ext cx="707544" cy="495280"/>
      </dsp:txXfrm>
    </dsp:sp>
    <dsp:sp modelId="{0C9D2030-6594-4505-98DC-4E8A25D8AA5B}">
      <dsp:nvSpPr>
        <dsp:cNvPr id="0" name=""/>
        <dsp:cNvSpPr/>
      </dsp:nvSpPr>
      <dsp:spPr>
        <a:xfrm rot="5400000">
          <a:off x="3222870" y="-2039660"/>
          <a:ext cx="602740" cy="605791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00075">
            <a:lnSpc>
              <a:spcPct val="90000"/>
            </a:lnSpc>
            <a:spcBef>
              <a:spcPct val="0"/>
            </a:spcBef>
            <a:spcAft>
              <a:spcPct val="15000"/>
            </a:spcAft>
            <a:buChar char="••"/>
          </a:pPr>
          <a:r>
            <a:rPr lang="en-US" sz="1350" kern="1200" smtClean="0">
              <a:latin typeface="Times New Roman" pitchFamily="18" charset="0"/>
              <a:cs typeface="Times New Roman" pitchFamily="18" charset="0"/>
            </a:rPr>
            <a:t>Đối thoại trực tuyến giữa Ban Bí thư Trung ương Đoàn với đoàn viên, thanh niên trong và ngoài nước năm 2016 </a:t>
          </a:r>
          <a:r>
            <a:rPr lang="en-US" sz="1350" i="1" kern="1200" smtClean="0">
              <a:latin typeface="Times New Roman" pitchFamily="18" charset="0"/>
              <a:cs typeface="Times New Roman" pitchFamily="18" charset="0"/>
            </a:rPr>
            <a:t>(Ngày 14/3 tại Hà Nội)</a:t>
          </a:r>
          <a:endParaRPr lang="en-US" sz="1350" b="0" i="1" kern="1200">
            <a:latin typeface="Times New Roman" pitchFamily="18" charset="0"/>
            <a:cs typeface="Times New Roman" pitchFamily="18" charset="0"/>
          </a:endParaRPr>
        </a:p>
      </dsp:txBody>
      <dsp:txXfrm rot="5400000">
        <a:off x="3222870" y="-2039660"/>
        <a:ext cx="602740" cy="6057919"/>
      </dsp:txXfrm>
    </dsp:sp>
    <dsp:sp modelId="{069011F7-3516-4D52-8732-FEDCB71F5C3B}">
      <dsp:nvSpPr>
        <dsp:cNvPr id="0" name=""/>
        <dsp:cNvSpPr/>
      </dsp:nvSpPr>
      <dsp:spPr>
        <a:xfrm rot="5400000">
          <a:off x="-106131" y="1595292"/>
          <a:ext cx="707544" cy="49528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3</a:t>
          </a:r>
          <a:endParaRPr lang="en-US" sz="1400" kern="1200">
            <a:latin typeface="Times New Roman" pitchFamily="18" charset="0"/>
            <a:cs typeface="Times New Roman" pitchFamily="18" charset="0"/>
          </a:endParaRPr>
        </a:p>
      </dsp:txBody>
      <dsp:txXfrm rot="5400000">
        <a:off x="-106131" y="1595292"/>
        <a:ext cx="707544" cy="495280"/>
      </dsp:txXfrm>
    </dsp:sp>
    <dsp:sp modelId="{817BD1AD-03D7-4BB4-9D04-E4B8BA12D5F0}">
      <dsp:nvSpPr>
        <dsp:cNvPr id="0" name=""/>
        <dsp:cNvSpPr/>
      </dsp:nvSpPr>
      <dsp:spPr>
        <a:xfrm rot="5400000">
          <a:off x="3256383" y="-1309850"/>
          <a:ext cx="535714" cy="605791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smtClean="0">
              <a:latin typeface="Times New Roman" pitchFamily="18" charset="0"/>
              <a:cs typeface="Times New Roman" pitchFamily="18" charset="0"/>
            </a:rPr>
            <a:t>Ngày hội </a:t>
          </a:r>
          <a:r>
            <a:rPr lang="en-US" sz="1400" i="1" kern="1200" smtClean="0">
              <a:latin typeface="Times New Roman" pitchFamily="18" charset="0"/>
              <a:cs typeface="Times New Roman" pitchFamily="18" charset="0"/>
            </a:rPr>
            <a:t>“Tiến lên đoàn viên” (Ngày 19/3 tại Hà Tĩnh)</a:t>
          </a:r>
          <a:endParaRPr lang="en-US" sz="1400" i="1" kern="1200">
            <a:latin typeface="Times New Roman" pitchFamily="18" charset="0"/>
            <a:cs typeface="Times New Roman" pitchFamily="18" charset="0"/>
          </a:endParaRPr>
        </a:p>
      </dsp:txBody>
      <dsp:txXfrm rot="5400000">
        <a:off x="3256383" y="-1309850"/>
        <a:ext cx="535714" cy="6057919"/>
      </dsp:txXfrm>
    </dsp:sp>
    <dsp:sp modelId="{CD7AADE8-49AC-41BB-9250-865801FA2FB4}">
      <dsp:nvSpPr>
        <dsp:cNvPr id="0" name=""/>
        <dsp:cNvSpPr/>
      </dsp:nvSpPr>
      <dsp:spPr>
        <a:xfrm rot="5400000">
          <a:off x="-106131" y="2215401"/>
          <a:ext cx="707544" cy="49528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4</a:t>
          </a:r>
          <a:endParaRPr lang="en-US" sz="1400" kern="1200">
            <a:latin typeface="Times New Roman" pitchFamily="18" charset="0"/>
            <a:cs typeface="Times New Roman" pitchFamily="18" charset="0"/>
          </a:endParaRPr>
        </a:p>
      </dsp:txBody>
      <dsp:txXfrm rot="5400000">
        <a:off x="-106131" y="2215401"/>
        <a:ext cx="707544" cy="495280"/>
      </dsp:txXfrm>
    </dsp:sp>
    <dsp:sp modelId="{D1D5889C-C5DE-4C2E-80CE-8FCD8F918617}">
      <dsp:nvSpPr>
        <dsp:cNvPr id="0" name=""/>
        <dsp:cNvSpPr/>
      </dsp:nvSpPr>
      <dsp:spPr>
        <a:xfrm rot="5400000">
          <a:off x="3294288" y="-689732"/>
          <a:ext cx="459903" cy="605791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latin typeface="Times New Roman" pitchFamily="18" charset="0"/>
              <a:cs typeface="Times New Roman" pitchFamily="18" charset="0"/>
            </a:rPr>
            <a:t>Lễ trao Giải thưởng 10 Gương mặt trẻ Việt Nam tiêu biểu năm 2015 </a:t>
          </a:r>
          <a:r>
            <a:rPr lang="en-US" sz="1400" i="1" kern="1200" smtClean="0">
              <a:latin typeface="Times New Roman" pitchFamily="18" charset="0"/>
              <a:cs typeface="Times New Roman" pitchFamily="18" charset="0"/>
            </a:rPr>
            <a:t>(Ngày 21/3 tại Hà Nội)</a:t>
          </a:r>
          <a:endParaRPr lang="en-US" sz="1400" i="1" kern="1200">
            <a:latin typeface="Times New Roman" pitchFamily="18" charset="0"/>
            <a:cs typeface="Times New Roman" pitchFamily="18" charset="0"/>
          </a:endParaRPr>
        </a:p>
      </dsp:txBody>
      <dsp:txXfrm rot="5400000">
        <a:off x="3294288" y="-689732"/>
        <a:ext cx="459903" cy="6057919"/>
      </dsp:txXfrm>
    </dsp:sp>
    <dsp:sp modelId="{2BA6DDCC-8B32-49CD-83E2-8FE8C4A845D7}">
      <dsp:nvSpPr>
        <dsp:cNvPr id="0" name=""/>
        <dsp:cNvSpPr/>
      </dsp:nvSpPr>
      <dsp:spPr>
        <a:xfrm rot="5400000">
          <a:off x="-106131" y="2897319"/>
          <a:ext cx="707544" cy="49528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5</a:t>
          </a:r>
          <a:endParaRPr lang="en-US" sz="1400" kern="1200">
            <a:latin typeface="Times New Roman" pitchFamily="18" charset="0"/>
            <a:cs typeface="Times New Roman" pitchFamily="18" charset="0"/>
          </a:endParaRPr>
        </a:p>
      </dsp:txBody>
      <dsp:txXfrm rot="5400000">
        <a:off x="-106131" y="2897319"/>
        <a:ext cx="707544" cy="495280"/>
      </dsp:txXfrm>
    </dsp:sp>
    <dsp:sp modelId="{9F4C6622-9A1C-46E6-A7C6-F589365E0F7D}">
      <dsp:nvSpPr>
        <dsp:cNvPr id="0" name=""/>
        <dsp:cNvSpPr/>
      </dsp:nvSpPr>
      <dsp:spPr>
        <a:xfrm rot="5400000">
          <a:off x="3116519" y="19590"/>
          <a:ext cx="815441" cy="605791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smtClean="0">
              <a:latin typeface="Times New Roman" pitchFamily="18" charset="0"/>
              <a:cs typeface="Times New Roman" pitchFamily="18" charset="0"/>
            </a:rPr>
            <a:t>Hội thảo đánh giá hai phong trào</a:t>
          </a:r>
          <a:r>
            <a:rPr lang="en-US" sz="1400" i="1" kern="1200" smtClean="0">
              <a:latin typeface="Times New Roman" pitchFamily="18" charset="0"/>
              <a:cs typeface="Times New Roman" pitchFamily="18" charset="0"/>
            </a:rPr>
            <a:t> “Xung kích, tình nguyện phát triển kinh tế - xã hội và bảo vệ Tổ quốc” và “Đồng hành với thanh niên lập thân, lập nghiệp” của Đoàn TNCS Hồ Chí Minh qua nhiệm kỳ IX và X” (Ngày 24/3 tại Hà Nội)</a:t>
          </a:r>
          <a:endParaRPr lang="en-US" sz="1400" kern="1200" smtClean="0">
            <a:latin typeface="Times New Roman" pitchFamily="18" charset="0"/>
            <a:cs typeface="Times New Roman" pitchFamily="18" charset="0"/>
          </a:endParaRPr>
        </a:p>
      </dsp:txBody>
      <dsp:txXfrm rot="5400000">
        <a:off x="3116519" y="19590"/>
        <a:ext cx="815441" cy="6057919"/>
      </dsp:txXfrm>
    </dsp:sp>
    <dsp:sp modelId="{3E874C85-B551-4CCC-9E70-A812AA8ADF02}">
      <dsp:nvSpPr>
        <dsp:cNvPr id="0" name=""/>
        <dsp:cNvSpPr/>
      </dsp:nvSpPr>
      <dsp:spPr>
        <a:xfrm rot="5400000">
          <a:off x="-106131" y="3702579"/>
          <a:ext cx="707544" cy="49528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6</a:t>
          </a:r>
          <a:endParaRPr lang="en-US" sz="1400" kern="1200">
            <a:latin typeface="Times New Roman" pitchFamily="18" charset="0"/>
            <a:cs typeface="Times New Roman" pitchFamily="18" charset="0"/>
          </a:endParaRPr>
        </a:p>
      </dsp:txBody>
      <dsp:txXfrm rot="5400000">
        <a:off x="-106131" y="3702579"/>
        <a:ext cx="707544" cy="495280"/>
      </dsp:txXfrm>
    </dsp:sp>
    <dsp:sp modelId="{318BBA58-0F86-4B2D-9835-5D5678A358C5}">
      <dsp:nvSpPr>
        <dsp:cNvPr id="0" name=""/>
        <dsp:cNvSpPr/>
      </dsp:nvSpPr>
      <dsp:spPr>
        <a:xfrm rot="5400000">
          <a:off x="3217447" y="855247"/>
          <a:ext cx="613585" cy="605791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smtClean="0">
              <a:latin typeface="Times New Roman" pitchFamily="18" charset="0"/>
              <a:cs typeface="Times New Roman" pitchFamily="18" charset="0"/>
            </a:rPr>
            <a:t>Tọa đàm </a:t>
          </a:r>
          <a:r>
            <a:rPr lang="en-US" sz="1400" i="1" kern="1200" smtClean="0">
              <a:latin typeface="Times New Roman" pitchFamily="18" charset="0"/>
              <a:cs typeface="Times New Roman" pitchFamily="18" charset="0"/>
            </a:rPr>
            <a:t>“Sứ mệnh lịch sử của thanh niên trong thời đại mới”</a:t>
          </a:r>
          <a:r>
            <a:rPr lang="en-US" sz="1400" kern="1200" smtClean="0">
              <a:latin typeface="Times New Roman" pitchFamily="18" charset="0"/>
              <a:cs typeface="Times New Roman" pitchFamily="18" charset="0"/>
            </a:rPr>
            <a:t> trong cán bộ Đoàn, đoàn viên tiêu biểu nhận giải thưởng Lý Tự Trọng 2016 </a:t>
          </a:r>
          <a:r>
            <a:rPr lang="en-US" sz="1400" i="1" kern="1200" smtClean="0">
              <a:latin typeface="Times New Roman" pitchFamily="18" charset="0"/>
              <a:cs typeface="Times New Roman" pitchFamily="18" charset="0"/>
            </a:rPr>
            <a:t>(Ngày 24/3 tại Hà Nội)</a:t>
          </a:r>
        </a:p>
      </dsp:txBody>
      <dsp:txXfrm rot="5400000">
        <a:off x="3217447" y="855247"/>
        <a:ext cx="613585" cy="6057919"/>
      </dsp:txXfrm>
    </dsp:sp>
    <dsp:sp modelId="{29647D11-05E3-4BBC-AC87-B4E64B9B5E89}">
      <dsp:nvSpPr>
        <dsp:cNvPr id="0" name=""/>
        <dsp:cNvSpPr/>
      </dsp:nvSpPr>
      <dsp:spPr>
        <a:xfrm rot="5400000">
          <a:off x="-106131" y="4503988"/>
          <a:ext cx="707544" cy="49528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7</a:t>
          </a:r>
          <a:endParaRPr lang="en-US" sz="1400" kern="1200">
            <a:latin typeface="Times New Roman" pitchFamily="18" charset="0"/>
            <a:cs typeface="Times New Roman" pitchFamily="18" charset="0"/>
          </a:endParaRPr>
        </a:p>
      </dsp:txBody>
      <dsp:txXfrm rot="5400000">
        <a:off x="-106131" y="4503988"/>
        <a:ext cx="707544" cy="495280"/>
      </dsp:txXfrm>
    </dsp:sp>
    <dsp:sp modelId="{F5F06BC7-6A4D-4DB5-8932-4B54C5668A16}">
      <dsp:nvSpPr>
        <dsp:cNvPr id="0" name=""/>
        <dsp:cNvSpPr/>
      </dsp:nvSpPr>
      <dsp:spPr>
        <a:xfrm rot="5400000">
          <a:off x="3294288" y="1598845"/>
          <a:ext cx="459903" cy="605791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ts val="0"/>
            </a:spcAft>
            <a:buChar char="••"/>
          </a:pPr>
          <a:r>
            <a:rPr lang="en-US" sz="1400" kern="1200" smtClean="0">
              <a:latin typeface="Times New Roman" pitchFamily="18" charset="0"/>
              <a:cs typeface="Times New Roman" pitchFamily="18" charset="0"/>
            </a:rPr>
            <a:t>Lễ kỷ niệm 85 năm Ngày thành lập Đoàn TNCS Hồ Chí Minh và trao Giải thưởng Lý Tự Trọng năm 2016 </a:t>
          </a:r>
          <a:r>
            <a:rPr lang="en-US" sz="1400" i="1" kern="1200" smtClean="0">
              <a:latin typeface="Times New Roman" pitchFamily="18" charset="0"/>
              <a:cs typeface="Times New Roman" pitchFamily="18" charset="0"/>
            </a:rPr>
            <a:t>(Ngày 25/3 tại Hà Nội)</a:t>
          </a:r>
          <a:endParaRPr lang="en-US" sz="1400" i="1" kern="1200">
            <a:latin typeface="Times New Roman" pitchFamily="18" charset="0"/>
            <a:cs typeface="Times New Roman" pitchFamily="18" charset="0"/>
          </a:endParaRPr>
        </a:p>
      </dsp:txBody>
      <dsp:txXfrm rot="5400000">
        <a:off x="3294288" y="1598845"/>
        <a:ext cx="459903" cy="6057919"/>
      </dsp:txXfrm>
    </dsp:sp>
    <dsp:sp modelId="{6EF7B35C-8214-40A9-BEE0-32251DF87769}">
      <dsp:nvSpPr>
        <dsp:cNvPr id="0" name=""/>
        <dsp:cNvSpPr/>
      </dsp:nvSpPr>
      <dsp:spPr>
        <a:xfrm rot="5400000">
          <a:off x="-106131" y="5113590"/>
          <a:ext cx="707544" cy="49528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8</a:t>
          </a:r>
          <a:endParaRPr lang="en-US" sz="1400" kern="1200">
            <a:latin typeface="Times New Roman" pitchFamily="18" charset="0"/>
            <a:cs typeface="Times New Roman" pitchFamily="18" charset="0"/>
          </a:endParaRPr>
        </a:p>
      </dsp:txBody>
      <dsp:txXfrm rot="5400000">
        <a:off x="-106131" y="5113590"/>
        <a:ext cx="707544" cy="495280"/>
      </dsp:txXfrm>
    </dsp:sp>
    <dsp:sp modelId="{B205B89F-0BF2-4B5C-978E-781C04D7B647}">
      <dsp:nvSpPr>
        <dsp:cNvPr id="0" name=""/>
        <dsp:cNvSpPr/>
      </dsp:nvSpPr>
      <dsp:spPr>
        <a:xfrm rot="5400000">
          <a:off x="3294288" y="2208446"/>
          <a:ext cx="459903" cy="605791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00075">
            <a:lnSpc>
              <a:spcPct val="90000"/>
            </a:lnSpc>
            <a:spcBef>
              <a:spcPct val="0"/>
            </a:spcBef>
            <a:spcAft>
              <a:spcPct val="15000"/>
            </a:spcAft>
            <a:buChar char="••"/>
          </a:pPr>
          <a:r>
            <a:rPr lang="en-US" sz="1350" kern="1200" smtClean="0">
              <a:latin typeface="Times New Roman" pitchFamily="18" charset="0"/>
              <a:cs typeface="Times New Roman" pitchFamily="18" charset="0"/>
            </a:rPr>
            <a:t>Hội thảo</a:t>
          </a:r>
          <a:r>
            <a:rPr lang="en-US" sz="1350" i="1" kern="1200" smtClean="0">
              <a:latin typeface="Times New Roman" pitchFamily="18" charset="0"/>
              <a:cs typeface="Times New Roman" pitchFamily="18" charset="0"/>
            </a:rPr>
            <a:t> “Tư tưởng Hồ Chí Minh về trường học lớn thanh niên xung phong” (Ngày 30/3 tại Tp Hồ Chí Minh)</a:t>
          </a:r>
          <a:endParaRPr lang="en-US" sz="1350" kern="1200">
            <a:latin typeface="Times New Roman" pitchFamily="18" charset="0"/>
            <a:cs typeface="Times New Roman" pitchFamily="18" charset="0"/>
          </a:endParaRPr>
        </a:p>
      </dsp:txBody>
      <dsp:txXfrm rot="5400000">
        <a:off x="3294288" y="2208446"/>
        <a:ext cx="459903" cy="6057919"/>
      </dsp:txXfrm>
    </dsp:sp>
    <dsp:sp modelId="{1D3F1CA0-0A45-431D-B5C7-E52FF84B7158}">
      <dsp:nvSpPr>
        <dsp:cNvPr id="0" name=""/>
        <dsp:cNvSpPr/>
      </dsp:nvSpPr>
      <dsp:spPr>
        <a:xfrm rot="5400000">
          <a:off x="-106131" y="5799387"/>
          <a:ext cx="707544" cy="49528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9</a:t>
          </a:r>
          <a:endParaRPr lang="en-US" sz="1400" kern="1200">
            <a:latin typeface="Times New Roman" pitchFamily="18" charset="0"/>
            <a:cs typeface="Times New Roman" pitchFamily="18" charset="0"/>
          </a:endParaRPr>
        </a:p>
      </dsp:txBody>
      <dsp:txXfrm rot="5400000">
        <a:off x="-106131" y="5799387"/>
        <a:ext cx="707544" cy="495280"/>
      </dsp:txXfrm>
    </dsp:sp>
    <dsp:sp modelId="{1DDFEC90-EB60-43D2-AD00-3B409CB74D56}">
      <dsp:nvSpPr>
        <dsp:cNvPr id="0" name=""/>
        <dsp:cNvSpPr/>
      </dsp:nvSpPr>
      <dsp:spPr>
        <a:xfrm rot="5400000">
          <a:off x="3294288" y="2896482"/>
          <a:ext cx="459903" cy="605791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smtClean="0">
              <a:latin typeface="Times New Roman" pitchFamily="18" charset="0"/>
              <a:cs typeface="Times New Roman" pitchFamily="18" charset="0"/>
            </a:rPr>
            <a:t>Chương trình nghệ thuật </a:t>
          </a:r>
          <a:r>
            <a:rPr lang="en-US" sz="1400" i="1" kern="1200" smtClean="0">
              <a:latin typeface="Times New Roman" pitchFamily="18" charset="0"/>
              <a:cs typeface="Times New Roman" pitchFamily="18" charset="0"/>
            </a:rPr>
            <a:t>“Khát Vọng trẻ” (Ngày 21/3 tại Kiên Giang)</a:t>
          </a:r>
          <a:endParaRPr lang="en-US" sz="1400" kern="1200">
            <a:latin typeface="Times New Roman" pitchFamily="18" charset="0"/>
            <a:cs typeface="Times New Roman" pitchFamily="18" charset="0"/>
          </a:endParaRPr>
        </a:p>
      </dsp:txBody>
      <dsp:txXfrm rot="5400000">
        <a:off x="3294288" y="2896482"/>
        <a:ext cx="459903" cy="6057919"/>
      </dsp:txXfrm>
    </dsp:sp>
    <dsp:sp modelId="{55DA557A-D740-4E75-9B02-63076F0AA63A}">
      <dsp:nvSpPr>
        <dsp:cNvPr id="0" name=""/>
        <dsp:cNvSpPr/>
      </dsp:nvSpPr>
      <dsp:spPr>
        <a:xfrm rot="5400000">
          <a:off x="-106131" y="6461559"/>
          <a:ext cx="707544" cy="49528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a:latin typeface="Times New Roman" pitchFamily="18" charset="0"/>
            <a:cs typeface="Times New Roman" pitchFamily="18" charset="0"/>
          </a:endParaRPr>
        </a:p>
      </dsp:txBody>
      <dsp:txXfrm rot="5400000">
        <a:off x="-106131" y="6461559"/>
        <a:ext cx="707544" cy="495280"/>
      </dsp:txXfrm>
    </dsp:sp>
    <dsp:sp modelId="{5A7F6A83-D0E8-45E7-B5A6-BA5629C11AE1}">
      <dsp:nvSpPr>
        <dsp:cNvPr id="0" name=""/>
        <dsp:cNvSpPr/>
      </dsp:nvSpPr>
      <dsp:spPr>
        <a:xfrm rot="5400000">
          <a:off x="3294288" y="3556419"/>
          <a:ext cx="459903" cy="605791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00075">
            <a:lnSpc>
              <a:spcPct val="90000"/>
            </a:lnSpc>
            <a:spcBef>
              <a:spcPct val="0"/>
            </a:spcBef>
            <a:spcAft>
              <a:spcPct val="15000"/>
            </a:spcAft>
            <a:buChar char="••"/>
          </a:pPr>
          <a:r>
            <a:rPr lang="en-US" sz="1350" kern="1200" smtClean="0">
              <a:latin typeface="Times New Roman" pitchFamily="18" charset="0"/>
              <a:cs typeface="Times New Roman" pitchFamily="18" charset="0"/>
            </a:rPr>
            <a:t>Tổ chức các diễn đàn “Hiến kế cho Đoàn” </a:t>
          </a:r>
          <a:r>
            <a:rPr lang="en-US" sz="1350" i="1" kern="1200" smtClean="0">
              <a:latin typeface="Times New Roman" pitchFamily="18" charset="0"/>
              <a:cs typeface="Times New Roman" pitchFamily="18" charset="0"/>
            </a:rPr>
            <a:t>(tháng 3/2016)</a:t>
          </a:r>
          <a:r>
            <a:rPr lang="en-US" sz="1350" kern="1200" smtClean="0">
              <a:latin typeface="Times New Roman" pitchFamily="18" charset="0"/>
              <a:cs typeface="Times New Roman" pitchFamily="18" charset="0"/>
            </a:rPr>
            <a:t> </a:t>
          </a:r>
          <a:endParaRPr lang="en-US" sz="1350" kern="1200">
            <a:latin typeface="Times New Roman" pitchFamily="18" charset="0"/>
            <a:cs typeface="Times New Roman" pitchFamily="18" charset="0"/>
          </a:endParaRPr>
        </a:p>
      </dsp:txBody>
      <dsp:txXfrm rot="5400000">
        <a:off x="3294288" y="3556419"/>
        <a:ext cx="459903" cy="60579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2" y="0"/>
            <a:ext cx="2929837" cy="497126"/>
          </a:xfrm>
          <a:prstGeom prst="rect">
            <a:avLst/>
          </a:prstGeom>
        </p:spPr>
        <p:txBody>
          <a:bodyPr vert="horz" lIns="91440" tIns="45720" rIns="91440" bIns="45720" rtlCol="0"/>
          <a:lstStyle>
            <a:lvl1pPr algn="r">
              <a:defRPr sz="1200"/>
            </a:lvl1pPr>
          </a:lstStyle>
          <a:p>
            <a:fld id="{BE101E04-CCE1-4F9F-B5B4-04B521966F7F}" type="datetimeFigureOut">
              <a:rPr lang="en-US" smtClean="0"/>
              <a:pPr/>
              <a:t>3/16/2016</a:t>
            </a:fld>
            <a:endParaRPr lang="en-US"/>
          </a:p>
        </p:txBody>
      </p:sp>
      <p:sp>
        <p:nvSpPr>
          <p:cNvPr id="4" name="Slide Image Placeholder 3"/>
          <p:cNvSpPr>
            <a:spLocks noGrp="1" noRot="1" noChangeAspect="1"/>
          </p:cNvSpPr>
          <p:nvPr>
            <p:ph type="sldImg" idx="2"/>
          </p:nvPr>
        </p:nvSpPr>
        <p:spPr>
          <a:xfrm>
            <a:off x="2092325" y="746125"/>
            <a:ext cx="2576513"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5"/>
            <a:ext cx="540893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43663"/>
            <a:ext cx="2929837"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2" y="9443663"/>
            <a:ext cx="2929837" cy="497126"/>
          </a:xfrm>
          <a:prstGeom prst="rect">
            <a:avLst/>
          </a:prstGeom>
        </p:spPr>
        <p:txBody>
          <a:bodyPr vert="horz" lIns="91440" tIns="45720" rIns="91440" bIns="45720" rtlCol="0" anchor="b"/>
          <a:lstStyle>
            <a:lvl1pPr algn="r">
              <a:defRPr sz="1200"/>
            </a:lvl1pPr>
          </a:lstStyle>
          <a:p>
            <a:fld id="{A03A8A57-398A-42D5-8238-39181D9685F1}" type="slidenum">
              <a:rPr lang="en-US" smtClean="0"/>
              <a:pPr/>
              <a:t>‹#›</a:t>
            </a:fld>
            <a:endParaRPr lang="en-US"/>
          </a:p>
        </p:txBody>
      </p:sp>
    </p:spTree>
    <p:extLst>
      <p:ext uri="{BB962C8B-B14F-4D97-AF65-F5344CB8AC3E}">
        <p14:creationId xmlns:p14="http://schemas.microsoft.com/office/powerpoint/2010/main" xmlns="" val="360933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10</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11</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12</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13</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14</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15</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16</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17</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18</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19</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3</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4</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5</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6</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7</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8</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9</a:t>
            </a:fld>
            <a:endParaRPr lang="en-US"/>
          </a:p>
        </p:txBody>
      </p:sp>
    </p:spTree>
    <p:extLst>
      <p:ext uri="{BB962C8B-B14F-4D97-AF65-F5344CB8AC3E}">
        <p14:creationId xmlns:p14="http://schemas.microsoft.com/office/powerpoint/2010/main" xmlns="" val="78709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5"/>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2"/>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207435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33386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7"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308812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20425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90"/>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52DF2-3DE2-4231-91D8-843198ED828B}"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118275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1"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52DF2-3DE2-4231-91D8-843198ED828B}" type="datetimeFigureOut">
              <a:rPr lang="en-US" smtClean="0"/>
              <a:pPr/>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405699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217387"/>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217387"/>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52DF2-3DE2-4231-91D8-843198ED828B}" type="datetimeFigureOut">
              <a:rPr lang="en-US" smtClean="0"/>
              <a:pPr/>
              <a:t>3/16/2016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297635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52DF2-3DE2-4231-91D8-843198ED828B}" type="datetimeFigureOut">
              <a:rPr lang="en-US" smtClean="0"/>
              <a:pPr/>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200149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2DF2-3DE2-4231-91D8-843198ED828B}" type="datetimeFigureOut">
              <a:rPr lang="en-US" smtClean="0"/>
              <a:pPr/>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221760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7"/>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83304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1111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9"/>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8F52DF2-3DE2-4231-91D8-843198ED828B}" type="datetimeFigureOut">
              <a:rPr lang="en-US" smtClean="0"/>
              <a:pPr/>
              <a:t>3/16/2016</a:t>
            </a:fld>
            <a:endParaRPr lang="en-US"/>
          </a:p>
        </p:txBody>
      </p:sp>
      <p:sp>
        <p:nvSpPr>
          <p:cNvPr id="5" name="Footer Placeholder 4"/>
          <p:cNvSpPr>
            <a:spLocks noGrp="1"/>
          </p:cNvSpPr>
          <p:nvPr>
            <p:ph type="ftr" sz="quarter" idx="3"/>
          </p:nvPr>
        </p:nvSpPr>
        <p:spPr>
          <a:xfrm>
            <a:off x="2343150" y="9181399"/>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1" y="9181399"/>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322516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21636" y="5943600"/>
            <a:ext cx="5702964" cy="3970318"/>
          </a:xfrm>
          <a:prstGeom prst="rect">
            <a:avLst/>
          </a:prstGeom>
          <a:noFill/>
          <a:ln>
            <a:noFill/>
          </a:ln>
        </p:spPr>
        <p:txBody>
          <a:bodyPr wrap="square" lIns="0" tIns="0" rIns="0" bIns="731520" rtlCol="0" anchor="t" anchorCtr="0">
            <a:spAutoFit/>
          </a:bodyPr>
          <a:lstStyle/>
          <a:p>
            <a:pPr algn="just" defTabSz="457200"/>
            <a:r>
              <a:rPr lang="en-US" sz="1400" i="1" dirty="0">
                <a:latin typeface="Times New Roman" pitchFamily="18" charset="0"/>
                <a:ea typeface="Times" pitchFamily="34" charset="0"/>
                <a:cs typeface="Times New Roman" pitchFamily="18" charset="0"/>
              </a:rPr>
              <a:t> 	</a:t>
            </a:r>
            <a:r>
              <a:rPr lang="vi-VN" sz="1400" dirty="0" smtClean="0">
                <a:latin typeface="Times New Roman" pitchFamily="18" charset="0"/>
                <a:cs typeface="Times New Roman" pitchFamily="18" charset="0"/>
              </a:rPr>
              <a:t>Từ năm 1925, trong tác phẩm Đường Kách mệnh, Hồ Chí Minh đặt vấn đề phải xây dựng một tổ chức thanh niên cộng sản ở Việt Nam. Sau một thời gian do Người trực tiếp chuẩn bị và đề nghị với Trung ương Đảng, ngày 26-3-1931, Thanh niên Cộng sản Đoàn ra đời. Đó là thời điểm mang nhiều ý nghĩa đặc biệt trong phong trào thanh niên yêu nước theo xu hướng tiến bộ ở nước ta.</a:t>
            </a:r>
            <a:endParaRPr lang="en-US" sz="14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Đối với Hồ Chí Minh, tổ chức, đoàn kết, tập hợp thanh niên là vấn đề chiến lược của cách mạng Việt Nam. Muốn phát huy sức mạnh của thanh niên thì phải thông qua tổ chức, không có tổ chức thì Đảng không nắm được thanh niên.</a:t>
            </a:r>
            <a:endParaRPr lang="en-US" sz="14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Trong thư gửi thanh niên Việt Nam năm 1925, Hồ Chí Minh vạch rõ ở Đông Dương có đủ cơ sở vật chất (hầm mỏ, hải cảng, đồng ruộng…) chỉ “thiếu tổ chức và người tổ chức” (19). Đây là một nhận định hết sức sáng suốt. Vì lẽ đó, Hồ Chí Minh coi công tác vận động thanh niên là nhiệm vụ trọng tâm của mình, và sau khi dự Đại hội Quốc tế cộng sản lần thứ V và Đại hội Quốc tế thanh niên cộng sản lần thứ IV (1924), Người dốc sức tiến hành công tác tổ</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grpSp>
        <p:nvGrpSpPr>
          <p:cNvPr id="14" name="Group 13"/>
          <p:cNvGrpSpPr/>
          <p:nvPr/>
        </p:nvGrpSpPr>
        <p:grpSpPr>
          <a:xfrm>
            <a:off x="0" y="1"/>
            <a:ext cx="6858000" cy="2590799"/>
            <a:chOff x="0" y="1"/>
            <a:chExt cx="6858000" cy="2590799"/>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6858000" cy="2133600"/>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600" y="76200"/>
              <a:ext cx="1447800" cy="15952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1752600" y="381000"/>
              <a:ext cx="5105400" cy="1123384"/>
            </a:xfrm>
            <a:prstGeom prst="rect">
              <a:avLst/>
            </a:prstGeom>
            <a:noFill/>
            <a:ln w="19050">
              <a:noFill/>
            </a:ln>
          </p:spPr>
          <p:txBody>
            <a:bodyPr wrap="square" rtlCol="0">
              <a:spAutoFit/>
            </a:bodyPr>
            <a:lstStyle/>
            <a:p>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Tài</a:t>
              </a:r>
              <a:r>
                <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liệu</a:t>
              </a:r>
              <a:endPar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endParaRPr>
            </a:p>
            <a:p>
              <a:r>
                <a:rPr lang="en-US" sz="3300" b="1" smtClean="0">
                  <a:ln w="12700">
                    <a:solidFill>
                      <a:schemeClr val="bg1"/>
                    </a:solidFill>
                  </a:ln>
                  <a:solidFill>
                    <a:schemeClr val="bg1"/>
                  </a:solidFill>
                  <a:effectLst>
                    <a:glow rad="101600">
                      <a:srgbClr val="0070C0">
                        <a:alpha val="60000"/>
                      </a:srgbClr>
                    </a:glow>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SINH HOẠT CHI ĐOÀN</a:t>
              </a:r>
            </a:p>
          </p:txBody>
        </p:sp>
        <p:sp>
          <p:nvSpPr>
            <p:cNvPr id="7" name="Rectangle 6"/>
            <p:cNvSpPr/>
            <p:nvPr/>
          </p:nvSpPr>
          <p:spPr>
            <a:xfrm>
              <a:off x="0" y="1676400"/>
              <a:ext cx="6858000" cy="685803"/>
            </a:xfrm>
            <a:prstGeom prst="rect">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rgbClr val="FFFF00"/>
                  </a:solidFill>
                  <a:latin typeface="Times New Roman" panose="02020603050405020304" pitchFamily="18" charset="0"/>
                  <a:cs typeface="Times New Roman" panose="02020603050405020304" pitchFamily="18" charset="0"/>
                </a:rPr>
                <a:t>CHÀO MỪNG 85 NĂM THÀNH LẬP ĐOÀN THANH NIÊN CỘNG SẢN</a:t>
              </a:r>
            </a:p>
            <a:p>
              <a:pPr algn="ctr"/>
              <a:r>
                <a:rPr lang="en-US" sz="1500" b="1" smtClean="0">
                  <a:solidFill>
                    <a:srgbClr val="FFFF00"/>
                  </a:solidFill>
                  <a:latin typeface="Times New Roman" panose="02020603050405020304" pitchFamily="18" charset="0"/>
                  <a:cs typeface="Times New Roman" panose="02020603050405020304" pitchFamily="18" charset="0"/>
                </a:rPr>
                <a:t>HỒ CHÍ MINH (26/3/1931-26/3/2016)</a:t>
              </a:r>
              <a:endParaRPr lang="en-US" sz="1500" b="1">
                <a:solidFill>
                  <a:srgbClr val="FFFF00"/>
                </a:solidFill>
                <a:latin typeface="Times New Roman" panose="02020603050405020304" pitchFamily="18" charset="0"/>
                <a:cs typeface="Times New Roman" panose="02020603050405020304" pitchFamily="18" charset="0"/>
              </a:endParaRPr>
            </a:p>
          </p:txBody>
        </p:sp>
        <p:sp>
          <p:nvSpPr>
            <p:cNvPr id="8" name="Oval 7"/>
            <p:cNvSpPr/>
            <p:nvPr/>
          </p:nvSpPr>
          <p:spPr>
            <a:xfrm>
              <a:off x="6019800" y="2057400"/>
              <a:ext cx="533400" cy="533400"/>
            </a:xfrm>
            <a:prstGeom prst="ellipse">
              <a:avLst/>
            </a:prstGeom>
            <a:solidFill>
              <a:srgbClr val="0070C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grpSp>
      <p:sp>
        <p:nvSpPr>
          <p:cNvPr id="9" name="TextBox 8"/>
          <p:cNvSpPr txBox="1"/>
          <p:nvPr/>
        </p:nvSpPr>
        <p:spPr>
          <a:xfrm>
            <a:off x="5943600" y="2176046"/>
            <a:ext cx="685800" cy="338554"/>
          </a:xfrm>
          <a:prstGeom prst="rect">
            <a:avLst/>
          </a:prstGeom>
          <a:noFill/>
        </p:spPr>
        <p:txBody>
          <a:bodyPr wrap="square" rtlCol="0">
            <a:spAutoFit/>
          </a:bodyPr>
          <a:lstStyle/>
          <a:p>
            <a:pPr algn="ctr"/>
            <a:r>
              <a:rPr lang="en-US" sz="800" b="1" smtClean="0">
                <a:solidFill>
                  <a:schemeClr val="bg1"/>
                </a:solidFill>
              </a:rPr>
              <a:t>THÁNG 3</a:t>
            </a:r>
          </a:p>
          <a:p>
            <a:pPr algn="ctr"/>
            <a:r>
              <a:rPr lang="en-US" sz="800" b="1" smtClean="0">
                <a:solidFill>
                  <a:schemeClr val="bg1"/>
                </a:solidFill>
              </a:rPr>
              <a:t>2016</a:t>
            </a:r>
            <a:endParaRPr lang="en-US" sz="800" b="1">
              <a:solidFill>
                <a:schemeClr val="bg1"/>
              </a:solidFill>
            </a:endParaRPr>
          </a:p>
        </p:txBody>
      </p:sp>
      <p:cxnSp>
        <p:nvCxnSpPr>
          <p:cNvPr id="11" name="Straight Connector 10"/>
          <p:cNvCxnSpPr/>
          <p:nvPr/>
        </p:nvCxnSpPr>
        <p:spPr>
          <a:xfrm>
            <a:off x="6096000" y="2336800"/>
            <a:ext cx="381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71475" y="3053357"/>
            <a:ext cx="1785678" cy="551260"/>
            <a:chOff x="371475" y="3053357"/>
            <a:chExt cx="1785678" cy="551260"/>
          </a:xfrm>
        </p:grpSpPr>
        <p:sp>
          <p:nvSpPr>
            <p:cNvPr id="22" name="Rounded Rectangle 21"/>
            <p:cNvSpPr/>
            <p:nvPr/>
          </p:nvSpPr>
          <p:spPr>
            <a:xfrm>
              <a:off x="752475" y="31283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Truyền</a:t>
              </a:r>
              <a:r>
                <a:rPr lang="en-US" sz="130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30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thống</a:t>
              </a:r>
              <a:endParaRPr lang="en-US" sz="13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5" y="3053357"/>
              <a:ext cx="500322" cy="551260"/>
            </a:xfrm>
            <a:prstGeom prst="rect">
              <a:avLst/>
            </a:prstGeom>
          </p:spPr>
        </p:pic>
      </p:grpSp>
      <p:grpSp>
        <p:nvGrpSpPr>
          <p:cNvPr id="12" name="Group 11"/>
          <p:cNvGrpSpPr/>
          <p:nvPr/>
        </p:nvGrpSpPr>
        <p:grpSpPr>
          <a:xfrm>
            <a:off x="371475" y="3586757"/>
            <a:ext cx="1785678" cy="1084660"/>
            <a:chOff x="371475" y="3586757"/>
            <a:chExt cx="1785678" cy="1084660"/>
          </a:xfrm>
        </p:grpSpPr>
        <p:sp>
          <p:nvSpPr>
            <p:cNvPr id="23" name="Rounded Rectangle 22"/>
            <p:cNvSpPr/>
            <p:nvPr/>
          </p:nvSpPr>
          <p:spPr>
            <a:xfrm>
              <a:off x="752475" y="36617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Tư</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tưởng</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5" y="3586757"/>
              <a:ext cx="500322" cy="551260"/>
            </a:xfrm>
            <a:prstGeom prst="rect">
              <a:avLst/>
            </a:prstGeom>
          </p:spPr>
        </p:pic>
        <p:grpSp>
          <p:nvGrpSpPr>
            <p:cNvPr id="10" name="Group 9"/>
            <p:cNvGrpSpPr/>
            <p:nvPr/>
          </p:nvGrpSpPr>
          <p:grpSpPr>
            <a:xfrm>
              <a:off x="371475" y="4120157"/>
              <a:ext cx="1785678" cy="551260"/>
              <a:chOff x="371475" y="4120157"/>
              <a:chExt cx="1785678" cy="551260"/>
            </a:xfrm>
          </p:grpSpPr>
          <p:sp>
            <p:nvSpPr>
              <p:cNvPr id="24" name="Rounded Rectangle 23"/>
              <p:cNvSpPr/>
              <p:nvPr/>
            </p:nvSpPr>
            <p:spPr>
              <a:xfrm>
                <a:off x="752475" y="41951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Thông</a:t>
                </a:r>
                <a:r>
                  <a:rPr lang="en-US" sz="1300">
                    <a:solidFill>
                      <a:schemeClr val="bg1"/>
                    </a:solidFill>
                    <a:latin typeface="Times New Roman" panose="02020603050405020304" pitchFamily="18" charset="0"/>
                    <a:cs typeface="Times New Roman" panose="02020603050405020304" pitchFamily="18" charset="0"/>
                  </a:rPr>
                  <a:t> </a:t>
                </a:r>
                <a:r>
                  <a:rPr lang="en-US" sz="1300" smtClean="0">
                    <a:solidFill>
                      <a:schemeClr val="bg1"/>
                    </a:solidFill>
                    <a:latin typeface="Times New Roman" panose="02020603050405020304" pitchFamily="18" charset="0"/>
                    <a:cs typeface="Times New Roman" panose="02020603050405020304" pitchFamily="18" charset="0"/>
                  </a:rPr>
                  <a:t>tin </a:t>
                </a:r>
                <a:r>
                  <a:rPr lang="en-US" sz="1300" err="1" smtClean="0">
                    <a:solidFill>
                      <a:schemeClr val="bg1"/>
                    </a:solidFill>
                    <a:latin typeface="Times New Roman" panose="02020603050405020304" pitchFamily="18" charset="0"/>
                    <a:cs typeface="Times New Roman" panose="02020603050405020304" pitchFamily="18" charset="0"/>
                  </a:rPr>
                  <a:t>thời</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sự</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5" y="4120157"/>
                <a:ext cx="500322" cy="551260"/>
              </a:xfrm>
              <a:prstGeom prst="rect">
                <a:avLst/>
              </a:prstGeom>
            </p:spPr>
          </p:pic>
        </p:grpSp>
      </p:grpSp>
      <p:grpSp>
        <p:nvGrpSpPr>
          <p:cNvPr id="3" name="Group 2"/>
          <p:cNvGrpSpPr/>
          <p:nvPr/>
        </p:nvGrpSpPr>
        <p:grpSpPr>
          <a:xfrm>
            <a:off x="371475" y="4653557"/>
            <a:ext cx="1785678" cy="551260"/>
            <a:chOff x="371475" y="4653557"/>
            <a:chExt cx="1785678" cy="551260"/>
          </a:xfrm>
        </p:grpSpPr>
        <p:sp>
          <p:nvSpPr>
            <p:cNvPr id="25" name="Rounded Rectangle 24"/>
            <p:cNvSpPr/>
            <p:nvPr/>
          </p:nvSpPr>
          <p:spPr>
            <a:xfrm>
              <a:off x="752475" y="47285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Góc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nhìn</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trẻ</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5" y="4653557"/>
              <a:ext cx="500322" cy="551260"/>
            </a:xfrm>
            <a:prstGeom prst="rect">
              <a:avLst/>
            </a:prstGeom>
          </p:spPr>
        </p:pic>
      </p:grpSp>
      <p:grpSp>
        <p:nvGrpSpPr>
          <p:cNvPr id="2" name="Group 1"/>
          <p:cNvGrpSpPr/>
          <p:nvPr/>
        </p:nvGrpSpPr>
        <p:grpSpPr>
          <a:xfrm>
            <a:off x="371475" y="5204817"/>
            <a:ext cx="1785678" cy="551260"/>
            <a:chOff x="371475" y="5204817"/>
            <a:chExt cx="1785678" cy="551260"/>
          </a:xfrm>
        </p:grpSpPr>
        <p:sp>
          <p:nvSpPr>
            <p:cNvPr id="26" name="Rounded Rectangle 25"/>
            <p:cNvSpPr/>
            <p:nvPr/>
          </p:nvSpPr>
          <p:spPr>
            <a:xfrm>
              <a:off x="752475" y="52619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Sắc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màu</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cơ</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sở</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5" y="5204817"/>
              <a:ext cx="500322" cy="551260"/>
            </a:xfrm>
            <a:prstGeom prst="rect">
              <a:avLst/>
            </a:prstGeom>
          </p:spPr>
        </p:pic>
      </p:grpSp>
      <p:sp>
        <p:nvSpPr>
          <p:cNvPr id="34" name="TextBox 33"/>
          <p:cNvSpPr txBox="1"/>
          <p:nvPr/>
        </p:nvSpPr>
        <p:spPr>
          <a:xfrm>
            <a:off x="347922" y="2667002"/>
            <a:ext cx="1785678" cy="307777"/>
          </a:xfrm>
          <a:prstGeom prst="rect">
            <a:avLst/>
          </a:prstGeom>
          <a:noFill/>
        </p:spPr>
        <p:txBody>
          <a:bodyPr wrap="square" rtlCol="0">
            <a:spAutoFit/>
          </a:bodyPr>
          <a:lstStyle/>
          <a:p>
            <a:r>
              <a:rPr lang="en-US" sz="1400" b="1" smtClean="0">
                <a:solidFill>
                  <a:srgbClr val="0070C0"/>
                </a:solidFill>
                <a:latin typeface="Times New Roman" panose="02020603050405020304" pitchFamily="18" charset="0"/>
                <a:cs typeface="Times New Roman" panose="02020603050405020304" pitchFamily="18" charset="0"/>
              </a:rPr>
              <a:t>NỘI DUNG CHÍNH</a:t>
            </a:r>
            <a:endParaRPr lang="en-US" sz="1400" b="1">
              <a:solidFill>
                <a:srgbClr val="0070C0"/>
              </a:solidFill>
              <a:latin typeface="Times New Roman" panose="02020603050405020304" pitchFamily="18" charset="0"/>
              <a:cs typeface="Times New Roman" panose="02020603050405020304"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3998"/>
            <a:chOff x="1752600" y="9220200"/>
            <a:chExt cx="4857750" cy="553998"/>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53998"/>
            </a:xfrm>
            <a:prstGeom prst="rect">
              <a:avLst/>
            </a:prstGeom>
            <a:noFill/>
          </p:spPr>
          <p:txBody>
            <a:bodyPr wrap="square" rtlCol="0">
              <a:spAutoFit/>
            </a:bodyPr>
            <a:lstStyle/>
            <a:p>
              <a:pPr algn="ctr"/>
              <a:r>
                <a:rPr lang="en-US" sz="1400" b="1" smtClean="0"/>
                <a:t>1</a:t>
              </a:r>
              <a:r>
                <a:rPr lang="en-US" sz="800" b="1" smtClean="0"/>
                <a:t> </a:t>
              </a:r>
            </a:p>
            <a:p>
              <a:pPr algn="ctr"/>
              <a:r>
                <a:rPr lang="en-US" sz="800" b="1" smtClean="0"/>
                <a:t>THÁNG 3 </a:t>
              </a:r>
            </a:p>
            <a:p>
              <a:pPr algn="ctr"/>
              <a:r>
                <a:rPr lang="en-US" sz="800" b="1" smtClean="0"/>
                <a:t>2016</a:t>
              </a:r>
              <a:endParaRPr lang="en-US" sz="800" b="1"/>
            </a:p>
          </p:txBody>
        </p:sp>
      </p:grpSp>
      <p:sp>
        <p:nvSpPr>
          <p:cNvPr id="17" name="TextBox 16"/>
          <p:cNvSpPr txBox="1"/>
          <p:nvPr/>
        </p:nvSpPr>
        <p:spPr>
          <a:xfrm>
            <a:off x="2286000" y="2635252"/>
            <a:ext cx="4038600" cy="4031873"/>
          </a:xfrm>
          <a:prstGeom prst="rect">
            <a:avLst/>
          </a:prstGeom>
          <a:noFill/>
          <a:ln>
            <a:noFill/>
          </a:ln>
        </p:spPr>
        <p:txBody>
          <a:bodyPr wrap="square" lIns="0" tIns="0" rIns="0" bIns="731520" rtlCol="0" anchor="t" anchorCtr="0">
            <a:spAutoFit/>
          </a:bodyPr>
          <a:lstStyle/>
          <a:p>
            <a:pPr algn="ctr"/>
            <a:r>
              <a:rPr lang="en-US" sz="1500" b="1" dirty="0" smtClean="0">
                <a:latin typeface="Times New Roman" pitchFamily="18" charset="0"/>
                <a:cs typeface="Times New Roman" pitchFamily="18" charset="0"/>
              </a:rPr>
              <a:t>TƯ TƯỞNG HỒ CHÍ MINH VỀ THANH NIÊN</a:t>
            </a:r>
          </a:p>
          <a:p>
            <a:pPr algn="ctr"/>
            <a:r>
              <a:rPr lang="en-US" sz="1500" b="1" dirty="0" smtClean="0">
                <a:latin typeface="Times New Roman" pitchFamily="18" charset="0"/>
                <a:cs typeface="Times New Roman" pitchFamily="18" charset="0"/>
              </a:rPr>
              <a:t>VÀ CÔNG TÁC THANH NIÊN</a:t>
            </a:r>
          </a:p>
          <a:p>
            <a:pPr algn="ctr"/>
            <a:endParaRPr lang="en-US" sz="1500" b="1" dirty="0" smtClean="0">
              <a:latin typeface="Times New Roman" pitchFamily="18" charset="0"/>
              <a:cs typeface="Times New Roman" pitchFamily="18" charset="0"/>
            </a:endParaRPr>
          </a:p>
          <a:p>
            <a:pPr algn="ctr"/>
            <a:endParaRPr lang="en-US" sz="1500" b="1" dirty="0" smtClean="0">
              <a:latin typeface="Times New Roman" pitchFamily="18" charset="0"/>
              <a:cs typeface="Times New Roman" pitchFamily="18" charset="0"/>
            </a:endParaRPr>
          </a:p>
          <a:p>
            <a:pPr algn="ctr"/>
            <a:endParaRPr lang="en-US" sz="1500" b="1" dirty="0" smtClean="0">
              <a:latin typeface="Times New Roman" pitchFamily="18" charset="0"/>
              <a:cs typeface="Times New Roman" pitchFamily="18" charset="0"/>
            </a:endParaRPr>
          </a:p>
          <a:p>
            <a:pPr algn="ctr"/>
            <a:endParaRPr lang="en-US" sz="1500" b="1" dirty="0" smtClean="0">
              <a:latin typeface="Times New Roman" pitchFamily="18" charset="0"/>
              <a:cs typeface="Times New Roman" pitchFamily="18" charset="0"/>
            </a:endParaRPr>
          </a:p>
          <a:p>
            <a:pPr algn="ctr"/>
            <a:endParaRPr lang="en-US" sz="1500" b="1" dirty="0" smtClean="0">
              <a:latin typeface="Times New Roman" pitchFamily="18" charset="0"/>
              <a:cs typeface="Times New Roman" pitchFamily="18" charset="0"/>
            </a:endParaRPr>
          </a:p>
          <a:p>
            <a:pPr algn="ctr"/>
            <a:endParaRPr lang="en-US" sz="1500" b="1" dirty="0" smtClean="0">
              <a:latin typeface="Times New Roman" pitchFamily="18" charset="0"/>
              <a:cs typeface="Times New Roman" pitchFamily="18" charset="0"/>
            </a:endParaRPr>
          </a:p>
          <a:p>
            <a:pPr algn="ctr"/>
            <a:endParaRPr lang="en-US" sz="1500" b="1" dirty="0" smtClean="0">
              <a:latin typeface="Times New Roman" pitchFamily="18" charset="0"/>
              <a:cs typeface="Times New Roman" pitchFamily="18" charset="0"/>
            </a:endParaRPr>
          </a:p>
          <a:p>
            <a:pPr algn="ctr"/>
            <a:endParaRPr lang="en-US" sz="1500" b="1" dirty="0" smtClean="0">
              <a:latin typeface="Times New Roman" pitchFamily="18" charset="0"/>
              <a:cs typeface="Times New Roman" pitchFamily="18" charset="0"/>
            </a:endParaRPr>
          </a:p>
          <a:p>
            <a:pPr algn="ctr"/>
            <a:endParaRPr lang="en-US" sz="900" b="1" dirty="0" smtClean="0">
              <a:latin typeface="Times New Roman" pitchFamily="18" charset="0"/>
              <a:cs typeface="Times New Roman" pitchFamily="18" charset="0"/>
            </a:endParaRPr>
          </a:p>
          <a:p>
            <a:pPr algn="ctr"/>
            <a:endParaRPr lang="en-US" sz="1500" b="1" dirty="0" smtClean="0">
              <a:latin typeface="Times New Roman" pitchFamily="18" charset="0"/>
              <a:cs typeface="Times New Roman" pitchFamily="18" charset="0"/>
            </a:endParaRPr>
          </a:p>
          <a:p>
            <a:pPr algn="just"/>
            <a:r>
              <a:rPr lang="en-US" sz="1200" i="1" dirty="0" smtClean="0">
                <a:latin typeface="+mj-lt"/>
              </a:rPr>
              <a:t>         </a:t>
            </a:r>
          </a:p>
          <a:p>
            <a:pPr algn="ctr"/>
            <a:r>
              <a:rPr lang="en-US" sz="1100" i="1" dirty="0" err="1" smtClean="0">
                <a:latin typeface="Times New Roman" pitchFamily="18" charset="0"/>
                <a:cs typeface="Times New Roman" pitchFamily="18" charset="0"/>
              </a:rPr>
              <a:t>Chủ</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tịch</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Hồ</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Chí</a:t>
            </a:r>
            <a:r>
              <a:rPr lang="en-US" sz="1100" i="1" dirty="0" smtClean="0">
                <a:latin typeface="Times New Roman" pitchFamily="18" charset="0"/>
                <a:cs typeface="Times New Roman" pitchFamily="18" charset="0"/>
              </a:rPr>
              <a:t> Minh </a:t>
            </a:r>
            <a:r>
              <a:rPr lang="en-US" sz="1100" i="1" dirty="0" err="1" smtClean="0">
                <a:latin typeface="Times New Roman" pitchFamily="18" charset="0"/>
                <a:cs typeface="Times New Roman" pitchFamily="18" charset="0"/>
              </a:rPr>
              <a:t>huấn</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thị</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tại</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Đại</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hội</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đại</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biểu</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toàn</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quốc</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Đoàn</a:t>
            </a:r>
            <a:r>
              <a:rPr lang="en-US" sz="1100" i="1" dirty="0" smtClean="0">
                <a:latin typeface="Times New Roman" pitchFamily="18" charset="0"/>
                <a:cs typeface="Times New Roman" pitchFamily="18" charset="0"/>
              </a:rPr>
              <a:t> TNLĐ </a:t>
            </a:r>
            <a:r>
              <a:rPr lang="en-US" sz="1100" i="1" dirty="0" err="1" smtClean="0">
                <a:latin typeface="Times New Roman" pitchFamily="18" charset="0"/>
                <a:cs typeface="Times New Roman" pitchFamily="18" charset="0"/>
              </a:rPr>
              <a:t>Việt</a:t>
            </a:r>
            <a:r>
              <a:rPr lang="en-US" sz="1100" i="1" dirty="0" smtClean="0">
                <a:latin typeface="Times New Roman" pitchFamily="18" charset="0"/>
                <a:cs typeface="Times New Roman" pitchFamily="18" charset="0"/>
              </a:rPr>
              <a:t> Nam </a:t>
            </a:r>
            <a:r>
              <a:rPr lang="en-US" sz="1100" i="1" dirty="0" err="1" smtClean="0">
                <a:latin typeface="Times New Roman" pitchFamily="18" charset="0"/>
                <a:cs typeface="Times New Roman" pitchFamily="18" charset="0"/>
              </a:rPr>
              <a:t>lần</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thứ</a:t>
            </a:r>
            <a:r>
              <a:rPr lang="en-US" sz="1100" i="1" dirty="0" smtClean="0">
                <a:latin typeface="Times New Roman" pitchFamily="18" charset="0"/>
                <a:cs typeface="Times New Roman" pitchFamily="18" charset="0"/>
              </a:rPr>
              <a:t> II (11/1956), </a:t>
            </a:r>
            <a:r>
              <a:rPr lang="en-US" sz="1100" i="1" dirty="0" err="1" smtClean="0">
                <a:latin typeface="Times New Roman" pitchFamily="18" charset="0"/>
                <a:cs typeface="Times New Roman" pitchFamily="18" charset="0"/>
              </a:rPr>
              <a:t>tại</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Nhà</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Hát</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lớn</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Hà</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Nội</a:t>
            </a:r>
            <a:r>
              <a:rPr lang="en-US" sz="1100" i="1" dirty="0" smtClean="0">
                <a:latin typeface="Times New Roman" pitchFamily="18" charset="0"/>
                <a:cs typeface="Times New Roman" pitchFamily="18" charset="0"/>
              </a:rPr>
              <a:t>.</a:t>
            </a:r>
          </a:p>
        </p:txBody>
      </p:sp>
      <p:pic>
        <p:nvPicPr>
          <p:cNvPr id="1026" name="Picture 2" descr="C:\Users\TAMHANG\Desktop\Compressed\Dữ liệu làm Info\wetransfer-313897\4. Cac ky DH cua Doan (co anh, tu lieu)\4. Cac ky DH cua Doan (co anh, tu lieu)\dai hoi 2\1.JPG"/>
          <p:cNvPicPr>
            <a:picLocks noChangeAspect="1" noChangeArrowheads="1"/>
          </p:cNvPicPr>
          <p:nvPr/>
        </p:nvPicPr>
        <p:blipFill>
          <a:blip r:embed="rId6" cstate="print"/>
          <a:srcRect/>
          <a:stretch>
            <a:fillRect/>
          </a:stretch>
        </p:blipFill>
        <p:spPr bwMode="auto">
          <a:xfrm>
            <a:off x="2743200" y="3228411"/>
            <a:ext cx="3124200" cy="2181789"/>
          </a:xfrm>
          <a:prstGeom prst="rect">
            <a:avLst/>
          </a:prstGeom>
          <a:noFill/>
        </p:spPr>
      </p:pic>
    </p:spTree>
    <p:extLst>
      <p:ext uri="{BB962C8B-B14F-4D97-AF65-F5344CB8AC3E}">
        <p14:creationId xmlns:p14="http://schemas.microsoft.com/office/powerpoint/2010/main" xmlns="" val="419443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723549"/>
          </a:xfrm>
          <a:prstGeom prst="rect">
            <a:avLst/>
          </a:prstGeom>
          <a:noFill/>
          <a:ln>
            <a:noFill/>
          </a:ln>
        </p:spPr>
        <p:txBody>
          <a:bodyPr wrap="square" lIns="0" tIns="0" rIns="0" bIns="914400" rtlCol="0" anchor="t" anchorCtr="0">
            <a:spAutoFit/>
          </a:bodyPr>
          <a:lstStyle/>
          <a:p>
            <a:pPr algn="ctr" defTabSz="457200"/>
            <a:r>
              <a:rPr lang="en-US" sz="1400" b="1" smtClean="0">
                <a:latin typeface="Times New Roman" pitchFamily="18" charset="0"/>
                <a:cs typeface="Times New Roman" pitchFamily="18" charset="0"/>
              </a:rPr>
              <a:t>TỪ PHONG TRÀO THANH NIÊN XUNG PHONG</a:t>
            </a:r>
            <a:endParaRPr lang="en-US" sz="1400" smtClean="0">
              <a:latin typeface="Times New Roman" pitchFamily="18" charset="0"/>
              <a:cs typeface="Times New Roman" pitchFamily="18" charset="0"/>
            </a:endParaRPr>
          </a:p>
          <a:p>
            <a:pPr algn="ctr" defTabSz="457200"/>
            <a:r>
              <a:rPr lang="en-US" sz="1400" b="1" smtClean="0">
                <a:latin typeface="Times New Roman" pitchFamily="18" charset="0"/>
                <a:cs typeface="Times New Roman" pitchFamily="18" charset="0"/>
              </a:rPr>
              <a:t>ĐẾN PHONG TRÀO THANH NIÊN TÌNH NGUYỆN</a:t>
            </a:r>
          </a:p>
          <a:p>
            <a:pPr algn="ctr" defTabSz="457200"/>
            <a:endParaRPr lang="en-US" sz="800" b="1" i="1" smtClean="0">
              <a:latin typeface="Times New Roman" pitchFamily="18" charset="0"/>
              <a:cs typeface="Times New Roman" pitchFamily="18" charset="0"/>
            </a:endParaRPr>
          </a:p>
          <a:p>
            <a:pPr algn="r" defTabSz="457200"/>
            <a:endParaRPr lang="en-US" sz="1200" b="1" i="1" smtClean="0">
              <a:latin typeface="Times New Roman" pitchFamily="18" charset="0"/>
              <a:cs typeface="Times New Roman" pitchFamily="18" charset="0"/>
            </a:endParaRPr>
          </a:p>
        </p:txBody>
      </p:sp>
      <p:sp>
        <p:nvSpPr>
          <p:cNvPr id="17" name="TextBox 16"/>
          <p:cNvSpPr txBox="1"/>
          <p:nvPr/>
        </p:nvSpPr>
        <p:spPr>
          <a:xfrm>
            <a:off x="533400" y="1447800"/>
            <a:ext cx="5829300" cy="8840882"/>
          </a:xfrm>
          <a:prstGeom prst="rect">
            <a:avLst/>
          </a:prstGeom>
          <a:noFill/>
          <a:ln>
            <a:noFill/>
          </a:ln>
        </p:spPr>
        <p:txBody>
          <a:bodyPr wrap="square" lIns="0" tIns="0" rIns="0" bIns="914400" rtlCol="0" anchor="t" anchorCtr="0">
            <a:spAutoFit/>
          </a:bodyPr>
          <a:lstStyle/>
          <a:p>
            <a:pPr algn="just" defTabSz="457200"/>
            <a:endParaRPr lang="en-US" sz="900" i="1" smtClean="0">
              <a:latin typeface="Times New Roman" pitchFamily="18" charset="0"/>
              <a:cs typeface="Times New Roman" pitchFamily="18" charset="0"/>
            </a:endParaRPr>
          </a:p>
          <a:p>
            <a:pPr algn="just" defTabSz="457200"/>
            <a:endParaRPr lang="en-US" sz="200" i="1" smtClean="0">
              <a:latin typeface="Times New Roman" pitchFamily="18" charset="0"/>
              <a:cs typeface="Times New Roman" pitchFamily="18" charset="0"/>
            </a:endParaRPr>
          </a:p>
          <a:p>
            <a:pPr algn="just" defTabSz="457200"/>
            <a:r>
              <a:rPr lang="en-US" sz="1400" i="1" smtClean="0">
                <a:latin typeface="Times New Roman" pitchFamily="18" charset="0"/>
                <a:cs typeface="Times New Roman" pitchFamily="18" charset="0"/>
              </a:rPr>
              <a:t>	Thứ nhất</a:t>
            </a:r>
            <a:r>
              <a:rPr lang="en-US" sz="1400" smtClean="0">
                <a:latin typeface="Times New Roman" pitchFamily="18" charset="0"/>
                <a:cs typeface="Times New Roman" pitchFamily="18" charset="0"/>
              </a:rPr>
              <a:t>, các hoạt động tình nguyện cần đảm bảo </a:t>
            </a:r>
            <a:r>
              <a:rPr lang="en-US" sz="1400" b="1" i="1" smtClean="0">
                <a:latin typeface="Times New Roman" pitchFamily="18" charset="0"/>
                <a:cs typeface="Times New Roman" pitchFamily="18" charset="0"/>
              </a:rPr>
              <a:t>tính rộng khắp</a:t>
            </a:r>
            <a:r>
              <a:rPr lang="en-US" sz="1400" smtClean="0">
                <a:latin typeface="Times New Roman" pitchFamily="18" charset="0"/>
                <a:cs typeface="Times New Roman" pitchFamily="18" charset="0"/>
              </a:rPr>
              <a:t>. Hoạt động tình nguyện phải được triển khai trong các cấp bộ đoàn, ở tất cả các đối tượng thanh niên, mọi lĩnh vực, ngành nghề, trên mọi vùng miền của Tổ quốc, đồng thời phát triển các hoạt động tình nguyện quốc tế. Các cấp bộ đoàn sẽ xác định những mục tiêu, chỉ tiêu, đảm bảo mỗi Đoàn cơ sở có ít nhất 1 hoạt động tình nguyện, 1 công trình, phần việc thanh niên tình nguyện hàng năm. Qua đó, huy động đông đảo đoàn viên, thanh niên tham gia, tạo được sự quan tâm, ủng hộ, hỗ trợ của nhân dân và cộng đồng xã hội. </a:t>
            </a:r>
          </a:p>
          <a:p>
            <a:pPr algn="just" defTabSz="457200"/>
            <a:r>
              <a:rPr lang="en-US" sz="1400" i="1" smtClean="0">
                <a:latin typeface="Times New Roman" pitchFamily="18" charset="0"/>
                <a:cs typeface="Times New Roman" pitchFamily="18" charset="0"/>
              </a:rPr>
              <a:t>	Thứ hai</a:t>
            </a:r>
            <a:r>
              <a:rPr lang="en-US" sz="1400" smtClean="0">
                <a:latin typeface="Times New Roman" pitchFamily="18" charset="0"/>
                <a:cs typeface="Times New Roman" pitchFamily="18" charset="0"/>
              </a:rPr>
              <a:t>, các hoạt động tình nguyện cần đảm bảo </a:t>
            </a:r>
            <a:r>
              <a:rPr lang="en-US" sz="1400" b="1" i="1" smtClean="0">
                <a:latin typeface="Times New Roman" pitchFamily="18" charset="0"/>
                <a:cs typeface="Times New Roman" pitchFamily="18" charset="0"/>
              </a:rPr>
              <a:t>tính định hướng</a:t>
            </a:r>
            <a:r>
              <a:rPr lang="en-US" sz="1400" smtClean="0">
                <a:latin typeface="Times New Roman" pitchFamily="18" charset="0"/>
                <a:cs typeface="Times New Roman" pitchFamily="18" charset="0"/>
              </a:rPr>
              <a:t>. Các cấp bộ đoàn sẽ tập trung </a:t>
            </a:r>
            <a:r>
              <a:rPr lang="pl-PL" sz="1400" smtClean="0">
                <a:latin typeface="Times New Roman" pitchFamily="18" charset="0"/>
                <a:cs typeface="Times New Roman" pitchFamily="18" charset="0"/>
              </a:rPr>
              <a:t>giải pháp cụ thể nhằm phát huy vai trò của tuổi trẻ trong xây dựng nông thôn mới, xây dựng văn minh đô thị và các hoạt động đảm bảo an sinh xã hội, vì cộng đồng</a:t>
            </a:r>
            <a:r>
              <a:rPr lang="vi-VN" sz="1400" smtClean="0">
                <a:latin typeface="Times New Roman" pitchFamily="18" charset="0"/>
                <a:cs typeface="Times New Roman" pitchFamily="18" charset="0"/>
              </a:rPr>
              <a:t>.</a:t>
            </a:r>
            <a:r>
              <a:rPr lang="en-US" sz="1400" smtClean="0">
                <a:latin typeface="Times New Roman" pitchFamily="18" charset="0"/>
                <a:cs typeface="Times New Roman" pitchFamily="18" charset="0"/>
              </a:rPr>
              <a:t> Bên cạnh mục tiêu chung của cả nước, sẽ bám sát mục tiêu phát triển kinh tế - xã hội của địa phương và nhiệm vụ chính trị của đơn vị để tổ chức triển khai phong trào, hoạt động phù hợp. Đồng thời, nhận thức rõ mục tiêu của phong trào là nhằm tạo môi trường thực tiễn sinh động để tuổi trẻ rèn luyện, phấn đấu và trưởng thành. Thông qua tổ chức phong trào để đoàn kết, tập hợp rộng rãi thanh niên, từ đó phát triển và nâng cao chất lượng tổ chức Đoàn, Hội.</a:t>
            </a:r>
          </a:p>
          <a:p>
            <a:pPr algn="just" defTabSz="457200"/>
            <a:r>
              <a:rPr lang="en-US" sz="1400" i="1" smtClean="0">
                <a:latin typeface="Times New Roman" pitchFamily="18" charset="0"/>
                <a:cs typeface="Times New Roman" pitchFamily="18" charset="0"/>
              </a:rPr>
              <a:t>	Thứ ba</a:t>
            </a:r>
            <a:r>
              <a:rPr lang="en-US" sz="1400" smtClean="0">
                <a:latin typeface="Times New Roman" pitchFamily="18" charset="0"/>
                <a:cs typeface="Times New Roman" pitchFamily="18" charset="0"/>
              </a:rPr>
              <a:t>, các hoạt động tình nguyện cần đảm bảo </a:t>
            </a:r>
            <a:r>
              <a:rPr lang="en-US" sz="1400" b="1" i="1" smtClean="0">
                <a:latin typeface="Times New Roman" pitchFamily="18" charset="0"/>
                <a:cs typeface="Times New Roman" pitchFamily="18" charset="0"/>
              </a:rPr>
              <a:t>tính dẫn dắt</a:t>
            </a:r>
            <a:r>
              <a:rPr lang="en-US" sz="1400" smtClean="0">
                <a:latin typeface="Times New Roman" pitchFamily="18" charset="0"/>
                <a:cs typeface="Times New Roman" pitchFamily="18" charset="0"/>
              </a:rPr>
              <a:t>. Tổ chức Đoàn các cấp sẽ thắp lên ngọn lửa tình nguyện trong mỗi đoàn viên, thanh niên; đồng thời, thông qua hoạt động tình nguyện khẳng định vai trò của tuổi trẻ trong tham gia phát triển kinh tế - xã hội, giải quyết những vấn đề bức xúc của cộng đồng; từ đó lan tỏa, lôi cuốn các lực lượng xã hội khác cùng tham gia. Cùng với đó, các cấp bộ đoàn sẽ tập trung tập hợp, hỗ trợ, định hướng hoạt động của các câu lạc bộ, tổ, đội, nhóm tình nguyện tự phát, kết nối nhu cầu tình nguyện của thanh niên trên mạng internet, thanh niên Việt Nam ở nước ngoài. Phong trào tình nguyện do Đoàn tổ chức sẽ giữ vị trí trung tâm, dẫn dắt, định hướng các hoạt động tình nguyện trong xã hội, huy động đông đảo lực lượng và nguồn lực xã hội cùng tham gia với tổ chức Đoàn. </a:t>
            </a:r>
          </a:p>
          <a:p>
            <a:pPr algn="just" defTabSz="457200"/>
            <a:r>
              <a:rPr lang="en-US" sz="1400" i="1" smtClean="0">
                <a:latin typeface="Times New Roman" pitchFamily="18" charset="0"/>
                <a:cs typeface="Times New Roman" pitchFamily="18" charset="0"/>
              </a:rPr>
              <a:t>	Thứ tư</a:t>
            </a:r>
            <a:r>
              <a:rPr lang="en-US" sz="1400" smtClean="0">
                <a:latin typeface="Times New Roman" pitchFamily="18" charset="0"/>
                <a:cs typeface="Times New Roman" pitchFamily="18" charset="0"/>
              </a:rPr>
              <a:t>, các hoạt động tình nguyện cần đảm bảo </a:t>
            </a:r>
            <a:r>
              <a:rPr lang="en-US" sz="1400" b="1" i="1" smtClean="0">
                <a:latin typeface="Times New Roman" pitchFamily="18" charset="0"/>
                <a:cs typeface="Times New Roman" pitchFamily="18" charset="0"/>
              </a:rPr>
              <a:t>tính cụ thể, thiết thực</a:t>
            </a:r>
            <a:r>
              <a:rPr lang="en-US" sz="1400" smtClean="0">
                <a:latin typeface="Times New Roman" pitchFamily="18" charset="0"/>
                <a:cs typeface="Times New Roman" pitchFamily="18" charset="0"/>
              </a:rPr>
              <a:t>. Tinh thần “hành động” của Đại hội Đoàn toàn quốc lần thứ X (nhiệm kỳ 2012-2017) sẽ tiếp tục được cụ thể hóa trong từng hoạt động, từng sự kiện. Tính cụ thể sẽ được thể hiện từ cách xây dựng chương trình công tác, thiết kế các hoạt động, sự kiện, tổ chức thực hiện đến cách tổng kết, đánh giá. Các hoạt động của Đoàn sẽ tập trung cho cơ sở, hướng đến thanh niên, đảm bảo thiết thực, hiệu quả, tránh</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10</a:t>
              </a:r>
            </a:p>
            <a:p>
              <a:pPr algn="ctr"/>
              <a:r>
                <a:rPr lang="en-US" sz="800" b="1" smtClean="0"/>
                <a:t>THÁNG 3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100" b="1">
                <a:solidFill>
                  <a:schemeClr val="bg1"/>
                </a:solidFill>
                <a:effectLst>
                  <a:glow rad="101600">
                    <a:srgbClr val="FF0000">
                      <a:alpha val="60000"/>
                    </a:srgbClr>
                  </a:glow>
                </a:effectLst>
                <a:latin typeface="Times New Roman" pitchFamily="18" charset="0"/>
                <a:cs typeface="Times New Roman" pitchFamily="18" charset="0"/>
              </a:endParaRPr>
            </a:p>
          </p:txBody>
        </p:sp>
      </p:grpSp>
    </p:spTree>
    <p:extLst>
      <p:ext uri="{BB962C8B-B14F-4D97-AF65-F5344CB8AC3E}">
        <p14:creationId xmlns:p14="http://schemas.microsoft.com/office/powerpoint/2010/main" xmlns="" val="3429458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723549"/>
          </a:xfrm>
          <a:prstGeom prst="rect">
            <a:avLst/>
          </a:prstGeom>
          <a:noFill/>
          <a:ln>
            <a:noFill/>
          </a:ln>
        </p:spPr>
        <p:txBody>
          <a:bodyPr wrap="square" lIns="0" tIns="0" rIns="0" bIns="914400" rtlCol="0" anchor="t" anchorCtr="0">
            <a:spAutoFit/>
          </a:bodyPr>
          <a:lstStyle/>
          <a:p>
            <a:pPr algn="ctr" defTabSz="457200"/>
            <a:r>
              <a:rPr lang="en-US" sz="1400" b="1" smtClean="0">
                <a:latin typeface="Times New Roman" pitchFamily="18" charset="0"/>
                <a:cs typeface="Times New Roman" pitchFamily="18" charset="0"/>
              </a:rPr>
              <a:t>TỪ PHONG TRÀO THANH NIÊN XUNG PHONG</a:t>
            </a:r>
            <a:endParaRPr lang="en-US" sz="1400" smtClean="0">
              <a:latin typeface="Times New Roman" pitchFamily="18" charset="0"/>
              <a:cs typeface="Times New Roman" pitchFamily="18" charset="0"/>
            </a:endParaRPr>
          </a:p>
          <a:p>
            <a:pPr algn="ctr" defTabSz="457200"/>
            <a:r>
              <a:rPr lang="en-US" sz="1400" b="1" smtClean="0">
                <a:latin typeface="Times New Roman" pitchFamily="18" charset="0"/>
                <a:cs typeface="Times New Roman" pitchFamily="18" charset="0"/>
              </a:rPr>
              <a:t>ĐẾN PHONG TRÀO THANH NIÊN TÌNH NGUYỆN</a:t>
            </a:r>
          </a:p>
          <a:p>
            <a:pPr algn="ctr" defTabSz="457200"/>
            <a:endParaRPr lang="en-US" sz="800" b="1" i="1" smtClean="0">
              <a:latin typeface="Times New Roman" pitchFamily="18" charset="0"/>
              <a:cs typeface="Times New Roman" pitchFamily="18" charset="0"/>
            </a:endParaRPr>
          </a:p>
          <a:p>
            <a:pPr algn="r" defTabSz="457200"/>
            <a:endParaRPr lang="en-US" sz="1200" b="1" i="1" smtClean="0">
              <a:latin typeface="Times New Roman" pitchFamily="18" charset="0"/>
              <a:cs typeface="Times New Roman" pitchFamily="18" charset="0"/>
            </a:endParaRPr>
          </a:p>
        </p:txBody>
      </p:sp>
      <p:sp>
        <p:nvSpPr>
          <p:cNvPr id="17" name="TextBox 16"/>
          <p:cNvSpPr txBox="1"/>
          <p:nvPr/>
        </p:nvSpPr>
        <p:spPr>
          <a:xfrm>
            <a:off x="533400" y="1447800"/>
            <a:ext cx="5829300" cy="8894743"/>
          </a:xfrm>
          <a:prstGeom prst="rect">
            <a:avLst/>
          </a:prstGeom>
          <a:noFill/>
          <a:ln>
            <a:noFill/>
          </a:ln>
        </p:spPr>
        <p:txBody>
          <a:bodyPr wrap="square" lIns="0" tIns="0" rIns="0" bIns="914400" rtlCol="0" anchor="t" anchorCtr="0">
            <a:spAutoFit/>
          </a:bodyPr>
          <a:lstStyle/>
          <a:p>
            <a:pPr algn="just" defTabSz="457200"/>
            <a:endParaRPr lang="en-US" sz="1400" i="1" dirty="0" smtClean="0">
              <a:latin typeface="Times New Roman" pitchFamily="18" charset="0"/>
              <a:cs typeface="Times New Roman" pitchFamily="18" charset="0"/>
            </a:endParaRPr>
          </a:p>
          <a:p>
            <a:pPr algn="just" defTabSz="457200"/>
            <a:r>
              <a:rPr lang="en-US" sz="1400" dirty="0" err="1" smtClean="0">
                <a:latin typeface="Times New Roman" pitchFamily="18" charset="0"/>
                <a:cs typeface="Times New Roman" pitchFamily="18" charset="0"/>
              </a:rPr>
              <a:t>phô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từng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cấp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bộ</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sẽ</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sản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phẩm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cụ</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nhận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định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cấp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chính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hội</a:t>
            </a:r>
            <a:r>
              <a:rPr lang="en-US" sz="1400" dirty="0" smtClean="0">
                <a:latin typeface="Times New Roman" pitchFamily="18" charset="0"/>
                <a:cs typeface="Times New Roman" pitchFamily="18" charset="0"/>
              </a:rPr>
              <a:t>. </a:t>
            </a:r>
          </a:p>
          <a:p>
            <a:pPr algn="just" defTabSz="457200"/>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Thứ</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năm</a:t>
            </a:r>
            <a:r>
              <a:rPr lang="en-US" sz="1400" i="1"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đảm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tính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cầu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ngày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định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rõ</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nét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nhưng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đỏi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hỏi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đổi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ngày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sẽ</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hút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định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hướng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dẫn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dắt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đón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nhận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ý </a:t>
            </a:r>
            <a:r>
              <a:rPr lang="en-US" sz="1400" dirty="0" err="1" smtClean="0">
                <a:latin typeface="Times New Roman" pitchFamily="18" charset="0"/>
                <a:cs typeface="Times New Roman" pitchFamily="18" charset="0"/>
              </a:rPr>
              <a:t>tưởng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sở</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đảm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tôn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chỉ</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đích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lòng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luôn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đặt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yêu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cầu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ngày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tốt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ngày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hôm</a:t>
            </a:r>
            <a:r>
              <a:rPr lang="en-US" sz="1400" dirty="0" smtClean="0">
                <a:latin typeface="Times New Roman" pitchFamily="18" charset="0"/>
                <a:cs typeface="Times New Roman" pitchFamily="18" charset="0"/>
              </a:rPr>
              <a:t> nay; </a:t>
            </a:r>
            <a:r>
              <a:rPr lang="en-US" sz="1400" dirty="0" err="1" smtClean="0">
                <a:latin typeface="Times New Roman" pitchFamily="18" charset="0"/>
                <a:cs typeface="Times New Roman" pitchFamily="18" charset="0"/>
              </a:rPr>
              <a:t>sáng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ứng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cụ</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đặc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biệt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thông</a:t>
            </a:r>
            <a:r>
              <a:rPr lang="en-US" sz="1400" dirty="0" smtClean="0">
                <a:latin typeface="Times New Roman" pitchFamily="18" charset="0"/>
                <a:cs typeface="Times New Roman" pitchFamily="18" charset="0"/>
              </a:rPr>
              <a:t> tin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truyền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địa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chỉ</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tượng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hướng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đảm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tính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hiệu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a:t>
            </a:r>
          </a:p>
          <a:p>
            <a:pPr algn="just" defTabSz="457200"/>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Thứ</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sáu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đảm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bảo</a:t>
            </a:r>
            <a:r>
              <a:rPr lang="en-US" sz="1400"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tính</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bền</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vững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Điều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thừa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duy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hình</a:t>
            </a:r>
            <a:r>
              <a:rPr lang="en-US" sz="1400" dirty="0" smtClean="0">
                <a:latin typeface="Times New Roman" pitchFamily="18" charset="0"/>
                <a:cs typeface="Times New Roman" pitchFamily="18" charset="0"/>
              </a:rPr>
              <a:t> hay, </a:t>
            </a:r>
            <a:r>
              <a:rPr lang="en-US" sz="1400" dirty="0" err="1" smtClean="0">
                <a:latin typeface="Times New Roman" pitchFamily="18" charset="0"/>
                <a:cs typeface="Times New Roman" pitchFamily="18" charset="0"/>
              </a:rPr>
              <a:t>cách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hiệu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khắc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vừa</a:t>
            </a:r>
            <a:r>
              <a:rPr lang="en-US" sz="1400" dirty="0" smtClean="0">
                <a:latin typeface="Times New Roman" pitchFamily="18" charset="0"/>
                <a:cs typeface="Times New Roman" pitchFamily="18" charset="0"/>
              </a:rPr>
              <a:t> qua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cạnh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thiết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sẽ</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tính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toán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hiệu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lâu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dài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hướng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tới</a:t>
            </a:r>
            <a:r>
              <a:rPr lang="en-US" sz="1400" dirty="0" smtClean="0">
                <a:latin typeface="Times New Roman" pitchFamily="18" charset="0"/>
                <a:cs typeface="Times New Roman" pitchFamily="18" charset="0"/>
              </a:rPr>
              <a:t>, , </a:t>
            </a:r>
            <a:r>
              <a:rPr lang="en-US" sz="1400" dirty="0" err="1" smtClean="0">
                <a:latin typeface="Times New Roman" pitchFamily="18" charset="0"/>
                <a:cs typeface="Times New Roman" pitchFamily="18" charset="0"/>
              </a:rPr>
              <a:t>quan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tâm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chuyển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kỹ</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thuật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sản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phẩm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địa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duy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thúc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Lịch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chứng</a:t>
            </a:r>
            <a:r>
              <a:rPr lang="en-US" sz="1400" dirty="0" smtClean="0">
                <a:latin typeface="Times New Roman" pitchFamily="18" charset="0"/>
                <a:cs typeface="Times New Roman" pitchFamily="18" charset="0"/>
              </a:rPr>
              <a:t> minh,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thừa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truyền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thống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phù</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hợp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cầu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yêu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cầu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thì</a:t>
            </a:r>
            <a:r>
              <a:rPr lang="en-US" sz="1400" dirty="0" smtClean="0">
                <a:latin typeface="Times New Roman" pitchFamily="18" charset="0"/>
                <a:cs typeface="Times New Roman" pitchFamily="18" charset="0"/>
              </a:rPr>
              <a:t> qua </a:t>
            </a:r>
            <a:r>
              <a:rPr lang="en-US" sz="1400" dirty="0" err="1" smtClean="0">
                <a:latin typeface="Times New Roman" pitchFamily="18" charset="0"/>
                <a:cs typeface="Times New Roman" pitchFamily="18" charset="0"/>
              </a:rPr>
              <a:t>thời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lớn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mạnh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khẳng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định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gắn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chặt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bản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như</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từ</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vọng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cống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tuổi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tiêu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thừa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sẵn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xưa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trở</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bài</a:t>
            </a:r>
            <a:r>
              <a:rPr lang="en-US" sz="1400" dirty="0" smtClean="0">
                <a:latin typeface="Times New Roman" pitchFamily="18" charset="0"/>
                <a:cs typeface="Times New Roman" pitchFamily="18" charset="0"/>
              </a:rPr>
              <a:t> ca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lớp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hôm</a:t>
            </a:r>
            <a:r>
              <a:rPr lang="en-US" sz="1400" dirty="0" smtClean="0">
                <a:latin typeface="Times New Roman" pitchFamily="18" charset="0"/>
                <a:cs typeface="Times New Roman" pitchFamily="18" charset="0"/>
              </a:rPr>
              <a:t> nay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cuộc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vừa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lượng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nhiệm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vụ</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triển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vừa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rèn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tiễn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vốn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sống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cùng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phú</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11</a:t>
              </a:r>
            </a:p>
            <a:p>
              <a:pPr algn="ctr"/>
              <a:r>
                <a:rPr lang="en-US" sz="800" b="1" smtClean="0"/>
                <a:t>THÁNG 3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100" b="1">
                <a:solidFill>
                  <a:schemeClr val="bg1"/>
                </a:solidFill>
                <a:effectLst>
                  <a:glow rad="101600">
                    <a:srgbClr val="FF0000">
                      <a:alpha val="60000"/>
                    </a:srgbClr>
                  </a:glow>
                </a:effectLst>
                <a:latin typeface="Times New Roman" pitchFamily="18" charset="0"/>
                <a:cs typeface="Times New Roman" pitchFamily="18" charset="0"/>
              </a:endParaRPr>
            </a:p>
          </p:txBody>
        </p:sp>
      </p:grpSp>
    </p:spTree>
    <p:extLst>
      <p:ext uri="{BB962C8B-B14F-4D97-AF65-F5344CB8AC3E}">
        <p14:creationId xmlns:p14="http://schemas.microsoft.com/office/powerpoint/2010/main" xmlns="" val="3429458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9541073"/>
          </a:xfrm>
          <a:prstGeom prst="rect">
            <a:avLst/>
          </a:prstGeom>
          <a:noFill/>
          <a:ln>
            <a:noFill/>
          </a:ln>
        </p:spPr>
        <p:txBody>
          <a:bodyPr wrap="square" lIns="0" tIns="0" rIns="0" bIns="914400" rtlCol="0" anchor="t" anchorCtr="0">
            <a:spAutoFit/>
          </a:bodyPr>
          <a:lstStyle/>
          <a:p>
            <a:pPr algn="ctr"/>
            <a:r>
              <a:rPr lang="en-US" b="1" smtClean="0">
                <a:latin typeface="Times New Roman" pitchFamily="18" charset="0"/>
                <a:cs typeface="Times New Roman" pitchFamily="18" charset="0"/>
              </a:rPr>
              <a:t>Tháng </a:t>
            </a:r>
            <a:r>
              <a:rPr lang="en-US" b="1">
                <a:latin typeface="Times New Roman" pitchFamily="18" charset="0"/>
                <a:cs typeface="Times New Roman" pitchFamily="18" charset="0"/>
              </a:rPr>
              <a:t>Thanh </a:t>
            </a:r>
            <a:r>
              <a:rPr lang="en-US" b="1" smtClean="0">
                <a:latin typeface="Times New Roman" pitchFamily="18" charset="0"/>
                <a:cs typeface="Times New Roman" pitchFamily="18" charset="0"/>
              </a:rPr>
              <a:t>niên năm 2016</a:t>
            </a:r>
            <a:endParaRPr lang="en-US" sz="1400" dirty="0">
              <a:latin typeface="Times New Roman" pitchFamily="18" charset="0"/>
              <a:cs typeface="Times New Roman" pitchFamily="18" charset="0"/>
            </a:endParaRPr>
          </a:p>
          <a:p>
            <a:pPr algn="just" defTabSz="457200"/>
            <a:r>
              <a:rPr lang="en-US" sz="1400" dirty="0" smtClean="0">
                <a:solidFill>
                  <a:srgbClr val="FF0000"/>
                </a:solidFill>
                <a:latin typeface="Times New Roman" pitchFamily="18" charset="0"/>
                <a:cs typeface="Times New Roman" pitchFamily="18" charset="0"/>
              </a:rPr>
              <a:t>	</a:t>
            </a:r>
          </a:p>
          <a:p>
            <a:pPr algn="just" defTabSz="457200"/>
            <a:r>
              <a:rPr lang="en-US" sz="1400" smtClean="0">
                <a:latin typeface="Times New Roman" pitchFamily="18" charset="0"/>
                <a:cs typeface="Times New Roman" pitchFamily="18" charset="0"/>
              </a:rPr>
              <a:t>	Lễ khởi động Tháng Thanh niên năm 2016 diễn ra vào lúc 07h30 ngày 27/2/2016 tại thành phố Vĩnh Yên, tỉnh Vĩnh Phúc. </a:t>
            </a:r>
            <a:r>
              <a:rPr lang="da-DK" sz="1400" smtClean="0">
                <a:latin typeface="Times New Roman" pitchFamily="18" charset="0"/>
                <a:cs typeface="Times New Roman" pitchFamily="18" charset="0"/>
              </a:rPr>
              <a:t>Tiếp tục phát huy tinh thần xung kích, tình nguyện của thanh niên Việt Nam, Ban Bí thư Trung ương Đoàn phát động Tháng Thanh niên năm 2016 với chủ đề “</a:t>
            </a:r>
            <a:r>
              <a:rPr lang="da-DK" sz="1400" i="1" smtClean="0">
                <a:latin typeface="Times New Roman" pitchFamily="18" charset="0"/>
                <a:cs typeface="Times New Roman" pitchFamily="18" charset="0"/>
              </a:rPr>
              <a:t>Tự hào tuổi trẻ thời đại Hồ Chí Minh</a:t>
            </a:r>
            <a:r>
              <a:rPr lang="da-DK" sz="1400" smtClean="0">
                <a:latin typeface="Times New Roman" pitchFamily="18" charset="0"/>
                <a:cs typeface="Times New Roman" pitchFamily="18" charset="0"/>
              </a:rPr>
              <a:t>” và phương châm </a:t>
            </a:r>
            <a:r>
              <a:rPr lang="da-DK" sz="1400" i="1" smtClean="0">
                <a:latin typeface="Times New Roman" pitchFamily="18" charset="0"/>
                <a:cs typeface="Times New Roman" pitchFamily="18" charset="0"/>
              </a:rPr>
              <a:t>“Thanh niên hành động vì cộng đồng; Xã hội chăm lo, bồi dưỡng thanh niên”</a:t>
            </a:r>
            <a:r>
              <a:rPr lang="da-DK" sz="1400" smtClean="0">
                <a:latin typeface="Times New Roman" pitchFamily="18" charset="0"/>
                <a:cs typeface="Times New Roman" pitchFamily="18" charset="0"/>
              </a:rPr>
              <a:t>. </a:t>
            </a:r>
          </a:p>
          <a:p>
            <a:pPr algn="just" defTabSz="457200"/>
            <a:endParaRPr lang="en-US" sz="700" smtClean="0">
              <a:latin typeface="Times New Roman" pitchFamily="18" charset="0"/>
              <a:cs typeface="Times New Roman" pitchFamily="18" charset="0"/>
            </a:endParaRPr>
          </a:p>
          <a:p>
            <a:pPr algn="just" defTabSz="457200"/>
            <a:r>
              <a:rPr lang="da-DK" sz="1400" smtClean="0">
                <a:latin typeface="Times New Roman" pitchFamily="18" charset="0"/>
                <a:cs typeface="Times New Roman" pitchFamily="18" charset="0"/>
              </a:rPr>
              <a:t>	Chương trình được triển khai với 4 chủ đề theo từng tuần, cụ thể: </a:t>
            </a:r>
          </a:p>
          <a:p>
            <a:pPr algn="just" defTabSz="457200"/>
            <a:endParaRPr lang="en-US" sz="500" smtClean="0">
              <a:latin typeface="Times New Roman" pitchFamily="18" charset="0"/>
              <a:cs typeface="Times New Roman" pitchFamily="18" charset="0"/>
            </a:endParaRPr>
          </a:p>
          <a:p>
            <a:pPr algn="just" defTabSz="457200"/>
            <a:r>
              <a:rPr lang="da-DK" sz="1400" b="1" smtClean="0">
                <a:latin typeface="Times New Roman" pitchFamily="18" charset="0"/>
                <a:cs typeface="Times New Roman" pitchFamily="18" charset="0"/>
              </a:rPr>
              <a:t>	- </a:t>
            </a:r>
            <a:r>
              <a:rPr lang="da-DK" sz="1400" b="1" u="sng" smtClean="0">
                <a:latin typeface="Times New Roman" pitchFamily="18" charset="0"/>
                <a:cs typeface="Times New Roman" pitchFamily="18" charset="0"/>
              </a:rPr>
              <a:t>Tuần thứ nhất</a:t>
            </a:r>
            <a:r>
              <a:rPr lang="da-DK" sz="1400" b="1" smtClean="0">
                <a:latin typeface="Times New Roman" pitchFamily="18" charset="0"/>
                <a:cs typeface="Times New Roman" pitchFamily="18" charset="0"/>
              </a:rPr>
              <a:t> </a:t>
            </a:r>
            <a:r>
              <a:rPr lang="da-DK" sz="1400" smtClean="0">
                <a:latin typeface="Times New Roman" pitchFamily="18" charset="0"/>
                <a:cs typeface="Times New Roman" pitchFamily="18" charset="0"/>
              </a:rPr>
              <a:t>chủ đề </a:t>
            </a:r>
            <a:r>
              <a:rPr lang="da-DK" sz="1400" i="1" smtClean="0">
                <a:latin typeface="Times New Roman" pitchFamily="18" charset="0"/>
                <a:cs typeface="Times New Roman" pitchFamily="18" charset="0"/>
              </a:rPr>
              <a:t>“Nghề nghiệp, việc làm”</a:t>
            </a:r>
            <a:r>
              <a:rPr lang="da-DK" sz="1400" smtClean="0">
                <a:latin typeface="Times New Roman" pitchFamily="18" charset="0"/>
                <a:cs typeface="Times New Roman" pitchFamily="18" charset="0"/>
              </a:rPr>
              <a:t>: tập trung tổ chức ngày hội tư vấn cho thanh niên vay vốn Ngân hàng chính sách xã hội; tổ chức các hoạt động tư vấn, hướng nghiệp cho thanh niên, học sinh, sinh viên; tổ chức các hoạt động đẩy mạnh thực hiện cuộc vận động </a:t>
            </a:r>
            <a:r>
              <a:rPr lang="da-DK" sz="1400" i="1" smtClean="0">
                <a:latin typeface="Times New Roman" pitchFamily="18" charset="0"/>
                <a:cs typeface="Times New Roman" pitchFamily="18" charset="0"/>
              </a:rPr>
              <a:t>“Nghĩa tình biên giới hải đảo”</a:t>
            </a:r>
            <a:r>
              <a:rPr lang="da-DK" sz="1400" smtClean="0">
                <a:latin typeface="Times New Roman" pitchFamily="18" charset="0"/>
                <a:cs typeface="Times New Roman" pitchFamily="18" charset="0"/>
              </a:rPr>
              <a:t>.</a:t>
            </a:r>
          </a:p>
          <a:p>
            <a:pPr algn="just" defTabSz="457200"/>
            <a:endParaRPr lang="en-US" sz="600" smtClean="0">
              <a:latin typeface="Times New Roman" pitchFamily="18" charset="0"/>
              <a:cs typeface="Times New Roman" pitchFamily="18" charset="0"/>
            </a:endParaRPr>
          </a:p>
          <a:p>
            <a:pPr algn="just" defTabSz="457200"/>
            <a:r>
              <a:rPr lang="da-DK" sz="1400" smtClean="0">
                <a:latin typeface="Times New Roman" pitchFamily="18" charset="0"/>
                <a:cs typeface="Times New Roman" pitchFamily="18" charset="0"/>
              </a:rPr>
              <a:t>	</a:t>
            </a:r>
            <a:r>
              <a:rPr lang="da-DK" sz="1400" b="1" smtClean="0">
                <a:latin typeface="Times New Roman" pitchFamily="18" charset="0"/>
                <a:cs typeface="Times New Roman" pitchFamily="18" charset="0"/>
              </a:rPr>
              <a:t>- </a:t>
            </a:r>
            <a:r>
              <a:rPr lang="da-DK" sz="1400" b="1" u="sng" smtClean="0">
                <a:latin typeface="Times New Roman" pitchFamily="18" charset="0"/>
                <a:cs typeface="Times New Roman" pitchFamily="18" charset="0"/>
              </a:rPr>
              <a:t>Tuần thứ hai</a:t>
            </a:r>
            <a:r>
              <a:rPr lang="da-DK" sz="1400" b="1" smtClean="0">
                <a:latin typeface="Times New Roman" pitchFamily="18" charset="0"/>
                <a:cs typeface="Times New Roman" pitchFamily="18" charset="0"/>
              </a:rPr>
              <a:t> </a:t>
            </a:r>
            <a:r>
              <a:rPr lang="da-DK" sz="1400" smtClean="0">
                <a:latin typeface="Times New Roman" pitchFamily="18" charset="0"/>
                <a:cs typeface="Times New Roman" pitchFamily="18" charset="0"/>
              </a:rPr>
              <a:t>chủ đề </a:t>
            </a:r>
            <a:r>
              <a:rPr lang="da-DK" sz="1400" i="1" smtClean="0">
                <a:latin typeface="Times New Roman" pitchFamily="18" charset="0"/>
                <a:cs typeface="Times New Roman" pitchFamily="18" charset="0"/>
              </a:rPr>
              <a:t>“Môi trường xanh”</a:t>
            </a:r>
            <a:r>
              <a:rPr lang="da-DK" sz="1400" smtClean="0">
                <a:latin typeface="Times New Roman" pitchFamily="18" charset="0"/>
                <a:cs typeface="Times New Roman" pitchFamily="18" charset="0"/>
              </a:rPr>
              <a:t>: tập trung tổ chức các hoạt động bảo vệ môi trường, phát động </a:t>
            </a:r>
            <a:r>
              <a:rPr lang="da-DK" sz="1400" i="1" smtClean="0">
                <a:latin typeface="Times New Roman" pitchFamily="18" charset="0"/>
                <a:cs typeface="Times New Roman" pitchFamily="18" charset="0"/>
              </a:rPr>
              <a:t>“Tết trồng cây đời đời nhớ ơn Bác Hồ”</a:t>
            </a:r>
            <a:r>
              <a:rPr lang="da-DK" sz="1400" smtClean="0">
                <a:latin typeface="Times New Roman" pitchFamily="18" charset="0"/>
                <a:cs typeface="Times New Roman" pitchFamily="18" charset="0"/>
              </a:rPr>
              <a:t>; tuyên truyền, nâng cao nhận thức cho đoàn viên, thanh thiếu nhi về bảo vệ môi trường, ứng phó biến đổi khí hậu; phát động đoàn viên, thanh niên đăng ký, đảm nhận các phần việc bảo vệ môi trường; tổ chức các đội hình thanh niên xung kích phòng, chống, khắc phục hậu quả thiên tai, xử lý ô nhiễm môi trường; phát hiện, tố giác các hành vi gây ô nhiễm môi trường; tổ chức </a:t>
            </a:r>
            <a:r>
              <a:rPr lang="da-DK" sz="1400" i="1" smtClean="0">
                <a:latin typeface="Times New Roman" pitchFamily="18" charset="0"/>
                <a:cs typeface="Times New Roman" pitchFamily="18" charset="0"/>
              </a:rPr>
              <a:t>“Ngày chủ nhật xanh”</a:t>
            </a:r>
            <a:r>
              <a:rPr lang="da-DK" sz="1400" smtClean="0">
                <a:latin typeface="Times New Roman" pitchFamily="18" charset="0"/>
                <a:cs typeface="Times New Roman" pitchFamily="18" charset="0"/>
              </a:rPr>
              <a:t>. </a:t>
            </a:r>
          </a:p>
          <a:p>
            <a:pPr algn="just" defTabSz="457200"/>
            <a:endParaRPr lang="en-US" sz="600" smtClean="0">
              <a:latin typeface="Times New Roman" pitchFamily="18" charset="0"/>
              <a:cs typeface="Times New Roman" pitchFamily="18" charset="0"/>
            </a:endParaRPr>
          </a:p>
          <a:p>
            <a:pPr algn="just" defTabSz="457200"/>
            <a:r>
              <a:rPr lang="da-DK" sz="1400" b="1" smtClean="0">
                <a:latin typeface="Times New Roman" pitchFamily="18" charset="0"/>
                <a:cs typeface="Times New Roman" pitchFamily="18" charset="0"/>
              </a:rPr>
              <a:t>	- </a:t>
            </a:r>
            <a:r>
              <a:rPr lang="da-DK" sz="1400" b="1" u="sng" smtClean="0">
                <a:latin typeface="Times New Roman" pitchFamily="18" charset="0"/>
                <a:cs typeface="Times New Roman" pitchFamily="18" charset="0"/>
              </a:rPr>
              <a:t>Tuần thứ ba</a:t>
            </a:r>
            <a:r>
              <a:rPr lang="da-DK" sz="1400" b="1" smtClean="0">
                <a:latin typeface="Times New Roman" pitchFamily="18" charset="0"/>
                <a:cs typeface="Times New Roman" pitchFamily="18" charset="0"/>
              </a:rPr>
              <a:t> </a:t>
            </a:r>
            <a:r>
              <a:rPr lang="da-DK" sz="1400" smtClean="0">
                <a:latin typeface="Times New Roman" pitchFamily="18" charset="0"/>
                <a:cs typeface="Times New Roman" pitchFamily="18" charset="0"/>
              </a:rPr>
              <a:t>chủ đề </a:t>
            </a:r>
            <a:r>
              <a:rPr lang="da-DK" sz="1400" i="1" smtClean="0">
                <a:latin typeface="Times New Roman" pitchFamily="18" charset="0"/>
                <a:cs typeface="Times New Roman" pitchFamily="18" charset="0"/>
              </a:rPr>
              <a:t>“An sinh xã hội”</a:t>
            </a:r>
            <a:r>
              <a:rPr lang="da-DK" sz="1400" smtClean="0">
                <a:latin typeface="Times New Roman" pitchFamily="18" charset="0"/>
                <a:cs typeface="Times New Roman" pitchFamily="18" charset="0"/>
              </a:rPr>
              <a:t>: tổ chức các hoạt động hỗ trợ các huyện, xã nghèo; đăng ký đảm nhận thực hiện các công trình, phần việc thanh niên tham gia thực hiện các chương trình, dự án phát triển kinh tế - xã hội, đặc biệt ở 64 huyện nghèo; tổ chức các hoạt động vì an sinh xã hội đối với các gia đình chính sách, gia đình có công với cách mạng, gia đình chiến sĩ đang làm nhiệm vụ nơi biên giới, hải đảo, đoàn viên, thanh niên có hoàn cảnh khó khăn. </a:t>
            </a:r>
          </a:p>
          <a:p>
            <a:pPr algn="just" defTabSz="457200"/>
            <a:endParaRPr lang="en-US" sz="700" smtClean="0">
              <a:latin typeface="Times New Roman" pitchFamily="18" charset="0"/>
              <a:cs typeface="Times New Roman" pitchFamily="18" charset="0"/>
            </a:endParaRPr>
          </a:p>
          <a:p>
            <a:pPr algn="just" defTabSz="457200"/>
            <a:r>
              <a:rPr lang="da-DK" sz="1400" smtClean="0">
                <a:latin typeface="Times New Roman" pitchFamily="18" charset="0"/>
                <a:cs typeface="Times New Roman" pitchFamily="18" charset="0"/>
              </a:rPr>
              <a:t>	</a:t>
            </a:r>
            <a:r>
              <a:rPr lang="da-DK" sz="1400" b="1" smtClean="0">
                <a:latin typeface="Times New Roman" pitchFamily="18" charset="0"/>
                <a:cs typeface="Times New Roman" pitchFamily="18" charset="0"/>
              </a:rPr>
              <a:t>- </a:t>
            </a:r>
            <a:r>
              <a:rPr lang="da-DK" sz="1400" b="1" u="sng" smtClean="0">
                <a:latin typeface="Times New Roman" pitchFamily="18" charset="0"/>
                <a:cs typeface="Times New Roman" pitchFamily="18" charset="0"/>
              </a:rPr>
              <a:t>Tuần thứ tư</a:t>
            </a:r>
            <a:r>
              <a:rPr lang="da-DK" sz="1400" b="1" smtClean="0">
                <a:latin typeface="Times New Roman" pitchFamily="18" charset="0"/>
                <a:cs typeface="Times New Roman" pitchFamily="18" charset="0"/>
              </a:rPr>
              <a:t> </a:t>
            </a:r>
            <a:r>
              <a:rPr lang="da-DK" sz="1400" smtClean="0">
                <a:latin typeface="Times New Roman" pitchFamily="18" charset="0"/>
                <a:cs typeface="Times New Roman" pitchFamily="18" charset="0"/>
              </a:rPr>
              <a:t>chủ đề </a:t>
            </a:r>
            <a:r>
              <a:rPr lang="da-DK" sz="1400" i="1" smtClean="0">
                <a:latin typeface="Times New Roman" pitchFamily="18" charset="0"/>
                <a:cs typeface="Times New Roman" pitchFamily="18" charset="0"/>
              </a:rPr>
              <a:t>“Mừng sinh nhật Đoàn”</a:t>
            </a:r>
            <a:r>
              <a:rPr lang="da-DK" sz="1400" smtClean="0">
                <a:latin typeface="Times New Roman" pitchFamily="18" charset="0"/>
                <a:cs typeface="Times New Roman" pitchFamily="18" charset="0"/>
              </a:rPr>
              <a:t>: các cấp bộ đoàn tập trung tổ chức ngày hội </a:t>
            </a:r>
            <a:r>
              <a:rPr lang="da-DK" sz="1400" i="1" smtClean="0">
                <a:latin typeface="Times New Roman" pitchFamily="18" charset="0"/>
                <a:cs typeface="Times New Roman" pitchFamily="18" charset="0"/>
              </a:rPr>
              <a:t>“Thanh niên khỏe”</a:t>
            </a:r>
            <a:r>
              <a:rPr lang="da-DK" sz="1400" smtClean="0">
                <a:latin typeface="Times New Roman" pitchFamily="18" charset="0"/>
                <a:cs typeface="Times New Roman" pitchFamily="18" charset="0"/>
              </a:rPr>
              <a:t>, hội trại phát triển kỹ năng xã hội; các trường tổ chức đồng diễn </a:t>
            </a:r>
            <a:r>
              <a:rPr lang="da-DK" sz="1400" i="1" smtClean="0">
                <a:latin typeface="Times New Roman" pitchFamily="18" charset="0"/>
                <a:cs typeface="Times New Roman" pitchFamily="18" charset="0"/>
              </a:rPr>
              <a:t>“Tiến lên đoàn viên”</a:t>
            </a:r>
            <a:r>
              <a:rPr lang="da-DK" sz="1400" smtClean="0">
                <a:latin typeface="Times New Roman" pitchFamily="18" charset="0"/>
                <a:cs typeface="Times New Roman" pitchFamily="18" charset="0"/>
              </a:rPr>
              <a:t> và </a:t>
            </a:r>
            <a:r>
              <a:rPr lang="da-DK" sz="1400" i="1" smtClean="0">
                <a:latin typeface="Times New Roman" pitchFamily="18" charset="0"/>
                <a:cs typeface="Times New Roman" pitchFamily="18" charset="0"/>
              </a:rPr>
              <a:t>“thanh niên làm theo lời Bác”</a:t>
            </a:r>
            <a:r>
              <a:rPr lang="da-DK" sz="1400" smtClean="0">
                <a:latin typeface="Times New Roman" pitchFamily="18" charset="0"/>
                <a:cs typeface="Times New Roman" pitchFamily="18" charset="0"/>
              </a:rPr>
              <a:t>; tổ chức đối thoại giữa cấp ủy đảng, chính quyền với đoàn viên thanh niên; giới thiệu cử tri trẻ tiêu biểu tham gia ứng cử đại biểu Quốc hội và Hội đồng nhân dân các cấp; bồi dưỡng, phát triển lớp đoàn viên 26/3; tổ chức </a:t>
            </a:r>
            <a:r>
              <a:rPr lang="da-DK" sz="1400" i="1" smtClean="0">
                <a:latin typeface="Times New Roman" pitchFamily="18" charset="0"/>
                <a:cs typeface="Times New Roman" pitchFamily="18" charset="0"/>
              </a:rPr>
              <a:t>“Ngày đoàn viên”</a:t>
            </a:r>
            <a:r>
              <a:rPr lang="da-DK" sz="1400" smtClean="0">
                <a:latin typeface="Times New Roman" pitchFamily="18" charset="0"/>
                <a:cs typeface="Times New Roman" pitchFamily="18" charset="0"/>
              </a:rPr>
              <a:t>; giới thiệu đoàn viên ưu tú cho Đảng xem xét kết nạp; tổ chức các hoạt động chào mừng kỷ niệm 85 năm Ngày thành lập Đoàn TNCS Hồ Chí Minh và tổng kết Tháng Thanh niên năm 2016.</a:t>
            </a:r>
            <a:endParaRPr lang="en-US" sz="1400" smtClean="0">
              <a:latin typeface="Times New Roman" pitchFamily="18" charset="0"/>
              <a:cs typeface="Times New Roman" pitchFamily="18" charset="0"/>
            </a:endParaRPr>
          </a:p>
          <a:p>
            <a:pPr algn="just" defTabSz="457200"/>
            <a:endParaRPr lang="en-US" sz="1400" dirty="0" smtClean="0">
              <a:solidFill>
                <a:srgbClr val="FF0000"/>
              </a:solidFill>
              <a:latin typeface="Times New Roman" pitchFamily="18" charset="0"/>
              <a:cs typeface="Times New Roman" pitchFamily="18" charset="0"/>
            </a:endParaRPr>
          </a:p>
          <a:p>
            <a:pPr algn="just" defTabSz="457200"/>
            <a:r>
              <a:rPr lang="en-US" sz="1400" dirty="0" smtClean="0">
                <a:solidFill>
                  <a:srgbClr val="FF0000"/>
                </a:solidFill>
                <a:latin typeface="Times New Roman" pitchFamily="18" charset="0"/>
                <a:cs typeface="Times New Roman" pitchFamily="18" charset="0"/>
              </a:rPr>
              <a:t>	</a:t>
            </a:r>
            <a:endParaRPr lang="en-US" sz="1400" dirty="0">
              <a:solidFill>
                <a:srgbClr val="FF0000"/>
              </a:solidFill>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12</a:t>
              </a:r>
              <a:endParaRPr lang="en-US" sz="1300" b="1" dirty="0" smtClean="0"/>
            </a:p>
            <a:p>
              <a:pPr algn="ctr"/>
              <a:r>
                <a:rPr lang="en-US" sz="800" b="1" smtClean="0"/>
                <a:t>THÁNG 3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xmlns="" val="3517642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13</a:t>
              </a:r>
            </a:p>
            <a:p>
              <a:pPr algn="ctr"/>
              <a:r>
                <a:rPr lang="en-US" sz="800" b="1" smtClean="0"/>
                <a:t>THÁNG 3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THÔNG TIN THỜI SỰ</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66800"/>
            <a:ext cx="5829300" cy="1169551"/>
          </a:xfrm>
          <a:prstGeom prst="rect">
            <a:avLst/>
          </a:prstGeom>
          <a:noFill/>
          <a:ln>
            <a:noFill/>
          </a:ln>
        </p:spPr>
        <p:txBody>
          <a:bodyPr wrap="square" lIns="0" tIns="0" rIns="0" bIns="914400" rtlCol="0" anchor="t" anchorCtr="0">
            <a:spAutoFit/>
          </a:bodyPr>
          <a:lstStyle/>
          <a:p>
            <a:pPr algn="ctr"/>
            <a:endParaRPr lang="en-US" sz="1600" i="1">
              <a:latin typeface="Arial" panose="020B0604020202020204" pitchFamily="34" charset="0"/>
              <a:cs typeface="Arial" panose="020B0604020202020204" pitchFamily="34" charset="0"/>
            </a:endParaRPr>
          </a:p>
        </p:txBody>
      </p:sp>
      <p:sp>
        <p:nvSpPr>
          <p:cNvPr id="17" name="TextBox 16"/>
          <p:cNvSpPr txBox="1"/>
          <p:nvPr/>
        </p:nvSpPr>
        <p:spPr>
          <a:xfrm>
            <a:off x="533400" y="1066800"/>
            <a:ext cx="5829300" cy="2462213"/>
          </a:xfrm>
          <a:prstGeom prst="rect">
            <a:avLst/>
          </a:prstGeom>
          <a:noFill/>
          <a:ln>
            <a:noFill/>
          </a:ln>
        </p:spPr>
        <p:txBody>
          <a:bodyPr wrap="square" lIns="0" tIns="0" rIns="0" bIns="914400" rtlCol="0" anchor="t" anchorCtr="0">
            <a:spAutoFit/>
          </a:bodyPr>
          <a:lstStyle/>
          <a:p>
            <a:pPr marL="0" lvl="1" indent="457200" algn="ctr" defTabSz="457200"/>
            <a:r>
              <a:rPr lang="en-US" sz="1500" b="1" smtClean="0">
                <a:latin typeface="Times New Roman" pitchFamily="18" charset="0"/>
                <a:cs typeface="Times New Roman" pitchFamily="18" charset="0"/>
              </a:rPr>
              <a:t>NHỮNG SỰ KIỆN, HOẠT ĐỘNG LỚN CỦA</a:t>
            </a:r>
          </a:p>
          <a:p>
            <a:pPr marL="0" lvl="1" indent="457200" defTabSz="457200"/>
            <a:r>
              <a:rPr lang="en-US" sz="1500" b="1" smtClean="0">
                <a:latin typeface="Times New Roman" pitchFamily="18" charset="0"/>
                <a:cs typeface="Times New Roman" pitchFamily="18" charset="0"/>
              </a:rPr>
              <a:t>TRUNG ƯƠNG ĐOÀN KỶ NIỆM 85 NĂM NGÀY THÀNH LẬP</a:t>
            </a:r>
          </a:p>
          <a:p>
            <a:pPr marL="0" lvl="1" indent="457200" algn="ctr" defTabSz="457200"/>
            <a:r>
              <a:rPr lang="en-US" sz="1500" b="1" smtClean="0">
                <a:latin typeface="Times New Roman" pitchFamily="18" charset="0"/>
                <a:cs typeface="Times New Roman" pitchFamily="18" charset="0"/>
              </a:rPr>
              <a:t>   ĐOÀN VÀ TRIỂN KHAI THÁNG THANH NIÊN NĂM 2016</a:t>
            </a:r>
          </a:p>
          <a:p>
            <a:pPr marL="0" lvl="1" indent="457200" algn="ctr" defTabSz="457200">
              <a:lnSpc>
                <a:spcPct val="150000"/>
              </a:lnSpc>
              <a:spcBef>
                <a:spcPts val="600"/>
              </a:spcBef>
            </a:pPr>
            <a:endParaRPr lang="en-US" sz="1500" b="1">
              <a:latin typeface="Times New Roman" pitchFamily="18" charset="0"/>
              <a:cs typeface="Times New Roman" pitchFamily="18" charset="0"/>
            </a:endParaRPr>
          </a:p>
          <a:p>
            <a:pPr indent="457200" algn="just" defTabSz="457200">
              <a:lnSpc>
                <a:spcPct val="150000"/>
              </a:lnSpc>
              <a:spcBef>
                <a:spcPts val="600"/>
              </a:spcBef>
            </a:pPr>
            <a:r>
              <a:rPr lang="en-US" sz="1500" smtClean="0">
                <a:latin typeface="Times New Roman" pitchFamily="18" charset="0"/>
                <a:cs typeface="Times New Roman" pitchFamily="18" charset="0"/>
              </a:rPr>
              <a:t>   </a:t>
            </a:r>
            <a:endParaRPr lang="en-US" sz="1500" b="1">
              <a:latin typeface="Times New Roman" pitchFamily="18" charset="0"/>
              <a:cs typeface="Times New Roman" pitchFamily="18" charset="0"/>
            </a:endParaRPr>
          </a:p>
        </p:txBody>
      </p:sp>
      <p:graphicFrame>
        <p:nvGraphicFramePr>
          <p:cNvPr id="10" name="Diagram 9"/>
          <p:cNvGraphicFramePr/>
          <p:nvPr>
            <p:extLst>
              <p:ext uri="{D42A27DB-BD31-4B8C-83A1-F6EECF244321}">
                <p14:modId xmlns:p14="http://schemas.microsoft.com/office/powerpoint/2010/main" xmlns="" val="2488572973"/>
              </p:ext>
            </p:extLst>
          </p:nvPr>
        </p:nvGraphicFramePr>
        <p:xfrm>
          <a:off x="152400" y="1981200"/>
          <a:ext cx="6553200" cy="7162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676427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9448740"/>
          </a:xfrm>
          <a:prstGeom prst="rect">
            <a:avLst/>
          </a:prstGeom>
          <a:noFill/>
          <a:ln>
            <a:noFill/>
          </a:ln>
        </p:spPr>
        <p:txBody>
          <a:bodyPr wrap="square" lIns="0" tIns="0" rIns="0" bIns="914400" rtlCol="0" anchor="t" anchorCtr="0">
            <a:spAutoFit/>
          </a:bodyPr>
          <a:lstStyle/>
          <a:p>
            <a:pPr algn="ctr"/>
            <a:r>
              <a:rPr lang="en-US" b="1">
                <a:latin typeface="Times New Roman" pitchFamily="18" charset="0"/>
                <a:cs typeface="Times New Roman" pitchFamily="18" charset="0"/>
              </a:rPr>
              <a:t>Kết quả triển </a:t>
            </a:r>
            <a:r>
              <a:rPr lang="en-US" b="1" smtClean="0">
                <a:latin typeface="Times New Roman" pitchFamily="18" charset="0"/>
                <a:cs typeface="Times New Roman" pitchFamily="18" charset="0"/>
              </a:rPr>
              <a:t>khai Tuần 1 </a:t>
            </a:r>
            <a:r>
              <a:rPr lang="en-US" b="1">
                <a:latin typeface="Times New Roman" pitchFamily="18" charset="0"/>
                <a:cs typeface="Times New Roman" pitchFamily="18" charset="0"/>
              </a:rPr>
              <a:t>Tháng Thanh niên 2016</a:t>
            </a:r>
            <a:endParaRPr lang="en-US">
              <a:latin typeface="Times New Roman" pitchFamily="18" charset="0"/>
              <a:cs typeface="Times New Roman" pitchFamily="18" charset="0"/>
            </a:endParaRPr>
          </a:p>
          <a:p>
            <a:pPr algn="ctr" defTabSz="457200"/>
            <a:r>
              <a:rPr lang="en-US" sz="1400" b="1" i="1" smtClean="0">
                <a:latin typeface="Times New Roman" pitchFamily="18" charset="0"/>
                <a:cs typeface="Times New Roman" pitchFamily="18" charset="0"/>
              </a:rPr>
              <a:t>(Từ </a:t>
            </a:r>
            <a:r>
              <a:rPr lang="en-US" sz="1400" b="1" i="1">
                <a:latin typeface="Times New Roman" pitchFamily="18" charset="0"/>
                <a:cs typeface="Times New Roman" pitchFamily="18" charset="0"/>
              </a:rPr>
              <a:t>ngày 27/2 - 06/3</a:t>
            </a:r>
            <a:r>
              <a:rPr lang="en-US" sz="1400" b="1" i="1"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a:p>
            <a:pPr algn="just" defTabSz="457200"/>
            <a:r>
              <a:rPr lang="en-US" sz="1400" dirty="0" smtClean="0">
                <a:solidFill>
                  <a:srgbClr val="FF0000"/>
                </a:solidFill>
                <a:latin typeface="Times New Roman" pitchFamily="18" charset="0"/>
                <a:cs typeface="Times New Roman" pitchFamily="18" charset="0"/>
              </a:rPr>
              <a:t>	</a:t>
            </a:r>
          </a:p>
          <a:p>
            <a:pPr algn="just" defTabSz="457200"/>
            <a:r>
              <a:rPr lang="en-US" sz="1400" b="1" smtClean="0">
                <a:latin typeface="Times New Roman" pitchFamily="18" charset="0"/>
                <a:cs typeface="Times New Roman" pitchFamily="18" charset="0"/>
              </a:rPr>
              <a:t>1</a:t>
            </a:r>
            <a:r>
              <a:rPr lang="en-US" sz="1400" b="1">
                <a:latin typeface="Times New Roman" pitchFamily="18" charset="0"/>
                <a:cs typeface="Times New Roman" pitchFamily="18" charset="0"/>
              </a:rPr>
              <a:t>. Cấp Trung ương</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Ngày </a:t>
            </a:r>
            <a:r>
              <a:rPr lang="en-US" sz="1400">
                <a:latin typeface="Times New Roman" pitchFamily="18" charset="0"/>
                <a:cs typeface="Times New Roman" pitchFamily="18" charset="0"/>
              </a:rPr>
              <a:t>27/02/2016 tại tỉnh Vĩnh Phúc, Trung ương Đoàn TNCS Hồ Chí Minh tổ chức Lễ khởi động Tháng Thanh niên 2016 với chủ đề </a:t>
            </a:r>
            <a:r>
              <a:rPr lang="en-US" sz="1400" b="1" i="1">
                <a:latin typeface="Times New Roman" pitchFamily="18" charset="0"/>
                <a:cs typeface="Times New Roman" pitchFamily="18" charset="0"/>
              </a:rPr>
              <a:t>“Tự hào tuổi trẻ thời đại Hồ Chí Minh”</a:t>
            </a:r>
            <a:r>
              <a:rPr lang="en-US" sz="1400">
                <a:latin typeface="Times New Roman" pitchFamily="18" charset="0"/>
                <a:cs typeface="Times New Roman" pitchFamily="18" charset="0"/>
              </a:rPr>
              <a:t>. Dự Lễ khởi động có Ủy viên Bộ Chính trị, Bí thư Ban Chấp hành Trung ương Đảng, Trưởng ban Dân vận Trung ương Trương Thị Mai; các đồng chí lãnh đạo tỉnh Vĩnh Phúc, Trung ương Đoàn và các Bộ, Ban, ngành Trung ương cùng 3.000 ĐVTN tỉnh Vĩnh Phúc. Ngay sau Lễ khởi động, tuổi trẻ Vĩnh Phúc đã có nhiều hoạt động hưởng ứng thiết thực như khám bệnh cho thanh niên công nhân, hiến máu tình nguyện, trồng cây xanh bảo vệ môi trường…</a:t>
            </a:r>
          </a:p>
          <a:p>
            <a:pPr algn="just" defTabSz="457200"/>
            <a:r>
              <a:rPr lang="en-US" sz="1400" smtClean="0">
                <a:latin typeface="Times New Roman" pitchFamily="18" charset="0"/>
                <a:cs typeface="Times New Roman" pitchFamily="18" charset="0"/>
              </a:rPr>
              <a:t>	Ban </a:t>
            </a:r>
            <a:r>
              <a:rPr lang="en-US" sz="1400">
                <a:latin typeface="Times New Roman" pitchFamily="18" charset="0"/>
                <a:cs typeface="Times New Roman" pitchFamily="18" charset="0"/>
              </a:rPr>
              <a:t>Bí thư Trung ương Đoàn đã thành lập các đoàn công tác đi thăm, tặng quà các tỉnh, thành và một số đơn vị Bộ đội biên phòng nhân kỷ niệm 57 năm Ngày truyền thống Bộ đội Biên phòng (3/3/1959 - 3/3/2016).</a:t>
            </a:r>
          </a:p>
          <a:p>
            <a:pPr algn="just" defTabSz="457200"/>
            <a:r>
              <a:rPr lang="en-US" sz="1400" smtClean="0">
                <a:latin typeface="Times New Roman" pitchFamily="18" charset="0"/>
                <a:cs typeface="Times New Roman" pitchFamily="18" charset="0"/>
              </a:rPr>
              <a:t>	Tại </a:t>
            </a:r>
            <a:r>
              <a:rPr lang="en-US" sz="1400">
                <a:latin typeface="Times New Roman" pitchFamily="18" charset="0"/>
                <a:cs typeface="Times New Roman" pitchFamily="18" charset="0"/>
              </a:rPr>
              <a:t>lễ khởi động, Ban Bí thư Trung ương Đoàn đã trao tặng: </a:t>
            </a:r>
            <a:r>
              <a:rPr lang="en-US" sz="1400" b="1">
                <a:latin typeface="Times New Roman" pitchFamily="18" charset="0"/>
                <a:cs typeface="Times New Roman" pitchFamily="18" charset="0"/>
              </a:rPr>
              <a:t>20 suất quà (01 triệu đồng/suất)</a:t>
            </a:r>
            <a:r>
              <a:rPr lang="en-US" sz="1400">
                <a:latin typeface="Times New Roman" pitchFamily="18" charset="0"/>
                <a:cs typeface="Times New Roman" pitchFamily="18" charset="0"/>
              </a:rPr>
              <a:t> cho 20 gia đình chính sách hoàn cảnh khó khăn; </a:t>
            </a:r>
            <a:r>
              <a:rPr lang="en-US" sz="1400" b="1">
                <a:latin typeface="Times New Roman" pitchFamily="18" charset="0"/>
                <a:cs typeface="Times New Roman" pitchFamily="18" charset="0"/>
              </a:rPr>
              <a:t>20 suất học bổng</a:t>
            </a:r>
            <a:r>
              <a:rPr lang="en-US" sz="1400">
                <a:latin typeface="Times New Roman" pitchFamily="18" charset="0"/>
                <a:cs typeface="Times New Roman" pitchFamily="18" charset="0"/>
              </a:rPr>
              <a:t> Vừ A Dính </a:t>
            </a:r>
            <a:r>
              <a:rPr lang="en-US" sz="1400" b="1">
                <a:latin typeface="Times New Roman" pitchFamily="18" charset="0"/>
                <a:cs typeface="Times New Roman" pitchFamily="18" charset="0"/>
              </a:rPr>
              <a:t>(01 triệu đồng/suất)</a:t>
            </a:r>
            <a:r>
              <a:rPr lang="en-US" sz="1400">
                <a:latin typeface="Times New Roman" pitchFamily="18" charset="0"/>
                <a:cs typeface="Times New Roman" pitchFamily="18" charset="0"/>
              </a:rPr>
              <a:t> cho 20 học sinh nghèo hoàn cảnh khó khăn vươn lên trong học tập; </a:t>
            </a:r>
            <a:r>
              <a:rPr lang="en-US" sz="1400" b="1">
                <a:latin typeface="Times New Roman" pitchFamily="18" charset="0"/>
                <a:cs typeface="Times New Roman" pitchFamily="18" charset="0"/>
              </a:rPr>
              <a:t>20 xe đạp</a:t>
            </a:r>
            <a:r>
              <a:rPr lang="en-US" sz="1400">
                <a:latin typeface="Times New Roman" pitchFamily="18" charset="0"/>
                <a:cs typeface="Times New Roman" pitchFamily="18" charset="0"/>
              </a:rPr>
              <a:t> </a:t>
            </a:r>
            <a:r>
              <a:rPr lang="en-US" sz="1400" b="1">
                <a:latin typeface="Times New Roman" pitchFamily="18" charset="0"/>
                <a:cs typeface="Times New Roman" pitchFamily="18" charset="0"/>
              </a:rPr>
              <a:t>(1,5 triệu/xe)</a:t>
            </a:r>
            <a:r>
              <a:rPr lang="en-US" sz="1400">
                <a:latin typeface="Times New Roman" pitchFamily="18" charset="0"/>
                <a:cs typeface="Times New Roman" pitchFamily="18" charset="0"/>
              </a:rPr>
              <a:t> cho học sinh có hoàn cảnh khó khăn…trồng hàng cây Thanh niên (</a:t>
            </a:r>
            <a:r>
              <a:rPr lang="en-US" sz="1400" b="1">
                <a:latin typeface="Times New Roman" pitchFamily="18" charset="0"/>
                <a:cs typeface="Times New Roman" pitchFamily="18" charset="0"/>
              </a:rPr>
              <a:t>85 cây sấu</a:t>
            </a:r>
            <a:r>
              <a:rPr lang="en-US" sz="1400">
                <a:latin typeface="Times New Roman" pitchFamily="18" charset="0"/>
                <a:cs typeface="Times New Roman" pitchFamily="18" charset="0"/>
              </a:rPr>
              <a:t>, tượng trưng 85 năm Đoàn TNCS Hồ Chí Minh); </a:t>
            </a:r>
            <a:r>
              <a:rPr lang="en-US" sz="1400" smtClean="0">
                <a:latin typeface="Times New Roman" pitchFamily="18" charset="0"/>
                <a:cs typeface="Times New Roman" pitchFamily="18" charset="0"/>
              </a:rPr>
              <a:t>khám</a:t>
            </a:r>
            <a:r>
              <a:rPr lang="en-US" sz="1400">
                <a:latin typeface="Times New Roman" pitchFamily="18" charset="0"/>
                <a:cs typeface="Times New Roman" pitchFamily="18" charset="0"/>
              </a:rPr>
              <a:t>, cấp phát thuốc miễn phí; hiến máu nhân đạo; khởi công xây dựng nhà văn hóa thôn; trao 3 Nhà Nhân ái </a:t>
            </a:r>
            <a:r>
              <a:rPr lang="en-US" sz="1400" b="1">
                <a:latin typeface="Times New Roman" pitchFamily="18" charset="0"/>
                <a:cs typeface="Times New Roman" pitchFamily="18" charset="0"/>
              </a:rPr>
              <a:t>(tổng trị giá hơn 120 triệu đồng)</a:t>
            </a:r>
            <a:r>
              <a:rPr lang="en-US" sz="1400">
                <a:latin typeface="Times New Roman" pitchFamily="18" charset="0"/>
                <a:cs typeface="Times New Roman" pitchFamily="18" charset="0"/>
              </a:rPr>
              <a:t> cho gia đình chính </a:t>
            </a:r>
            <a:r>
              <a:rPr lang="en-US" sz="1400" smtClean="0">
                <a:latin typeface="Times New Roman" pitchFamily="18" charset="0"/>
                <a:cs typeface="Times New Roman" pitchFamily="18" charset="0"/>
              </a:rPr>
              <a:t>sách…</a:t>
            </a:r>
          </a:p>
          <a:p>
            <a:pPr algn="just" defTabSz="457200"/>
            <a:endParaRPr lang="en-US" sz="700">
              <a:latin typeface="Times New Roman" pitchFamily="18" charset="0"/>
              <a:cs typeface="Times New Roman" pitchFamily="18" charset="0"/>
            </a:endParaRPr>
          </a:p>
          <a:p>
            <a:pPr algn="just" defTabSz="457200"/>
            <a:r>
              <a:rPr lang="en-US" sz="1400" b="1">
                <a:latin typeface="Times New Roman" pitchFamily="18" charset="0"/>
                <a:cs typeface="Times New Roman" pitchFamily="18" charset="0"/>
              </a:rPr>
              <a:t>2. Cấp tỉnh, thành đoàn</a:t>
            </a:r>
            <a:endParaRPr lang="en-US" sz="1400">
              <a:latin typeface="Times New Roman" pitchFamily="18" charset="0"/>
              <a:cs typeface="Times New Roman" pitchFamily="18" charset="0"/>
            </a:endParaRPr>
          </a:p>
          <a:p>
            <a:pPr algn="just" defTabSz="457200"/>
            <a:r>
              <a:rPr lang="en-US" sz="1400" b="1" i="1">
                <a:latin typeface="Times New Roman" pitchFamily="18" charset="0"/>
                <a:cs typeface="Times New Roman" pitchFamily="18" charset="0"/>
              </a:rPr>
              <a:t>2.1. Hoạt động Lễ ra quân</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Với </a:t>
            </a:r>
            <a:r>
              <a:rPr lang="en-US" sz="1400">
                <a:latin typeface="Times New Roman" pitchFamily="18" charset="0"/>
                <a:cs typeface="Times New Roman" pitchFamily="18" charset="0"/>
              </a:rPr>
              <a:t>phương châm “</a:t>
            </a:r>
            <a:r>
              <a:rPr lang="en-US" sz="1400" i="1">
                <a:latin typeface="Times New Roman" pitchFamily="18" charset="0"/>
                <a:cs typeface="Times New Roman" pitchFamily="18" charset="0"/>
              </a:rPr>
              <a:t>Thanh niên hành động vì cộng đồng, xã hội chăm lo bồi dưỡng thanh niên”, </a:t>
            </a:r>
            <a:r>
              <a:rPr lang="en-US" sz="1400">
                <a:latin typeface="Times New Roman" pitchFamily="18" charset="0"/>
                <a:cs typeface="Times New Roman" pitchFamily="18" charset="0"/>
              </a:rPr>
              <a:t>Lễ ra quân Tháng Thanh niên được các tỉnh, thành đoàn, đoàn trực thuộc tích cực triển khai, tạo hiệu ứng mạnh mẽ. Hầu hết các tỉnh, thành đoàn, đoàn trực thuộc tổ chức Lễ ra quân gắn với đợt phát động thi đua cao điểm chào mừng 85 năm ngày thành lập Đoàn TNCS Hồ Chí Minh với những việc làm cụ thể, thiết thực</a:t>
            </a:r>
            <a:r>
              <a:rPr lang="en-US" sz="1400" smtClean="0">
                <a:latin typeface="Times New Roman" pitchFamily="18" charset="0"/>
                <a:cs typeface="Times New Roman" pitchFamily="18" charset="0"/>
              </a:rPr>
              <a:t>. Ngay </a:t>
            </a:r>
            <a:r>
              <a:rPr lang="en-US" sz="1400">
                <a:latin typeface="Times New Roman" pitchFamily="18" charset="0"/>
                <a:cs typeface="Times New Roman" pitchFamily="18" charset="0"/>
              </a:rPr>
              <a:t>sau Lễ ra quân, các hoạt động đồng loạt cũng được tổ chức rộng khắp, tạo sự lan tỏa, kêu gọi được sự chung tay của toàn xã hội. Các hoạt động chú trọng hướng về cơ sở, vùng sâu, vùng xa, vùng có điều kiện kinh tế khó khăn.</a:t>
            </a:r>
          </a:p>
          <a:p>
            <a:pPr algn="just" defTabSz="457200"/>
            <a:r>
              <a:rPr lang="en-US" sz="1400" smtClean="0">
                <a:latin typeface="Times New Roman" pitchFamily="18" charset="0"/>
                <a:cs typeface="Times New Roman" pitchFamily="18" charset="0"/>
              </a:rPr>
              <a:t>	Tính </a:t>
            </a:r>
            <a:r>
              <a:rPr lang="en-US" sz="1400">
                <a:latin typeface="Times New Roman" pitchFamily="18" charset="0"/>
                <a:cs typeface="Times New Roman" pitchFamily="18" charset="0"/>
              </a:rPr>
              <a:t>đến ngày 04/3, trên khắp cả nước đã có 61/67 tỉnh, thành đoàn, đoàn trực thuộc tổ chức Lễ ra quân Tháng Thanh niên 2016.</a:t>
            </a:r>
          </a:p>
          <a:p>
            <a:pPr algn="just" defTabSz="457200"/>
            <a:endParaRPr lang="en-US" sz="1400" dirty="0" smtClean="0">
              <a:solidFill>
                <a:srgbClr val="FF0000"/>
              </a:solidFill>
              <a:latin typeface="Times New Roman" pitchFamily="18" charset="0"/>
              <a:cs typeface="Times New Roman" pitchFamily="18" charset="0"/>
            </a:endParaRPr>
          </a:p>
          <a:p>
            <a:pPr algn="just" defTabSz="457200"/>
            <a:r>
              <a:rPr lang="en-US" sz="1400" dirty="0" smtClean="0">
                <a:solidFill>
                  <a:srgbClr val="FF0000"/>
                </a:solidFill>
                <a:latin typeface="Times New Roman" pitchFamily="18" charset="0"/>
                <a:cs typeface="Times New Roman" pitchFamily="18" charset="0"/>
              </a:rPr>
              <a:t>	</a:t>
            </a:r>
            <a:endParaRPr lang="en-US" sz="1400" dirty="0">
              <a:solidFill>
                <a:srgbClr val="FF0000"/>
              </a:solidFill>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14</a:t>
              </a:r>
              <a:endParaRPr lang="en-US" sz="1300" b="1" dirty="0" smtClean="0"/>
            </a:p>
            <a:p>
              <a:pPr algn="ctr"/>
              <a:r>
                <a:rPr lang="en-US" sz="800" b="1" smtClean="0"/>
                <a:t>THÁNG 3  </a:t>
              </a:r>
              <a:endParaRPr lang="en-US" sz="800" b="1" dirty="0" smtClean="0"/>
            </a:p>
            <a:p>
              <a:pPr algn="ctr"/>
              <a:r>
                <a:rPr lang="en-US" sz="800" b="1" smtClean="0"/>
                <a:t>2016</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xmlns="" val="3517642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9387185"/>
          </a:xfrm>
          <a:prstGeom prst="rect">
            <a:avLst/>
          </a:prstGeom>
          <a:noFill/>
          <a:ln>
            <a:noFill/>
          </a:ln>
        </p:spPr>
        <p:txBody>
          <a:bodyPr wrap="square" lIns="0" tIns="0" rIns="0" bIns="914400" rtlCol="0" anchor="t" anchorCtr="0">
            <a:spAutoFit/>
          </a:bodyPr>
          <a:lstStyle/>
          <a:p>
            <a:pPr algn="ctr"/>
            <a:r>
              <a:rPr lang="en-US" b="1">
                <a:latin typeface="Times New Roman" pitchFamily="18" charset="0"/>
                <a:cs typeface="Times New Roman" pitchFamily="18" charset="0"/>
              </a:rPr>
              <a:t>Kết quả triển khai Tuần 1 Tháng Thanh niên 2016</a:t>
            </a:r>
            <a:endParaRPr lang="en-US">
              <a:latin typeface="Times New Roman" pitchFamily="18" charset="0"/>
              <a:cs typeface="Times New Roman" pitchFamily="18" charset="0"/>
            </a:endParaRPr>
          </a:p>
          <a:p>
            <a:pPr algn="ctr" defTabSz="457200"/>
            <a:r>
              <a:rPr lang="en-US" sz="1400" b="1" i="1">
                <a:latin typeface="Times New Roman" pitchFamily="18" charset="0"/>
                <a:cs typeface="Times New Roman" pitchFamily="18" charset="0"/>
              </a:rPr>
              <a:t>(Từ ngày 27/2 - 06/3)</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p>
          <a:p>
            <a:pPr algn="just" defTabSz="457200"/>
            <a:r>
              <a:rPr lang="en-US" sz="1400" b="1" i="1">
                <a:latin typeface="Times New Roman" pitchFamily="18" charset="0"/>
                <a:cs typeface="Times New Roman" pitchFamily="18" charset="0"/>
              </a:rPr>
              <a:t>2.2. Các hoạt động gắn với chủ đề “Nghề nghiệp, việc làm”</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Với </a:t>
            </a:r>
            <a:r>
              <a:rPr lang="en-US" sz="1400">
                <a:latin typeface="Times New Roman" pitchFamily="18" charset="0"/>
                <a:cs typeface="Times New Roman" pitchFamily="18" charset="0"/>
              </a:rPr>
              <a:t>chủ đề </a:t>
            </a:r>
            <a:r>
              <a:rPr lang="en-US" sz="1400" i="1">
                <a:latin typeface="Times New Roman" pitchFamily="18" charset="0"/>
                <a:cs typeface="Times New Roman" pitchFamily="18" charset="0"/>
              </a:rPr>
              <a:t>“Nghề nghiệp việc làm”,</a:t>
            </a:r>
            <a:r>
              <a:rPr lang="en-US" sz="1400">
                <a:latin typeface="Times New Roman" pitchFamily="18" charset="0"/>
                <a:cs typeface="Times New Roman" pitchFamily="18" charset="0"/>
              </a:rPr>
              <a:t> các cấp bộ đoàn đã đẩy mạnh hoạt động tư vấn hướng nghiệp cho thanh niên, các hoạt động chăm lo, hỗ trợ thanh niên công nhân tại các doanh nghiệp được chú trọng triển khai, có sự định hướng trong các hoạt động. </a:t>
            </a:r>
          </a:p>
          <a:p>
            <a:pPr algn="just" defTabSz="457200"/>
            <a:r>
              <a:rPr lang="en-US" sz="1400" smtClean="0">
                <a:latin typeface="Times New Roman" pitchFamily="18" charset="0"/>
                <a:cs typeface="Times New Roman" pitchFamily="18" charset="0"/>
              </a:rPr>
              <a:t>	Trong </a:t>
            </a:r>
            <a:r>
              <a:rPr lang="en-US" sz="1400">
                <a:latin typeface="Times New Roman" pitchFamily="18" charset="0"/>
                <a:cs typeface="Times New Roman" pitchFamily="18" charset="0"/>
              </a:rPr>
              <a:t>tuần 01 của Tháng Thanh niên, các cấp bộ đoàn đã tích cực triển khai các hoạt động đồng loạt ra quân Tháng Thanh niên 2016 với những nội dung hoạt động thiết thực, các hoạt động được tổ chức chú trọng hướng tới đối tượng là các em học sinh, các gia đình chính sách, gia đình có công với cách mạng, Mẹ Việt Nam anh hùng. …</a:t>
            </a:r>
          </a:p>
          <a:p>
            <a:pPr algn="just" defTabSz="457200"/>
            <a:r>
              <a:rPr lang="en-US" sz="1400">
                <a:latin typeface="Times New Roman" pitchFamily="18" charset="0"/>
                <a:cs typeface="Times New Roman" pitchFamily="18" charset="0"/>
              </a:rPr>
              <a:t>Kết quả trong tuần 01 Tháng Thanh niên, cụ thể như sau:</a:t>
            </a:r>
          </a:p>
          <a:p>
            <a:pPr algn="just" defTabSz="457200"/>
            <a:r>
              <a:rPr lang="en-US" sz="1400" i="1">
                <a:latin typeface="Times New Roman" pitchFamily="18" charset="0"/>
                <a:cs typeface="Times New Roman" pitchFamily="18" charset="0"/>
              </a:rPr>
              <a:t>- Hoạt động tư vấn, giới thiệu việc làm:</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 </a:t>
            </a:r>
            <a:r>
              <a:rPr lang="en-US" sz="1400">
                <a:latin typeface="Times New Roman" pitchFamily="18" charset="0"/>
                <a:cs typeface="Times New Roman" pitchFamily="18" charset="0"/>
              </a:rPr>
              <a:t>Đã có </a:t>
            </a:r>
            <a:r>
              <a:rPr lang="en-US" sz="1400" b="1">
                <a:latin typeface="Times New Roman" pitchFamily="18" charset="0"/>
                <a:cs typeface="Times New Roman" pitchFamily="18" charset="0"/>
              </a:rPr>
              <a:t>1.788 </a:t>
            </a:r>
            <a:r>
              <a:rPr lang="en-US" sz="1400">
                <a:latin typeface="Times New Roman" pitchFamily="18" charset="0"/>
                <a:cs typeface="Times New Roman" pitchFamily="18" charset="0"/>
              </a:rPr>
              <a:t>buổi tư vấn việc làm cho ĐVTN được tổ chức.</a:t>
            </a:r>
          </a:p>
          <a:p>
            <a:pPr algn="just" defTabSz="457200"/>
            <a:r>
              <a:rPr lang="en-US" sz="1400" smtClean="0">
                <a:latin typeface="Times New Roman" pitchFamily="18" charset="0"/>
                <a:cs typeface="Times New Roman" pitchFamily="18" charset="0"/>
              </a:rPr>
              <a:t>	+ </a:t>
            </a:r>
            <a:r>
              <a:rPr lang="en-US" sz="1400">
                <a:latin typeface="Times New Roman" pitchFamily="18" charset="0"/>
                <a:cs typeface="Times New Roman" pitchFamily="18" charset="0"/>
              </a:rPr>
              <a:t>Đã có </a:t>
            </a:r>
            <a:r>
              <a:rPr lang="en-US" sz="1400" b="1">
                <a:latin typeface="Times New Roman" pitchFamily="18" charset="0"/>
                <a:cs typeface="Times New Roman" pitchFamily="18" charset="0"/>
              </a:rPr>
              <a:t>274.737</a:t>
            </a:r>
            <a:r>
              <a:rPr lang="en-US" sz="1400">
                <a:latin typeface="Times New Roman" pitchFamily="18" charset="0"/>
                <a:cs typeface="Times New Roman" pitchFamily="18" charset="0"/>
              </a:rPr>
              <a:t> lượt ĐVTN được tư vấn, hướng nghiệp, giới thiệu việc làm.</a:t>
            </a:r>
          </a:p>
          <a:p>
            <a:pPr algn="just" defTabSz="457200"/>
            <a:r>
              <a:rPr lang="en-US" sz="1400" smtClean="0">
                <a:latin typeface="Times New Roman" pitchFamily="18" charset="0"/>
                <a:cs typeface="Times New Roman" pitchFamily="18" charset="0"/>
              </a:rPr>
              <a:t>	+ </a:t>
            </a:r>
            <a:r>
              <a:rPr lang="en-US" sz="1400">
                <a:latin typeface="Times New Roman" pitchFamily="18" charset="0"/>
                <a:cs typeface="Times New Roman" pitchFamily="18" charset="0"/>
              </a:rPr>
              <a:t>Hỗ trợ </a:t>
            </a:r>
            <a:r>
              <a:rPr lang="en-US" sz="1400" b="1">
                <a:latin typeface="Times New Roman" pitchFamily="18" charset="0"/>
                <a:cs typeface="Times New Roman" pitchFamily="18" charset="0"/>
              </a:rPr>
              <a:t>11.759</a:t>
            </a:r>
            <a:r>
              <a:rPr lang="en-US" sz="1400">
                <a:latin typeface="Times New Roman" pitchFamily="18" charset="0"/>
                <a:cs typeface="Times New Roman" pitchFamily="18" charset="0"/>
              </a:rPr>
              <a:t> ĐVTN có việc làm.</a:t>
            </a:r>
          </a:p>
          <a:p>
            <a:pPr algn="just" defTabSz="457200"/>
            <a:r>
              <a:rPr lang="en-US" sz="1400" smtClean="0">
                <a:latin typeface="Times New Roman" pitchFamily="18" charset="0"/>
                <a:cs typeface="Times New Roman" pitchFamily="18" charset="0"/>
              </a:rPr>
              <a:t>	+ </a:t>
            </a:r>
            <a:r>
              <a:rPr lang="en-US" sz="1400">
                <a:latin typeface="Times New Roman" pitchFamily="18" charset="0"/>
                <a:cs typeface="Times New Roman" pitchFamily="18" charset="0"/>
              </a:rPr>
              <a:t>Đã có </a:t>
            </a:r>
            <a:r>
              <a:rPr lang="en-US" sz="1400" b="1">
                <a:latin typeface="Times New Roman" pitchFamily="18" charset="0"/>
                <a:cs typeface="Times New Roman" pitchFamily="18" charset="0"/>
              </a:rPr>
              <a:t>8.581</a:t>
            </a:r>
            <a:r>
              <a:rPr lang="en-US" sz="1400">
                <a:latin typeface="Times New Roman" pitchFamily="18" charset="0"/>
                <a:cs typeface="Times New Roman" pitchFamily="18" charset="0"/>
              </a:rPr>
              <a:t> ĐVTN được hỗ trợ vay vốn với tổng số vốn vay là </a:t>
            </a:r>
            <a:r>
              <a:rPr lang="en-US" sz="1400" b="1">
                <a:latin typeface="Times New Roman" pitchFamily="18" charset="0"/>
                <a:cs typeface="Times New Roman" pitchFamily="18" charset="0"/>
              </a:rPr>
              <a:t>234.848</a:t>
            </a:r>
            <a:r>
              <a:rPr lang="en-US" sz="1400">
                <a:latin typeface="Times New Roman" pitchFamily="18" charset="0"/>
                <a:cs typeface="Times New Roman" pitchFamily="18" charset="0"/>
              </a:rPr>
              <a:t> triệu đồng (tính trung bình, mỗi ĐVTN được hỗ trợ vay vốn khoảng 27 triệu đồng/người).</a:t>
            </a:r>
          </a:p>
          <a:p>
            <a:pPr algn="just" defTabSz="457200"/>
            <a:r>
              <a:rPr lang="en-US" sz="1400" i="1" smtClean="0">
                <a:latin typeface="Times New Roman" pitchFamily="18" charset="0"/>
                <a:cs typeface="Times New Roman" pitchFamily="18" charset="0"/>
              </a:rPr>
              <a:t>	- </a:t>
            </a:r>
            <a:r>
              <a:rPr lang="en-US" sz="1400">
                <a:latin typeface="Times New Roman" pitchFamily="18" charset="0"/>
                <a:cs typeface="Times New Roman" pitchFamily="18" charset="0"/>
              </a:rPr>
              <a:t>Cuộc vận động</a:t>
            </a:r>
            <a:r>
              <a:rPr lang="en-US" sz="1400" i="1">
                <a:latin typeface="Times New Roman" pitchFamily="18" charset="0"/>
                <a:cs typeface="Times New Roman" pitchFamily="18" charset="0"/>
              </a:rPr>
              <a:t> “Nghĩa tình biên giới, hải đảo”:</a:t>
            </a:r>
            <a:r>
              <a:rPr lang="en-US" sz="1400">
                <a:latin typeface="Times New Roman" pitchFamily="18" charset="0"/>
                <a:cs typeface="Times New Roman" pitchFamily="18" charset="0"/>
              </a:rPr>
              <a:t> Cả nước đã tổ chức được </a:t>
            </a:r>
            <a:r>
              <a:rPr lang="en-US" sz="1400" b="1">
                <a:latin typeface="Times New Roman" pitchFamily="18" charset="0"/>
                <a:cs typeface="Times New Roman" pitchFamily="18" charset="0"/>
              </a:rPr>
              <a:t>304</a:t>
            </a:r>
            <a:r>
              <a:rPr lang="en-US" sz="1400">
                <a:latin typeface="Times New Roman" pitchFamily="18" charset="0"/>
                <a:cs typeface="Times New Roman" pitchFamily="18" charset="0"/>
              </a:rPr>
              <a:t> buổi giao lưu giữa các cấp bộ đoàn với các đơn vị bộ đội biên phòng với </a:t>
            </a:r>
            <a:r>
              <a:rPr lang="en-US" sz="1400" b="1">
                <a:latin typeface="Times New Roman" pitchFamily="18" charset="0"/>
                <a:cs typeface="Times New Roman" pitchFamily="18" charset="0"/>
              </a:rPr>
              <a:t>19.892 </a:t>
            </a:r>
            <a:r>
              <a:rPr lang="en-US" sz="1400">
                <a:latin typeface="Times New Roman" pitchFamily="18" charset="0"/>
                <a:cs typeface="Times New Roman" pitchFamily="18" charset="0"/>
              </a:rPr>
              <a:t>ĐVTN tham gia; trao tặng </a:t>
            </a:r>
            <a:r>
              <a:rPr lang="en-US" sz="1400" b="1">
                <a:latin typeface="Times New Roman" pitchFamily="18" charset="0"/>
                <a:cs typeface="Times New Roman" pitchFamily="18" charset="0"/>
              </a:rPr>
              <a:t>1.821</a:t>
            </a:r>
            <a:r>
              <a:rPr lang="en-US" sz="1400">
                <a:latin typeface="Times New Roman" pitchFamily="18" charset="0"/>
                <a:cs typeface="Times New Roman" pitchFamily="18" charset="0"/>
              </a:rPr>
              <a:t> phần quà, tổng trị giá </a:t>
            </a:r>
            <a:r>
              <a:rPr lang="en-US" sz="1400" b="1">
                <a:latin typeface="Times New Roman" pitchFamily="18" charset="0"/>
                <a:cs typeface="Times New Roman" pitchFamily="18" charset="0"/>
              </a:rPr>
              <a:t>1.965</a:t>
            </a:r>
            <a:r>
              <a:rPr lang="en-US" sz="1400">
                <a:latin typeface="Times New Roman" pitchFamily="18" charset="0"/>
                <a:cs typeface="Times New Roman" pitchFamily="18" charset="0"/>
              </a:rPr>
              <a:t> triệu đồng.</a:t>
            </a:r>
          </a:p>
          <a:p>
            <a:pPr algn="just" defTabSz="457200"/>
            <a:r>
              <a:rPr lang="en-US" sz="1400" smtClean="0">
                <a:latin typeface="Times New Roman" pitchFamily="18" charset="0"/>
                <a:cs typeface="Times New Roman" pitchFamily="18" charset="0"/>
              </a:rPr>
              <a:t>	- </a:t>
            </a:r>
            <a:r>
              <a:rPr lang="en-US" sz="1400">
                <a:latin typeface="Times New Roman" pitchFamily="18" charset="0"/>
                <a:cs typeface="Times New Roman" pitchFamily="18" charset="0"/>
              </a:rPr>
              <a:t>Đã có </a:t>
            </a:r>
            <a:r>
              <a:rPr lang="en-US" sz="1400" b="1">
                <a:latin typeface="Times New Roman" pitchFamily="18" charset="0"/>
                <a:cs typeface="Times New Roman" pitchFamily="18" charset="0"/>
              </a:rPr>
              <a:t>13. 855</a:t>
            </a:r>
            <a:r>
              <a:rPr lang="en-US" sz="1400">
                <a:latin typeface="Times New Roman" pitchFamily="18" charset="0"/>
                <a:cs typeface="Times New Roman" pitchFamily="18" charset="0"/>
              </a:rPr>
              <a:t> ĐVTN được tập huấn chuyển giao tiến bộ </a:t>
            </a:r>
            <a:r>
              <a:rPr lang="en-US" sz="1400" smtClean="0">
                <a:latin typeface="Times New Roman" pitchFamily="18" charset="0"/>
                <a:cs typeface="Times New Roman" pitchFamily="18" charset="0"/>
              </a:rPr>
              <a:t>KHKT. </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Gắn </a:t>
            </a:r>
            <a:r>
              <a:rPr lang="en-US" sz="1400">
                <a:latin typeface="Times New Roman" pitchFamily="18" charset="0"/>
                <a:cs typeface="Times New Roman" pitchFamily="18" charset="0"/>
              </a:rPr>
              <a:t>với các hoạt động kỷ niệm 85 năm ngày thành lập Đoàn, các cấp bộ đoàn </a:t>
            </a:r>
            <a:r>
              <a:rPr lang="en-US" sz="1400" smtClean="0">
                <a:latin typeface="Times New Roman" pitchFamily="18" charset="0"/>
                <a:cs typeface="Times New Roman" pitchFamily="18" charset="0"/>
              </a:rPr>
              <a:t>các </a:t>
            </a:r>
            <a:r>
              <a:rPr lang="en-US" sz="1400">
                <a:latin typeface="Times New Roman" pitchFamily="18" charset="0"/>
                <a:cs typeface="Times New Roman" pitchFamily="18" charset="0"/>
              </a:rPr>
              <a:t>hoạt động tuyên truyền, giáo dục truyền thống vẻ vang của Đoàn đ</a:t>
            </a:r>
            <a:r>
              <a:rPr lang="en-US" sz="1400" smtClean="0">
                <a:latin typeface="Times New Roman" pitchFamily="18" charset="0"/>
                <a:cs typeface="Times New Roman" pitchFamily="18" charset="0"/>
              </a:rPr>
              <a:t>ược </a:t>
            </a:r>
            <a:r>
              <a:rPr lang="en-US" sz="1400">
                <a:latin typeface="Times New Roman" pitchFamily="18" charset="0"/>
                <a:cs typeface="Times New Roman" pitchFamily="18" charset="0"/>
              </a:rPr>
              <a:t>tổ chức với nhiều hình thức khác nhau như tổ chức các hoạt động về nguồn, hội thi tìm hiểu lịch sử, diễn đàn…góp phần nâng cao chất lượng và đẩy mạnh công tác giáo dục trong toàn Đoàn. Nhân dịp kỷ niệm 57 năm ngày truyền thống Bộ đội Biên phòng (03/3/1959 - 03/3/2016), các tỉnh, thành đoàn có đồn biên phòng đóng trên địa bàn đã tổ chức nhiều hoạt động giao lưu, thăm, tặng quà các chiến sĩ bộ đội biên phòng với sự tham gia của đông đảo đoàn viên thanh niên và chiến sĩ, qua đó tăng cường tình đoàn kết gắn bó giữa đoàn viên thanh niên và bộ đội (điển hình như: Bắc Ninh, Đắk Lắk, Đồng Nai, Bắc Kạn</a:t>
            </a:r>
            <a:r>
              <a:rPr lang="en-US" sz="140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algn="r" defTabSz="457200"/>
            <a:r>
              <a:rPr lang="en-US" sz="1400" smtClean="0">
                <a:latin typeface="Times New Roman" pitchFamily="18" charset="0"/>
                <a:cs typeface="Times New Roman" pitchFamily="18" charset="0"/>
              </a:rPr>
              <a:t>	</a:t>
            </a:r>
            <a:r>
              <a:rPr lang="en-US" sz="1400" b="1" i="1" smtClean="0">
                <a:latin typeface="Times New Roman" pitchFamily="18" charset="0"/>
                <a:cs typeface="Times New Roman" pitchFamily="18" charset="0"/>
              </a:rPr>
              <a:t>(Ban Tuyên giáo Trung ương Đoàn)</a:t>
            </a:r>
            <a:endParaRPr lang="en-US" sz="1400" b="1" i="1" dirty="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15</a:t>
              </a:r>
              <a:endParaRPr lang="en-US" sz="1300" b="1" dirty="0" smtClean="0"/>
            </a:p>
            <a:p>
              <a:pPr algn="ctr"/>
              <a:r>
                <a:rPr lang="en-US" sz="800" b="1" smtClean="0"/>
                <a:t>THÁNG 3  </a:t>
              </a:r>
              <a:endParaRPr lang="en-US" sz="800" b="1" dirty="0" smtClean="0"/>
            </a:p>
            <a:p>
              <a:pPr algn="ctr"/>
              <a:r>
                <a:rPr lang="en-US" sz="800" b="1" smtClean="0"/>
                <a:t>2016</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xmlns="" val="3482893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2590800"/>
            <a:ext cx="5829300" cy="8248412"/>
          </a:xfrm>
          <a:prstGeom prst="rect">
            <a:avLst/>
          </a:prstGeom>
          <a:noFill/>
          <a:ln>
            <a:noFill/>
          </a:ln>
        </p:spPr>
        <p:txBody>
          <a:bodyPr wrap="square" lIns="0" tIns="0" rIns="0" bIns="914400" rtlCol="0" anchor="t" anchorCtr="0">
            <a:spAutoFit/>
          </a:bodyPr>
          <a:lstStyle/>
          <a:p>
            <a:pPr algn="just" defTabSz="457200"/>
            <a:r>
              <a:rPr lang="en-US" sz="1400" b="1">
                <a:latin typeface="Times New Roman" pitchFamily="18" charset="0"/>
                <a:cs typeface="Times New Roman" pitchFamily="18" charset="0"/>
              </a:rPr>
              <a:t>Đam mê công nghệ thông tin</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Ngọc </a:t>
            </a:r>
            <a:r>
              <a:rPr lang="en-US" sz="1400">
                <a:latin typeface="Times New Roman" pitchFamily="18" charset="0"/>
                <a:cs typeface="Times New Roman" pitchFamily="18" charset="0"/>
              </a:rPr>
              <a:t>Trân đam mê tin học từ thời học trung học cơ sở. Năm lớp 7, anh đă tham gia một số khóa học cơ bản về máy tính. Học xong THPT, Trân trúng tuyển Trường Đại học An ninh nhân dân (TP HCM), chuyên ngành An ninh điều tra. </a:t>
            </a:r>
          </a:p>
          <a:p>
            <a:pPr algn="just" defTabSz="457200"/>
            <a:r>
              <a:rPr lang="en-US" sz="1400">
                <a:latin typeface="Times New Roman" pitchFamily="18" charset="0"/>
                <a:cs typeface="Times New Roman" pitchFamily="18" charset="0"/>
              </a:rPr>
              <a:t>Năm 2010, Trân được Ngành phân công, bố trí công tác trên lĩnh vực an ninh mạng - một lĩnh vực công tác đòi hỏi sự kết hợp nhuần nhuyễn giữa chính trị, nghiệp vụ, pháp luật và kiến thức, kỹ thuật về công nghệ thông tin. </a:t>
            </a:r>
          </a:p>
          <a:p>
            <a:pPr algn="just" defTabSz="457200"/>
            <a:r>
              <a:rPr lang="en-US" sz="1400" smtClean="0">
                <a:latin typeface="Times New Roman" pitchFamily="18" charset="0"/>
                <a:cs typeface="Times New Roman" pitchFamily="18" charset="0"/>
              </a:rPr>
              <a:t>	Trân </a:t>
            </a:r>
            <a:r>
              <a:rPr lang="en-US" sz="1400">
                <a:latin typeface="Times New Roman" pitchFamily="18" charset="0"/>
                <a:cs typeface="Times New Roman" pitchFamily="18" charset="0"/>
              </a:rPr>
              <a:t>tham gia nhiều chuyên án trọng điểm, nghiên cứu, vận dụng sáng tạo, linh hoạt kiến thức nghiệp vụ và kỹ thuật tin học phát hiện nhiều thông tin, tài liệu, chứng cứ quan trọng. Anh tham gia bắt, khám xét, khai thác có hiệu quả các đối tượng sử dụng không gian mạng thực hiện hành vi vi phạm pháp luật, bảo đảm tốt yêu cầu chính trị, nghiệp vụ, pháp luật. </a:t>
            </a:r>
          </a:p>
          <a:p>
            <a:pPr algn="just" defTabSz="457200"/>
            <a:r>
              <a:rPr lang="en-US" sz="1400" smtClean="0">
                <a:latin typeface="Times New Roman" pitchFamily="18" charset="0"/>
                <a:cs typeface="Times New Roman" pitchFamily="18" charset="0"/>
              </a:rPr>
              <a:t>	Năm </a:t>
            </a:r>
            <a:r>
              <a:rPr lang="en-US" sz="1400">
                <a:latin typeface="Times New Roman" pitchFamily="18" charset="0"/>
                <a:cs typeface="Times New Roman" pitchFamily="18" charset="0"/>
              </a:rPr>
              <a:t>2012, dù còn trẻ với quân hàm Thượng úy, Trân được lãnh đạo Bộ Công an, lãnh đạo Cục An ninh mạng tin tưởng bổ nhiệm chức vụ Phó Giám đốc Trung tâm 4 (nay là Phó trưởng Phòng 4, Cục An ninh mạng</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Ngọc </a:t>
            </a:r>
            <a:r>
              <a:rPr lang="en-US" sz="1400">
                <a:latin typeface="Times New Roman" pitchFamily="18" charset="0"/>
                <a:cs typeface="Times New Roman" pitchFamily="18" charset="0"/>
              </a:rPr>
              <a:t>Trân thẳng thắn nhìn nhận, an ninh mạng là một lĩnh vực công tác mới đối với ngành Công an. Hệ thống các cơ sở đào tạo, huấn luyện với lĩnh vực này hiện nay tại Việt Nam chỉ mới đáp ứng được một phần đối với những đòi hỏi của nhu cầu thực tiễn. </a:t>
            </a:r>
          </a:p>
          <a:p>
            <a:pPr algn="just" defTabSz="457200"/>
            <a:r>
              <a:rPr lang="en-US" sz="1400" smtClean="0">
                <a:latin typeface="Times New Roman" pitchFamily="18" charset="0"/>
                <a:cs typeface="Times New Roman" pitchFamily="18" charset="0"/>
              </a:rPr>
              <a:t>	Bên </a:t>
            </a:r>
            <a:r>
              <a:rPr lang="en-US" sz="1400">
                <a:latin typeface="Times New Roman" pitchFamily="18" charset="0"/>
                <a:cs typeface="Times New Roman" pitchFamily="18" charset="0"/>
              </a:rPr>
              <a:t>cạnh những kiến thức chung, nền tảng về chính trị, pháp luật, nghiệp vụ đã được trang bị từ các khóa đào tạo chính quy trong ngành bản thân anh cùng các đồng nghiệp phải trang bị, nâng cấp thêm nhiều kiến thức mới liên quan công nghệ thông tin và an ninh mạng như: tham gia các khóa đào tạo phù hợp ở nước ngoài thông qua cơ chế hợp tác quốc tế; các khóa đào tạo ngắn hạn trong nước; học từ các bè bạn đang làm việc trên lĩnh vực công nghệ thông tin và quan trọng nhất, có ý nghĩa quyết định nhất chính là quá trình tự học. </a:t>
            </a:r>
          </a:p>
          <a:p>
            <a:pPr algn="just" defTabSz="457200"/>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Kinh nghiệm bản thân cho thấy, chỉ có quátrình tự học, tự nghiên cứu, tự mày mò nâng cao kiến thức, kỹ năng đáp ứng với đòi hỏi của thực tiễn công tác mới có thể hoàn thành tốt nhiệm vụ, đạt hiệu quả cao trong công tác bảo đảm an ninh mạng”, Trân nói.</a:t>
            </a:r>
          </a:p>
          <a:p>
            <a:pPr algn="just" defTabSz="457200"/>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16</a:t>
              </a:r>
            </a:p>
            <a:p>
              <a:pPr algn="ctr"/>
              <a:r>
                <a:rPr lang="en-US" sz="800" b="1" smtClean="0"/>
                <a:t>THÁNG 3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66800"/>
            <a:ext cx="5829300" cy="1200329"/>
          </a:xfrm>
          <a:prstGeom prst="rect">
            <a:avLst/>
          </a:prstGeom>
          <a:noFill/>
          <a:ln>
            <a:noFill/>
          </a:ln>
        </p:spPr>
        <p:txBody>
          <a:bodyPr wrap="square" lIns="0" tIns="0" rIns="0" bIns="914400" rtlCol="0" anchor="t" anchorCtr="0">
            <a:spAutoFit/>
          </a:bodyPr>
          <a:lstStyle/>
          <a:p>
            <a:pPr algn="ctr"/>
            <a:r>
              <a:rPr lang="en-US" b="1">
                <a:latin typeface="Times New Roman" pitchFamily="18" charset="0"/>
                <a:cs typeface="Times New Roman" pitchFamily="18" charset="0"/>
              </a:rPr>
              <a:t>Người săn tội phạm công nghệ cao</a:t>
            </a:r>
            <a:endParaRPr lang="en-US">
              <a:latin typeface="Times New Roman" pitchFamily="18" charset="0"/>
              <a:cs typeface="Times New Roman" pitchFamily="18" charset="0"/>
            </a:endParaRPr>
          </a:p>
        </p:txBody>
      </p:sp>
      <p:sp>
        <p:nvSpPr>
          <p:cNvPr id="2" name="Rectangle 1"/>
          <p:cNvSpPr/>
          <p:nvPr/>
        </p:nvSpPr>
        <p:spPr>
          <a:xfrm>
            <a:off x="533400" y="1447800"/>
            <a:ext cx="5829300" cy="95410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sz="1400" b="1" i="1">
                <a:latin typeface="Times New Roman" pitchFamily="18" charset="0"/>
                <a:cs typeface="Times New Roman" pitchFamily="18" charset="0"/>
              </a:rPr>
              <a:t>Đại úy Ngô Ngọc Trân (SN 1984), Phó trưởng Phòng 4, Cục An ninh mạng, Bộ Công an là gương điển hình trong học tập và chiến đấu phòng chống tội phạm công nghệ cao. Ngô Ngọc Trân là một trong những đề cử Gương mặt trẻ Việt Nam tiêu biểu 2015.</a:t>
            </a:r>
          </a:p>
        </p:txBody>
      </p:sp>
    </p:spTree>
    <p:extLst>
      <p:ext uri="{BB962C8B-B14F-4D97-AF65-F5344CB8AC3E}">
        <p14:creationId xmlns:p14="http://schemas.microsoft.com/office/powerpoint/2010/main" xmlns="" val="1838625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468457"/>
            <a:ext cx="5829300" cy="8894743"/>
          </a:xfrm>
          <a:prstGeom prst="rect">
            <a:avLst/>
          </a:prstGeom>
          <a:noFill/>
          <a:ln>
            <a:noFill/>
          </a:ln>
        </p:spPr>
        <p:txBody>
          <a:bodyPr wrap="square" lIns="0" tIns="0" rIns="0" bIns="914400" rtlCol="0" anchor="t" anchorCtr="0">
            <a:spAutoFit/>
          </a:bodyPr>
          <a:lstStyle/>
          <a:p>
            <a:pPr algn="just" defTabSz="457200"/>
            <a:r>
              <a:rPr lang="en-US" sz="1400" b="1" smtClean="0">
                <a:latin typeface="Times New Roman" pitchFamily="18" charset="0"/>
                <a:cs typeface="Times New Roman" pitchFamily="18" charset="0"/>
              </a:rPr>
              <a:t>Mặt </a:t>
            </a:r>
            <a:r>
              <a:rPr lang="en-US" sz="1400" b="1">
                <a:latin typeface="Times New Roman" pitchFamily="18" charset="0"/>
                <a:cs typeface="Times New Roman" pitchFamily="18" charset="0"/>
              </a:rPr>
              <a:t>trận mới gay go, quyết liệt</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Trân </a:t>
            </a:r>
            <a:r>
              <a:rPr lang="en-US" sz="1400">
                <a:latin typeface="Times New Roman" pitchFamily="18" charset="0"/>
                <a:cs typeface="Times New Roman" pitchFamily="18" charset="0"/>
              </a:rPr>
              <a:t>chia sẻ, trong thời đại công nghệ thông tin hiện nay, Internet trở nên thành một công cụ với nhiều tiện ích phục vụ tốt cho mọi mặt của đời sống xă hội. Hàng loạt các định chế kinh tế quan trọng như tài chính, chứng khoán, ngân hàng, thương mại điện tử vận hành trên nền tảng mạng Internet; chính phủ điện tử đã đi vào vận hành ở những bước sơ bộ với hệ thống các cổng thông tin chính thức của các cơ quan Nhà nước. </a:t>
            </a:r>
          </a:p>
          <a:p>
            <a:pPr algn="just" defTabSz="457200"/>
            <a:r>
              <a:rPr lang="en-US" sz="1400" smtClean="0">
                <a:latin typeface="Times New Roman" pitchFamily="18" charset="0"/>
                <a:cs typeface="Times New Roman" pitchFamily="18" charset="0"/>
              </a:rPr>
              <a:t>	Một </a:t>
            </a:r>
            <a:r>
              <a:rPr lang="en-US" sz="1400">
                <a:latin typeface="Times New Roman" pitchFamily="18" charset="0"/>
                <a:cs typeface="Times New Roman" pitchFamily="18" charset="0"/>
              </a:rPr>
              <a:t>trong những loại tội phạm mạng có tính nguy hiểm cao đó là hành vi tấn công, phá hoại, phá hủy các hệ thống thông tin, cổng thông tin trọng yếu của Đảng, Nhà nước hoặc các hệ thống thông tin quan trọng khác về kinh tế, truyền thông; tấn công, xâm nhập, chiếm đoạt thông tin, tài liệu, nhất là những tài liệu thuộc bí mật nhà nước; tuyên truyền, tán phát các thông tin, tài liệu xấu, độc hại, chống phá Đảng, Nhà nước trên không gian mạng. </a:t>
            </a:r>
          </a:p>
          <a:p>
            <a:pPr algn="just" defTabSz="457200"/>
            <a:r>
              <a:rPr lang="en-US" sz="1400" smtClean="0">
                <a:latin typeface="Times New Roman" pitchFamily="18" charset="0"/>
                <a:cs typeface="Times New Roman" pitchFamily="18" charset="0"/>
              </a:rPr>
              <a:t>	Những </a:t>
            </a:r>
            <a:r>
              <a:rPr lang="en-US" sz="1400">
                <a:latin typeface="Times New Roman" pitchFamily="18" charset="0"/>
                <a:cs typeface="Times New Roman" pitchFamily="18" charset="0"/>
              </a:rPr>
              <a:t>hành vi này gây ảnh hưởng đến bộ phận lớn quần chúng nhân dân, ảnh hưởng đến an ninh chính trị của đất nước. “Nhiệm vụ hàng ngày của mình cùng đông nghiệp là bảo đảm an ninh mạng, phát hiện, ngăn chặn, vô hiệu hóa kịp thời, không để các hành vi trên gây ra hậu quả xấu, nghiêm trọng cho xă hội, cho đất nước. Góp phần bảo vệ vững chắc an ninh quốc gia”, Trân nói. </a:t>
            </a:r>
          </a:p>
          <a:p>
            <a:pPr algn="just" defTabSz="457200"/>
            <a:r>
              <a:rPr lang="en-US" sz="1400" smtClean="0">
                <a:latin typeface="Times New Roman" pitchFamily="18" charset="0"/>
                <a:cs typeface="Times New Roman" pitchFamily="18" charset="0"/>
              </a:rPr>
              <a:t>	Theo </a:t>
            </a:r>
            <a:r>
              <a:rPr lang="en-US" sz="1400">
                <a:latin typeface="Times New Roman" pitchFamily="18" charset="0"/>
                <a:cs typeface="Times New Roman" pitchFamily="18" charset="0"/>
              </a:rPr>
              <a:t>Trân để các bạn trẻ phát huy nhiều hơn sức trẻ, cống hiến cho tổ quốc, bản thân mỗi người trẻ phải xây dựng được cho mình niềm đam mê cháy bỏng với công việc, với ngành nghề mà mình đă chọn. Bởi chỉ có ngọn lửa đam mê mới mang lại đủ sức mạnh để mỗi người chủ động phấn đấu, cống hiến với bầu nhiệt huyết tràn đầy. </a:t>
            </a:r>
          </a:p>
          <a:p>
            <a:pPr algn="just" defTabSz="457200"/>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Theo mình người trẻ phải không ngại “lăn xả” vào thực tiễn công tác, không ngại khó, ngại khổ, không chùn bước trước các khó khăn, thử thách mà phải luôn tìm cách vượt qua. Qua những kinh nghiệm thực tiễn trong công tác, chiến đấu, những kiến thức, kỹ năng công tác mới thực sự được “thử lửa”, được phát huy tác dụng. Thông qua thực tiễn công tác, các phẩm chất cá nhân đối với công việc mới được hun đúc, định hình, củng cố, thậm chí sáng tạo ra những cách làm mới mang lại những hiệu quả công tác cao”, Trân chia sẻ.</a:t>
            </a:r>
          </a:p>
          <a:p>
            <a:pPr algn="just" defTabSz="457200"/>
            <a:r>
              <a:rPr lang="en-US" sz="1400" smtClean="0">
                <a:latin typeface="Times New Roman" pitchFamily="18" charset="0"/>
                <a:cs typeface="Times New Roman" pitchFamily="18" charset="0"/>
              </a:rPr>
              <a:t>	Chia </a:t>
            </a:r>
            <a:r>
              <a:rPr lang="en-US" sz="1400">
                <a:latin typeface="Times New Roman" pitchFamily="18" charset="0"/>
                <a:cs typeface="Times New Roman" pitchFamily="18" charset="0"/>
              </a:rPr>
              <a:t>sẻ về niềm vui khi được đề cử 10 Gương mặt trẻ tiêu biểu Việt Nam năm 2015, Trân nói: “Tôi thấy rất vinh dự và tự hào, cùng với đó là trách nhiệm của mình đối với công việc, phải chủ động và cống hiến nhiều hơn nữa trong công việc. Và quan trọng nhất, phải cống hiến nhiều hơn nữa để xứng đáng với niềm tin yêu, kỳ vọng của nhân dân, đồng chí, đồng đội</a:t>
            </a:r>
            <a:r>
              <a:rPr lang="en-US" sz="1400" smtClean="0">
                <a:latin typeface="Times New Roman" pitchFamily="18" charset="0"/>
                <a:cs typeface="Times New Roman" pitchFamily="18" charset="0"/>
              </a:rPr>
              <a:t>”.</a:t>
            </a:r>
          </a:p>
          <a:p>
            <a:pPr algn="r" defTabSz="457200"/>
            <a:r>
              <a:rPr lang="en-US" sz="1400" smtClean="0">
                <a:latin typeface="Times New Roman" pitchFamily="18" charset="0"/>
                <a:cs typeface="Times New Roman" pitchFamily="18" charset="0"/>
              </a:rPr>
              <a:t>	</a:t>
            </a:r>
            <a:r>
              <a:rPr lang="en-US" sz="1400" b="1" i="1" smtClean="0">
                <a:latin typeface="Times New Roman" pitchFamily="18" charset="0"/>
                <a:cs typeface="Times New Roman" pitchFamily="18" charset="0"/>
              </a:rPr>
              <a:t>(Quang Lộc, Tiền Phong)</a:t>
            </a:r>
            <a:endParaRPr lang="en-US" sz="1400" b="1" i="1">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17</a:t>
              </a:r>
            </a:p>
            <a:p>
              <a:pPr algn="ctr"/>
              <a:r>
                <a:rPr lang="en-US" sz="800" b="1" smtClean="0"/>
                <a:t>THÁNG 3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09471"/>
            <a:ext cx="5829300" cy="1200329"/>
          </a:xfrm>
          <a:prstGeom prst="rect">
            <a:avLst/>
          </a:prstGeom>
          <a:noFill/>
          <a:ln>
            <a:noFill/>
          </a:ln>
        </p:spPr>
        <p:txBody>
          <a:bodyPr wrap="square" lIns="0" tIns="0" rIns="0" bIns="914400" rtlCol="0" anchor="t" anchorCtr="0">
            <a:spAutoFit/>
          </a:bodyPr>
          <a:lstStyle/>
          <a:p>
            <a:pPr algn="ctr"/>
            <a:r>
              <a:rPr lang="en-US" b="1">
                <a:latin typeface="Times New Roman" pitchFamily="18" charset="0"/>
                <a:cs typeface="Times New Roman" pitchFamily="18" charset="0"/>
              </a:rPr>
              <a:t>Người săn tội phạm công nghệ cao</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xmlns="" val="4099468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990600"/>
            <a:ext cx="5829300" cy="9479518"/>
          </a:xfrm>
          <a:prstGeom prst="rect">
            <a:avLst/>
          </a:prstGeom>
          <a:noFill/>
          <a:ln>
            <a:noFill/>
          </a:ln>
        </p:spPr>
        <p:txBody>
          <a:bodyPr wrap="square" lIns="0" tIns="0" rIns="0" bIns="914400" rtlCol="0" anchor="t" anchorCtr="0">
            <a:spAutoFit/>
          </a:bodyPr>
          <a:lstStyle/>
          <a:p>
            <a:pPr algn="ctr" defTabSz="457200"/>
            <a:r>
              <a:rPr lang="en-US" b="1" smtClean="0">
                <a:latin typeface="Times New Roman" pitchFamily="18" charset="0"/>
                <a:cs typeface="Times New Roman" pitchFamily="18" charset="0"/>
              </a:rPr>
              <a:t>Một số hạn chế của thanh niên Việt Nam</a:t>
            </a:r>
          </a:p>
          <a:p>
            <a:pPr algn="just" defTabSz="457200"/>
            <a:endParaRPr lang="en-US" sz="1400" b="1" i="1" smtClean="0">
              <a:latin typeface="Times New Roman" pitchFamily="18" charset="0"/>
              <a:cs typeface="Times New Roman" pitchFamily="18" charset="0"/>
            </a:endParaRPr>
          </a:p>
          <a:p>
            <a:pPr algn="just" defTabSz="457200"/>
            <a:r>
              <a:rPr lang="en-US" sz="1400" i="1" smtClean="0">
                <a:latin typeface="Times New Roman" pitchFamily="18" charset="0"/>
                <a:cs typeface="Times New Roman" pitchFamily="18" charset="0"/>
              </a:rPr>
              <a:t>	</a:t>
            </a:r>
            <a:r>
              <a:rPr lang="en-US" sz="1400" smtClean="0">
                <a:latin typeface="Times New Roman" pitchFamily="18" charset="0"/>
                <a:cs typeface="Times New Roman" pitchFamily="18" charset="0"/>
              </a:rPr>
              <a:t>Tại </a:t>
            </a:r>
            <a:r>
              <a:rPr lang="en-US" sz="1400">
                <a:latin typeface="Times New Roman" pitchFamily="18" charset="0"/>
                <a:cs typeface="Times New Roman" pitchFamily="18" charset="0"/>
              </a:rPr>
              <a:t>Hội nghị chia sẻ kinh nghiệm quốc tế về chính sách phát triển thanh niên do Bộ Nội vụ và Quỹ dân số Liên Hiệp Quốc tại Việt Nam (UNFPA) tổ chức ngày </a:t>
            </a:r>
            <a:r>
              <a:rPr lang="en-US" sz="1400" smtClean="0">
                <a:latin typeface="Times New Roman" pitchFamily="18" charset="0"/>
                <a:cs typeface="Times New Roman" pitchFamily="18" charset="0"/>
              </a:rPr>
              <a:t>2-3, ông </a:t>
            </a:r>
            <a:r>
              <a:rPr lang="en-US" sz="1400">
                <a:latin typeface="Times New Roman" pitchFamily="18" charset="0"/>
                <a:cs typeface="Times New Roman" pitchFamily="18" charset="0"/>
              </a:rPr>
              <a:t>Vũ Đăng Minh (vụ trưởng Vụ Công tác thanh niên, Bộ Nội vụ) cho biết để đánh giá bước đầu tác động của chính sách đối với giáo dục và đào tạo, lao động và việc làm, chăm sóc sức khỏe cho thanh niên, Bộ Nội vụ đã phối hợp với UNFPA nghiên cứu, xây dựng “báo cáo quốc gia về thanh niên Việt Nam” lần thứ nhất</a:t>
            </a:r>
            <a:r>
              <a:rPr lang="en-US" sz="1400" smtClean="0">
                <a:latin typeface="Times New Roman" pitchFamily="18" charset="0"/>
                <a:cs typeface="Times New Roman" pitchFamily="18" charset="0"/>
              </a:rPr>
              <a:t>.</a:t>
            </a:r>
          </a:p>
          <a:p>
            <a:pPr algn="just" defTabSz="457200"/>
            <a:r>
              <a:rPr lang="en-US" sz="1400" b="1">
                <a:latin typeface="Times New Roman" pitchFamily="18" charset="0"/>
                <a:cs typeface="Times New Roman" pitchFamily="18" charset="0"/>
              </a:rPr>
              <a:t>Tầm vóc thấp kém</a:t>
            </a:r>
          </a:p>
          <a:p>
            <a:pPr algn="just" defTabSz="457200"/>
            <a:r>
              <a:rPr lang="en-US" sz="1400" smtClean="0">
                <a:latin typeface="Times New Roman" pitchFamily="18" charset="0"/>
                <a:cs typeface="Times New Roman" pitchFamily="18" charset="0"/>
              </a:rPr>
              <a:t>	Các </a:t>
            </a:r>
            <a:r>
              <a:rPr lang="en-US" sz="1400">
                <a:latin typeface="Times New Roman" pitchFamily="18" charset="0"/>
                <a:cs typeface="Times New Roman" pitchFamily="18" charset="0"/>
              </a:rPr>
              <a:t>phát biểu tại hội nghị đều khẳng định Việt Nam đã có nhiều tiến bộ trong công tác phát triển thanh niên. Tuy nhiên, thanh thiếu niên vẫn còn gặp nhiều khó khăn, thách thức để có thể phát triển hết tiềm năng của mình.</a:t>
            </a:r>
          </a:p>
          <a:p>
            <a:pPr algn="just" defTabSz="457200"/>
            <a:r>
              <a:rPr lang="en-US" sz="1400">
                <a:latin typeface="Times New Roman" pitchFamily="18" charset="0"/>
                <a:cs typeface="Times New Roman" pitchFamily="18" charset="0"/>
              </a:rPr>
              <a:t>Theo báo cáo nêu trên, tính đến năm 2014 số thanh niên trên toàn quốc là hơn 25 triệu người, chiếm 27,7% dân số cả nước. Hiện tại tỉ lệ biết đọc, biết viết chung của thanh niên Việt Nam là 96,3%, trong đó nam giới là 96,7% và nữ giới là 95,8</a:t>
            </a:r>
            <a:r>
              <a:rPr lang="en-US" sz="1400" smtClean="0">
                <a:latin typeface="Times New Roman" pitchFamily="18" charset="0"/>
                <a:cs typeface="Times New Roman" pitchFamily="18" charset="0"/>
              </a:rPr>
              <a:t>%.</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200" i="1" smtClean="0">
              <a:latin typeface="Times New Roman" pitchFamily="18" charset="0"/>
              <a:cs typeface="Times New Roman" pitchFamily="18" charset="0"/>
            </a:endParaRPr>
          </a:p>
          <a:p>
            <a:pPr algn="ctr" defTabSz="457200"/>
            <a:endParaRPr lang="en-US" sz="500" i="1" smtClean="0">
              <a:latin typeface="Times New Roman" pitchFamily="18" charset="0"/>
              <a:cs typeface="Times New Roman" pitchFamily="18" charset="0"/>
            </a:endParaRPr>
          </a:p>
          <a:p>
            <a:pPr algn="ctr" defTabSz="457200"/>
            <a:r>
              <a:rPr lang="en-US" sz="1200" i="1" smtClean="0">
                <a:latin typeface="Times New Roman" pitchFamily="18" charset="0"/>
                <a:cs typeface="Times New Roman" pitchFamily="18" charset="0"/>
              </a:rPr>
              <a:t>(Trong </a:t>
            </a:r>
            <a:r>
              <a:rPr lang="en-US" sz="1200" i="1">
                <a:latin typeface="Times New Roman" pitchFamily="18" charset="0"/>
                <a:cs typeface="Times New Roman" pitchFamily="18" charset="0"/>
              </a:rPr>
              <a:t>một quán nhậu, chúng tôi quan sát chiếm số lượng đông nhất là người trẻ </a:t>
            </a:r>
            <a:r>
              <a:rPr lang="en-US" sz="1200" i="1" smtClean="0">
                <a:latin typeface="Times New Roman" pitchFamily="18" charset="0"/>
                <a:cs typeface="Times New Roman" pitchFamily="18" charset="0"/>
              </a:rPr>
              <a:t>tuổi)</a:t>
            </a:r>
          </a:p>
          <a:p>
            <a:pPr algn="ctr" defTabSz="457200"/>
            <a:endParaRPr lang="en-US" sz="1000" i="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Về </a:t>
            </a:r>
            <a:r>
              <a:rPr lang="en-US" sz="1400">
                <a:latin typeface="Times New Roman" pitchFamily="18" charset="0"/>
                <a:cs typeface="Times New Roman" pitchFamily="18" charset="0"/>
              </a:rPr>
              <a:t>tình trạng sức khỏe thể chất, chiều cao trung bình của nam giới Việt Nam hiện chỉ đạt 164,4cm (thấp hơn 13cm so với chuẩn), trung bình chiều cao nữ Việt Nam là 153,4cm (thấp hơn 10cm so với chuẩn).</a:t>
            </a:r>
          </a:p>
          <a:p>
            <a:pPr algn="just" defTabSz="457200"/>
            <a:r>
              <a:rPr lang="en-US" sz="1400" smtClean="0">
                <a:latin typeface="Times New Roman" pitchFamily="18" charset="0"/>
                <a:cs typeface="Times New Roman" pitchFamily="18" charset="0"/>
              </a:rPr>
              <a:t>	So </a:t>
            </a:r>
            <a:r>
              <a:rPr lang="en-US" sz="1400">
                <a:latin typeface="Times New Roman" pitchFamily="18" charset="0"/>
                <a:cs typeface="Times New Roman" pitchFamily="18" charset="0"/>
              </a:rPr>
              <a:t>với tầm vóc của thanh niên các nước trong khu vực như Nhật Bản, Singapore, Thái Lan, tầm vóc thanh niên Việt Nam kém hơn.</a:t>
            </a:r>
          </a:p>
          <a:p>
            <a:pPr algn="just" defTabSz="457200"/>
            <a:r>
              <a:rPr lang="en-US" sz="1400" smtClean="0">
                <a:latin typeface="Times New Roman" pitchFamily="18" charset="0"/>
                <a:cs typeface="Times New Roman" pitchFamily="18" charset="0"/>
              </a:rPr>
              <a:t>	Chiều </a:t>
            </a:r>
            <a:r>
              <a:rPr lang="en-US" sz="1400">
                <a:latin typeface="Times New Roman" pitchFamily="18" charset="0"/>
                <a:cs typeface="Times New Roman" pitchFamily="18" charset="0"/>
              </a:rPr>
              <a:t>cao của thanh niên Việt Nam thấp hơn nhiều so với các nước trong khu vực, ví dụ so với Nhật Bản, Hàn Quốc, chiều cao trung bình của người Việt Nam kém 8cm. Người Việt Nam kém người Trung Quốc 7cm, kém Thái Lan và Singapore là 5 - 6cm.</a:t>
            </a:r>
          </a:p>
          <a:p>
            <a:pPr algn="just" defTabSz="457200"/>
            <a:r>
              <a:rPr lang="en-US" sz="1400" smtClean="0">
                <a:latin typeface="Times New Roman" pitchFamily="18" charset="0"/>
                <a:cs typeface="Times New Roman" pitchFamily="18" charset="0"/>
              </a:rPr>
              <a:t>	Các </a:t>
            </a:r>
            <a:r>
              <a:rPr lang="en-US" sz="1400">
                <a:latin typeface="Times New Roman" pitchFamily="18" charset="0"/>
                <a:cs typeface="Times New Roman" pitchFamily="18" charset="0"/>
              </a:rPr>
              <a:t>số liệu được báo cáo này dẫn ra cũng cho thấy tố chất thể lực, đặc biệt là sức bền và sức mạnh của thanh niên Việt Nam được xếp vào mức kém và rất kém so với chuẩn</a:t>
            </a:r>
            <a:r>
              <a:rPr lang="en-US" sz="1400" smtClean="0">
                <a:latin typeface="Times New Roman" pitchFamily="18" charset="0"/>
                <a:cs typeface="Times New Roman" pitchFamily="18" charset="0"/>
              </a:rPr>
              <a:t>. </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18</a:t>
              </a:r>
            </a:p>
            <a:p>
              <a:pPr algn="ctr"/>
              <a:r>
                <a:rPr lang="en-US" sz="800" b="1" smtClean="0"/>
                <a:t>THÁNG 3  </a:t>
              </a:r>
            </a:p>
            <a:p>
              <a:pPr algn="ctr"/>
              <a:r>
                <a:rPr lang="en-US" sz="800" b="1" smtClean="0"/>
                <a:t>2016</a:t>
              </a:r>
              <a:endParaRPr lang="en-US" sz="800" b="1"/>
            </a:p>
          </p:txBody>
        </p:sp>
      </p:grpSp>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11" name="Down Ribbon 10"/>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pic>
        <p:nvPicPr>
          <p:cNvPr id="10" name="Picture 9" descr="Thanh niên Việt Nam thể lực kém, hút thuốc lắm, bia rượu nhiều "/>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35980" y="4739640"/>
            <a:ext cx="2582069" cy="1661160"/>
          </a:xfrm>
          <a:prstGeom prst="rect">
            <a:avLst/>
          </a:prstGeom>
          <a:noFill/>
          <a:ln>
            <a:noFill/>
          </a:ln>
        </p:spPr>
      </p:pic>
    </p:spTree>
    <p:extLst>
      <p:ext uri="{BB962C8B-B14F-4D97-AF65-F5344CB8AC3E}">
        <p14:creationId xmlns:p14="http://schemas.microsoft.com/office/powerpoint/2010/main" xmlns="" val="3721256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990600"/>
            <a:ext cx="5829300" cy="9387185"/>
          </a:xfrm>
          <a:prstGeom prst="rect">
            <a:avLst/>
          </a:prstGeom>
          <a:noFill/>
          <a:ln>
            <a:noFill/>
          </a:ln>
        </p:spPr>
        <p:txBody>
          <a:bodyPr wrap="square" lIns="0" tIns="0" rIns="0" bIns="914400" rtlCol="0" anchor="t" anchorCtr="0">
            <a:spAutoFit/>
          </a:bodyPr>
          <a:lstStyle/>
          <a:p>
            <a:pPr algn="ctr" defTabSz="457200"/>
            <a:r>
              <a:rPr lang="en-US" b="1" smtClean="0">
                <a:latin typeface="Times New Roman" pitchFamily="18" charset="0"/>
                <a:cs typeface="Times New Roman" pitchFamily="18" charset="0"/>
              </a:rPr>
              <a:t>Một số hạn chế của thanh niên Việt Nam</a:t>
            </a:r>
          </a:p>
          <a:p>
            <a:pPr algn="just" defTabSz="457200"/>
            <a:endParaRPr lang="en-US" sz="1400" b="1" i="1" smtClean="0">
              <a:latin typeface="Times New Roman" pitchFamily="18" charset="0"/>
              <a:cs typeface="Times New Roman" pitchFamily="18" charset="0"/>
            </a:endParaRPr>
          </a:p>
          <a:p>
            <a:pPr algn="just" defTabSz="457200"/>
            <a:r>
              <a:rPr lang="en-US" sz="1400" i="1" smtClean="0">
                <a:latin typeface="Times New Roman" pitchFamily="18" charset="0"/>
                <a:cs typeface="Times New Roman" pitchFamily="18" charset="0"/>
              </a:rPr>
              <a:t>	</a:t>
            </a:r>
            <a:r>
              <a:rPr lang="en-US" sz="1400">
                <a:latin typeface="Times New Roman" pitchFamily="18" charset="0"/>
                <a:cs typeface="Times New Roman" pitchFamily="18" charset="0"/>
              </a:rPr>
              <a:t>Trong khi đó, chấn thương và tai nạn giao thông là vấn đề sức khỏe nghiêm trọng đối với thanh niên Việt Nam. Đơn cử có 30,8 người trên 100.000 thanh niên trong độ tuổi 20-24 bị tử vong vì tai nạn giao thông.</a:t>
            </a:r>
          </a:p>
          <a:p>
            <a:pPr algn="just" defTabSz="457200"/>
            <a:endParaRPr lang="en-US" sz="200" b="1" smtClean="0">
              <a:latin typeface="Times New Roman" pitchFamily="18" charset="0"/>
              <a:cs typeface="Times New Roman" pitchFamily="18" charset="0"/>
            </a:endParaRPr>
          </a:p>
          <a:p>
            <a:pPr algn="just" defTabSz="457200"/>
            <a:r>
              <a:rPr lang="en-US" sz="1400" b="1" smtClean="0">
                <a:latin typeface="Times New Roman" pitchFamily="18" charset="0"/>
                <a:cs typeface="Times New Roman" pitchFamily="18" charset="0"/>
              </a:rPr>
              <a:t>Bia </a:t>
            </a:r>
            <a:r>
              <a:rPr lang="en-US" sz="1400" b="1">
                <a:latin typeface="Times New Roman" pitchFamily="18" charset="0"/>
                <a:cs typeface="Times New Roman" pitchFamily="18" charset="0"/>
              </a:rPr>
              <a:t>rượu, thuốc lá: cao</a:t>
            </a:r>
          </a:p>
          <a:p>
            <a:pPr algn="just" defTabSz="457200"/>
            <a:r>
              <a:rPr lang="en-US" sz="1400" smtClean="0">
                <a:latin typeface="Times New Roman" pitchFamily="18" charset="0"/>
                <a:cs typeface="Times New Roman" pitchFamily="18" charset="0"/>
              </a:rPr>
              <a:t>	Báo </a:t>
            </a:r>
            <a:r>
              <a:rPr lang="en-US" sz="1400">
                <a:latin typeface="Times New Roman" pitchFamily="18" charset="0"/>
                <a:cs typeface="Times New Roman" pitchFamily="18" charset="0"/>
              </a:rPr>
              <a:t>cáo nêu các điều tra về hành vi nguy cơ sức khỏe như hút thuốc lá, sử dụng rượu bia của thanh niên trước đây thường có mẫu tương đối nhỏ, sử dụng hình thức phỏng vấn hoặc phát phiếu tự điền dẫn đến việc các số liệu hiện tại có thể chưa phản ánh chính thức tỉ lệ có hành vi nguy cơ trong thanh niên Việt Nam hiện tại. </a:t>
            </a:r>
          </a:p>
          <a:p>
            <a:pPr algn="just" defTabSz="457200"/>
            <a:r>
              <a:rPr lang="en-US" sz="1400" smtClean="0">
                <a:latin typeface="Times New Roman" pitchFamily="18" charset="0"/>
                <a:cs typeface="Times New Roman" pitchFamily="18" charset="0"/>
              </a:rPr>
              <a:t>	Tuy </a:t>
            </a:r>
            <a:r>
              <a:rPr lang="en-US" sz="1400">
                <a:latin typeface="Times New Roman" pitchFamily="18" charset="0"/>
                <a:cs typeface="Times New Roman" pitchFamily="18" charset="0"/>
              </a:rPr>
              <a:t>nhiên, các số liệu này đã cho thấy một tỉ lệ tương đối cao của thanh niên Việt Nam hút thuốc lá và uống rượu bia.</a:t>
            </a:r>
          </a:p>
          <a:p>
            <a:pPr algn="just" defTabSz="457200"/>
            <a:r>
              <a:rPr lang="en-US" sz="1400" smtClean="0">
                <a:latin typeface="Times New Roman" pitchFamily="18" charset="0"/>
                <a:cs typeface="Times New Roman" pitchFamily="18" charset="0"/>
              </a:rPr>
              <a:t>	Hiện </a:t>
            </a:r>
            <a:r>
              <a:rPr lang="en-US" sz="1400">
                <a:latin typeface="Times New Roman" pitchFamily="18" charset="0"/>
                <a:cs typeface="Times New Roman" pitchFamily="18" charset="0"/>
              </a:rPr>
              <a:t>tại đã có tương đối nhiều chương trình can thiệp về rượu bia và thuốc lá ở </a:t>
            </a:r>
            <a:r>
              <a:rPr lang="en-US" sz="1400" smtClean="0">
                <a:latin typeface="Times New Roman" pitchFamily="18" charset="0"/>
                <a:cs typeface="Times New Roman" pitchFamily="18" charset="0"/>
              </a:rPr>
              <a:t>cộng </a:t>
            </a:r>
            <a:r>
              <a:rPr lang="en-US" sz="1400">
                <a:latin typeface="Times New Roman" pitchFamily="18" charset="0"/>
                <a:cs typeface="Times New Roman" pitchFamily="18" charset="0"/>
              </a:rPr>
              <a:t>đồng. Tuy nhiên, vẫn chưa có chương trình nào đưa mô hình can thiệp điển hình có tác động hiệu quả đến nhóm đối tượng vị thành niên/thanh niên.</a:t>
            </a:r>
          </a:p>
          <a:p>
            <a:pPr algn="just" defTabSz="457200"/>
            <a:r>
              <a:rPr lang="en-US" sz="1400" smtClean="0">
                <a:latin typeface="Times New Roman" pitchFamily="18" charset="0"/>
                <a:cs typeface="Times New Roman" pitchFamily="18" charset="0"/>
              </a:rPr>
              <a:t>	Đặc </a:t>
            </a:r>
            <a:r>
              <a:rPr lang="en-US" sz="1400">
                <a:latin typeface="Times New Roman" pitchFamily="18" charset="0"/>
                <a:cs typeface="Times New Roman" pitchFamily="18" charset="0"/>
              </a:rPr>
              <a:t>biệt, các mô hình can thiệp giúp vị thành niên/thanh niên cai nghiện thuốc lá và rượu là một mảng còn thiếu ở Việt Nam.</a:t>
            </a:r>
          </a:p>
          <a:p>
            <a:pPr algn="just" defTabSz="457200"/>
            <a:r>
              <a:rPr lang="en-US" sz="1400" smtClean="0">
                <a:latin typeface="Times New Roman" pitchFamily="18" charset="0"/>
                <a:cs typeface="Times New Roman" pitchFamily="18" charset="0"/>
              </a:rPr>
              <a:t>	Đáng </a:t>
            </a:r>
            <a:r>
              <a:rPr lang="en-US" sz="1400">
                <a:latin typeface="Times New Roman" pitchFamily="18" charset="0"/>
                <a:cs typeface="Times New Roman" pitchFamily="18" charset="0"/>
              </a:rPr>
              <a:t>chú ý, theo báo cáo, tỉ lệ thanh niên từng tham gia bất kỳ một khâu nào trong quá trình xây dựng chính sách là rất thấp (14,4% trong toàn mẫu). Nhóm sinh viên là nhóm có tỉ lệ tham gia xây dựng chính sách cao hơn so với nhóm thanh niên khu công nghiệp và thanh niên nông thôn.</a:t>
            </a:r>
          </a:p>
          <a:p>
            <a:pPr algn="just" defTabSz="457200"/>
            <a:r>
              <a:rPr lang="en-US" sz="1400" smtClean="0">
                <a:latin typeface="Times New Roman" pitchFamily="18" charset="0"/>
                <a:cs typeface="Times New Roman" pitchFamily="18" charset="0"/>
              </a:rPr>
              <a:t>	Kết </a:t>
            </a:r>
            <a:r>
              <a:rPr lang="en-US" sz="1400">
                <a:latin typeface="Times New Roman" pitchFamily="18" charset="0"/>
                <a:cs typeface="Times New Roman" pitchFamily="18" charset="0"/>
              </a:rPr>
              <a:t>quả phỏng vấn sâu cho thấy sự tham gia của thanh niên vào hoạt động xây dựng và thực thi chính sách còn yếu vì nhiều lý do, cụ thể như những nhà hoạch định chính sách chưa tham vấn, phối hợp huy động được sự tham gia của thanh niên, thanh niên chưa phát huy vai trò làm chủ của mình...</a:t>
            </a:r>
          </a:p>
          <a:p>
            <a:pPr algn="just" defTabSz="457200"/>
            <a:r>
              <a:rPr lang="en-US" sz="1400" smtClean="0">
                <a:latin typeface="Times New Roman" pitchFamily="18" charset="0"/>
                <a:cs typeface="Times New Roman" pitchFamily="18" charset="0"/>
              </a:rPr>
              <a:t>	Một </a:t>
            </a:r>
            <a:r>
              <a:rPr lang="en-US" sz="1400">
                <a:latin typeface="Times New Roman" pitchFamily="18" charset="0"/>
                <a:cs typeface="Times New Roman" pitchFamily="18" charset="0"/>
              </a:rPr>
              <a:t>số thanh niên từng tham gia công tác xây dựng chính sách cảm nhận rằng ý kiến đóng góp của mình chưa được quan tâm đúng mức, chưa thật sự được sử dụng trong quá trình xây dựng và triển khai chính sách, do vậy họ không hào hứng tham gia các hoạt động sau này của việc xây dựng và thực thi chính sách.</a:t>
            </a:r>
          </a:p>
          <a:p>
            <a:pPr algn="just" defTabSz="457200"/>
            <a:r>
              <a:rPr lang="en-US" sz="1400">
                <a:latin typeface="Times New Roman" pitchFamily="18" charset="0"/>
                <a:cs typeface="Times New Roman" pitchFamily="18" charset="0"/>
              </a:rPr>
              <a:t>Báo cáo nêu trên cũng có nhiều nội dung khác về thực trạng giáo dục, lao động, việc làm...</a:t>
            </a:r>
          </a:p>
          <a:p>
            <a:pPr algn="just" defTabSz="457200"/>
            <a:r>
              <a:rPr lang="en-US" sz="1400" smtClean="0">
                <a:latin typeface="Times New Roman" pitchFamily="18" charset="0"/>
                <a:cs typeface="Times New Roman" pitchFamily="18" charset="0"/>
              </a:rPr>
              <a:t>	Ông </a:t>
            </a:r>
            <a:r>
              <a:rPr lang="en-US" sz="1400">
                <a:latin typeface="Times New Roman" pitchFamily="18" charset="0"/>
                <a:cs typeface="Times New Roman" pitchFamily="18" charset="0"/>
              </a:rPr>
              <a:t>Vũ Đăng Minh nhấn mạnh một số kiến nghị, trong đó cần có chương trình giúp thanh niên phát triển thể chất để bắt kịp các nước khác, xây dựng và phát triển các mô hình giúp giảm hành vi nguy cơ để kéo giảm tỉ lệ hút thuốc lá, bia rượu</a:t>
            </a:r>
            <a:r>
              <a:rPr lang="en-US" sz="1400" smtClean="0">
                <a:latin typeface="Times New Roman" pitchFamily="18" charset="0"/>
                <a:cs typeface="Times New Roman" pitchFamily="18" charset="0"/>
              </a:rPr>
              <a:t>. </a:t>
            </a:r>
          </a:p>
          <a:p>
            <a:pPr algn="r" defTabSz="457200"/>
            <a:r>
              <a:rPr lang="en-US" sz="1400" b="1" i="1" smtClean="0">
                <a:latin typeface="Times New Roman" pitchFamily="18" charset="0"/>
                <a:cs typeface="Times New Roman" pitchFamily="18" charset="0"/>
              </a:rPr>
              <a:t>(Theo Tuổi trẻ)</a:t>
            </a:r>
            <a:endParaRPr lang="en-US" sz="1400" b="1" i="1">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19</a:t>
              </a:r>
            </a:p>
            <a:p>
              <a:pPr algn="ctr"/>
              <a:r>
                <a:rPr lang="en-US" sz="800" b="1" smtClean="0"/>
                <a:t>THÁNG 3  </a:t>
              </a:r>
            </a:p>
            <a:p>
              <a:pPr algn="ctr"/>
              <a:r>
                <a:rPr lang="en-US" sz="800" b="1" smtClean="0"/>
                <a:t>2016</a:t>
              </a:r>
              <a:endParaRPr lang="en-US" sz="800" b="1"/>
            </a:p>
          </p:txBody>
        </p:sp>
      </p:grpSp>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11" name="Down Ribbon 10"/>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spTree>
    <p:extLst>
      <p:ext uri="{BB962C8B-B14F-4D97-AF65-F5344CB8AC3E}">
        <p14:creationId xmlns:p14="http://schemas.microsoft.com/office/powerpoint/2010/main" xmlns="" val="2464293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9818072"/>
          </a:xfrm>
          <a:prstGeom prst="rect">
            <a:avLst/>
          </a:prstGeom>
          <a:noFill/>
          <a:ln>
            <a:noFill/>
          </a:ln>
        </p:spPr>
        <p:txBody>
          <a:bodyPr wrap="square" lIns="0" tIns="0" rIns="0" bIns="914400" rtlCol="0" anchor="t" anchorCtr="0">
            <a:spAutoFit/>
          </a:bodyPr>
          <a:lstStyle/>
          <a:p>
            <a:pPr algn="ctr" defTabSz="457200"/>
            <a:r>
              <a:rPr lang="en-US" sz="1600" b="1" dirty="0" smtClean="0">
                <a:latin typeface="Times New Roman" pitchFamily="18" charset="0"/>
                <a:cs typeface="Times New Roman" pitchFamily="18" charset="0"/>
              </a:rPr>
              <a:t>TƯ TƯỞNG HỒ CHÍ MINH VỀ THANH NIÊN</a:t>
            </a:r>
          </a:p>
          <a:p>
            <a:pPr algn="ctr" defTabSz="457200"/>
            <a:r>
              <a:rPr lang="en-US" sz="1600" b="1" dirty="0" smtClean="0">
                <a:latin typeface="Times New Roman" pitchFamily="18" charset="0"/>
                <a:cs typeface="Times New Roman" pitchFamily="18" charset="0"/>
              </a:rPr>
              <a:t>VÀ CÔNG TÁC THANH NIÊN</a:t>
            </a:r>
          </a:p>
          <a:p>
            <a:pPr algn="just" defTabSz="457200"/>
            <a:endParaRPr lang="en-US" sz="1400" dirty="0" smtClean="0">
              <a:latin typeface="Times New Roman" pitchFamily="18" charset="0"/>
              <a:cs typeface="Times New Roman" pitchFamily="18" charset="0"/>
            </a:endParaRPr>
          </a:p>
          <a:p>
            <a:pPr algn="just" defTabSz="457200"/>
            <a:r>
              <a:rPr lang="vi-VN" sz="1400" dirty="0" smtClean="0">
                <a:latin typeface="Times New Roman" pitchFamily="18" charset="0"/>
                <a:cs typeface="Times New Roman" pitchFamily="18" charset="0"/>
              </a:rPr>
              <a:t>chức, lập ra Việt Nam Thanh niên cách mệnh Đồng chí hội. </a:t>
            </a:r>
            <a:endParaRPr lang="en-US" sz="14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Chính Hồ Chí Minh là người trực tiếp tuyển chọn, bồi dưỡng đồng chí hội. Chính Hồ Chí Minh là người trực tiếp tuyển chọn, bồi dưỡng những hạt giống đầu tiên của Đoàn Thanh niên Cộng sản ở nước ta.</a:t>
            </a:r>
            <a:endParaRPr lang="en-US" sz="14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Năm 1944, Đảng và Bác Hồ thành lập tổ chức Đội Thiếu niên tiền phong.</a:t>
            </a:r>
            <a:endParaRPr lang="en-US" sz="1400" dirty="0" smtClean="0">
              <a:latin typeface="Times New Roman" pitchFamily="18" charset="0"/>
              <a:cs typeface="Times New Roman" pitchFamily="18" charset="0"/>
            </a:endParaRPr>
          </a:p>
          <a:p>
            <a:pPr algn="just" defTabSz="457200"/>
            <a:r>
              <a:rPr lang="vi-VN" sz="1400" dirty="0" smtClean="0">
                <a:latin typeface="Times New Roman" pitchFamily="18" charset="0"/>
                <a:cs typeface="Times New Roman" pitchFamily="18" charset="0"/>
              </a:rPr>
              <a:t>Sau ngày Cách mạng tháng Tám thành công, Hồ Chí Minh chỉ thị trực tiếp cho các xứ ủy, tỉnh ủy, thành ủy tổ chức các Đại hội Đoàn Thanh niên Cứu quốc và thống nhất hệ thống Đoàn từ cơ sở lên đến Trung ương. Tháng 6-1946, Người chủ trương lập Mặt trận thanh niên rộng rãi (do Đoàn Thanh niên Cứu quốc làm nòng cốt), lấy tên là Liên đoàn Thanh niên Việt Nam và trực tiếp dự Đại hội lần thứ nhất của Liên đoàn tại chiến khu Việt Bắc.</a:t>
            </a:r>
            <a:endParaRPr lang="en-US" sz="14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Hồ Chí Minh là người sáng lập các tổ chức thanh niên Việt Nam trực tiếp cho ý kiến cụ thể về dự thảo Điều lệ Đoàn (trình Đại hội Đoàn toàn quốc lần thứ III năm 1961). Người khẳng định vai trò, vị trí của Đoàn trong hệ thống chính trị của đất nước; khẳng định những chức năng cơ bản của Đoàn Thanh niên Cộng sản.</a:t>
            </a:r>
            <a:endParaRPr lang="en-US" sz="14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Việc lập Mặt trận thanh niên, “đoàn kết và tổ chức thanh niên một cách rộng rãi và vững chắc” do Đảng lãnh đạo và Đoàn Thanh niên Cộng sản làm nòng cốt, tạo ra những loại hình tập hợp thích hợp với yêu cầu của nhiệm vụ cách mạng, với từng trình độ, đặc điểm và tâm lý thanh niên là một sáng tạo lớn, một tư tưởng lớn của Hồ Chí Minh về thanh niên và công tác thanh niên.</a:t>
            </a:r>
            <a:endParaRPr lang="en-US" sz="14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Xin nêu mấy điểm chính trong tư tưởng Hồ Chí Minh về xây dựng Đoàn Thanh niên Cộng sản, trong đó có những điểm xin trích nguyên văn lời của Người.</a:t>
            </a:r>
            <a:endParaRPr lang="en-US" sz="14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Về chức năng, nhiệm vụ của Đoàn, Hồ Chí Minh chỉ rõ Đoàn Thanh niên là tổ chức thanh niên cộng sản, là đội dự bị tin cậy của Đảng, là người đại diện của thanh niên, là hạt nhân đoàn kết, giáo dục và phát huy vai trò xung kích của thanh niên trong xây dựng và bảo vệ Tổ quốc; là người phụ trách, dìu dắt thiếu niên, nhi đồng. Tất cả những điều đó được thể hiện ở huy hiệu Đoàn. </a:t>
            </a:r>
            <a:endParaRPr lang="en-US" sz="14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Hồ Chí Minh kết luận: “Huy hiệu của thanh niên ta là: “Tay cầm cờ đỏ sao vàng tiến lên”. Ý nghĩa của nó là thanh niên phải xung phong làm gương mẫu trong công tác, trong học hỏi, trong tiến bộ, trong đạo đức cách mạng. Thanh niên phải thành một lực lượng to lớn và vững chắc trong công cuộc kháng chiến và kiến quốc, đồng thời phải vui vẻ và hoạt bát. </a:t>
            </a:r>
            <a:endParaRPr lang="en-US" sz="14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Trong mối quan hệ giữa Đoàn với Đảng và Nhà nước, Hồ Chí Minh chỉ rõ rằng về đường lối chính trị thì thanh niên theo Đảng chỉ huy, nhưng việc làm thì thanh niên độc lập; trong mọi công việc, đảng viên và đoàn viên thanh niên phải gương mẫu để lôi cuốn nhân dân cùng tiến bộ; mọi công việc đều vì lợi ích của</a:t>
            </a:r>
            <a:endParaRPr lang="en-US" sz="1400" dirty="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2</a:t>
              </a:r>
            </a:p>
            <a:p>
              <a:pPr algn="ctr"/>
              <a:r>
                <a:rPr lang="en-US" sz="800" b="1" smtClean="0"/>
                <a:t>THÁNG 3  </a:t>
              </a:r>
            </a:p>
            <a:p>
              <a:pPr algn="ctr"/>
              <a:r>
                <a:rPr lang="en-US" sz="800" b="1" smtClean="0"/>
                <a:t>2016</a:t>
              </a:r>
              <a:endParaRPr lang="en-US" sz="800" b="1"/>
            </a:p>
          </p:txBody>
        </p:sp>
      </p:grpSp>
    </p:spTree>
    <p:extLst>
      <p:ext uri="{BB962C8B-B14F-4D97-AF65-F5344CB8AC3E}">
        <p14:creationId xmlns:p14="http://schemas.microsoft.com/office/powerpoint/2010/main" xmlns="" val="235297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033516"/>
          </a:xfrm>
          <a:prstGeom prst="rect">
            <a:avLst/>
          </a:prstGeom>
          <a:noFill/>
          <a:ln>
            <a:noFill/>
          </a:ln>
        </p:spPr>
        <p:txBody>
          <a:bodyPr wrap="square" lIns="0" tIns="0" rIns="0" bIns="914400" rtlCol="0" anchor="t" anchorCtr="0">
            <a:spAutoFit/>
          </a:bodyPr>
          <a:lstStyle/>
          <a:p>
            <a:pPr algn="ctr" defTabSz="457200"/>
            <a:r>
              <a:rPr lang="en-US" sz="1600" b="1" dirty="0" smtClean="0">
                <a:latin typeface="Times New Roman" pitchFamily="18" charset="0"/>
                <a:cs typeface="Times New Roman" pitchFamily="18" charset="0"/>
              </a:rPr>
              <a:t>TƯ TƯỞNG HỒ CHÍ MINH VỀ THANH NIÊN</a:t>
            </a:r>
          </a:p>
          <a:p>
            <a:pPr algn="ctr" defTabSz="457200"/>
            <a:r>
              <a:rPr lang="en-US" sz="1600" b="1" dirty="0" smtClean="0">
                <a:latin typeface="Times New Roman" pitchFamily="18" charset="0"/>
                <a:cs typeface="Times New Roman" pitchFamily="18" charset="0"/>
              </a:rPr>
              <a:t>VÀ CÔNG TÁC THANH NIÊN</a:t>
            </a:r>
          </a:p>
          <a:p>
            <a:pPr algn="just" defTabSz="457200"/>
            <a:endParaRPr lang="en-US" sz="1400" dirty="0" smtClean="0">
              <a:latin typeface="Times New Roman" pitchFamily="18" charset="0"/>
              <a:cs typeface="Times New Roman" pitchFamily="18" charset="0"/>
            </a:endParaRPr>
          </a:p>
          <a:p>
            <a:pPr algn="just" defTabSz="457200"/>
            <a:r>
              <a:rPr lang="vi-VN" sz="1400" dirty="0" smtClean="0">
                <a:latin typeface="+mj-lt"/>
              </a:rPr>
              <a:t>nhân dân mà làm. Khắp nơi có đoàn thể nhân dân, đó là những tổ chức của dân, “phấn đấu cho dân, bênh vực quyền của dân, liên lạc mật thiết nhân dân với Chính phủ”. </a:t>
            </a:r>
            <a:endParaRPr lang="en-US" sz="1400" dirty="0" smtClean="0">
              <a:latin typeface="+mj-lt"/>
            </a:endParaRPr>
          </a:p>
          <a:p>
            <a:pPr algn="just" defTabSz="457200"/>
            <a:r>
              <a:rPr lang="en-US" sz="1400" dirty="0" smtClean="0">
                <a:latin typeface="+mj-lt"/>
              </a:rPr>
              <a:t>	</a:t>
            </a:r>
            <a:r>
              <a:rPr lang="vi-VN" sz="1400" dirty="0" smtClean="0">
                <a:latin typeface="+mj-lt"/>
              </a:rPr>
              <a:t>Về mối quan hệ giữa Đoàn với thanh niên, Hồ Chí Minh nhấn mạnh: “Đoàn phải liên hệ rộng rãi và chặt chẽ với các tầng lớp thanh niên. Phải quan tâm đến đời sống, công tác và học tập của thanh niên, phải tránh thành kiến, hẹp hòi, cô độc. Phải thật thà, đoàn kết với anh chị em thanh niên trong Hội liên hiệp Thanh niên Việt Nam.</a:t>
            </a:r>
            <a:endParaRPr lang="en-US" sz="1400" dirty="0" smtClean="0">
              <a:latin typeface="+mj-lt"/>
            </a:endParaRPr>
          </a:p>
          <a:p>
            <a:pPr algn="just" defTabSz="457200"/>
            <a:r>
              <a:rPr lang="en-US" sz="1400" dirty="0" smtClean="0">
                <a:latin typeface="+mj-lt"/>
              </a:rPr>
              <a:t>	</a:t>
            </a:r>
            <a:r>
              <a:rPr lang="vi-VN" sz="1400" dirty="0" smtClean="0">
                <a:latin typeface="+mj-lt"/>
              </a:rPr>
              <a:t>Hồ Chí Minh đặc biệt coi trọng củng cố, phát triển Đoàn và tổ chức phong trào thanh niên. Người chỉ rõ:</a:t>
            </a:r>
            <a:endParaRPr lang="en-US" sz="1400" dirty="0" smtClean="0">
              <a:latin typeface="+mj-lt"/>
            </a:endParaRPr>
          </a:p>
          <a:p>
            <a:pPr algn="just" defTabSz="457200"/>
            <a:r>
              <a:rPr lang="en-US" sz="1400" dirty="0" smtClean="0">
                <a:latin typeface="+mj-lt"/>
              </a:rPr>
              <a:t>	</a:t>
            </a:r>
            <a:r>
              <a:rPr lang="vi-VN" sz="1400" dirty="0" smtClean="0">
                <a:latin typeface="+mj-lt"/>
              </a:rPr>
              <a:t>“Phải củng cố tổ chức của Đoàn. Phải đoàn kết nội bộ chặt chẽ, và phải đoàn kết rộng rãi với các tầng lớp thanh niên”.</a:t>
            </a:r>
            <a:endParaRPr lang="en-US" sz="1400" dirty="0" smtClean="0">
              <a:latin typeface="+mj-lt"/>
            </a:endParaRPr>
          </a:p>
          <a:p>
            <a:pPr algn="just" defTabSz="457200"/>
            <a:r>
              <a:rPr lang="en-US" sz="1400" dirty="0" smtClean="0">
                <a:latin typeface="+mj-lt"/>
              </a:rPr>
              <a:t>	</a:t>
            </a:r>
            <a:r>
              <a:rPr lang="vi-VN" sz="1400" dirty="0" smtClean="0">
                <a:latin typeface="+mj-lt"/>
              </a:rPr>
              <a:t>“Cần phát triển Đoàn hơn nữa, nhưng phải chọn lọc cẩn thận, trọng chất lượng hơn số lượng”.</a:t>
            </a:r>
            <a:endParaRPr lang="en-US" sz="1400" dirty="0" smtClean="0">
              <a:latin typeface="+mj-lt"/>
            </a:endParaRPr>
          </a:p>
          <a:p>
            <a:pPr algn="just" defTabSz="457200"/>
            <a:r>
              <a:rPr lang="en-US" sz="1400" dirty="0" smtClean="0">
                <a:latin typeface="+mj-lt"/>
              </a:rPr>
              <a:t>	</a:t>
            </a:r>
            <a:r>
              <a:rPr lang="vi-VN" sz="1400" dirty="0" smtClean="0">
                <a:latin typeface="+mj-lt"/>
              </a:rPr>
              <a:t>“Muốn củng cố và phát triển Đoàn thì tất cả đoàn viên phải làm gương mẫu: Phải giữ vững đạo đức cách mạng; phải khiêm tốn, cần cù, hăng hái, dũng cảm. </a:t>
            </a:r>
            <a:endParaRPr lang="en-US" sz="1400" dirty="0" smtClean="0">
              <a:latin typeface="+mj-lt"/>
            </a:endParaRPr>
          </a:p>
          <a:p>
            <a:pPr algn="just" defTabSz="457200"/>
            <a:r>
              <a:rPr lang="en-US" sz="1400" dirty="0" smtClean="0">
                <a:latin typeface="+mj-lt"/>
              </a:rPr>
              <a:t>	</a:t>
            </a:r>
            <a:r>
              <a:rPr lang="vi-VN" sz="1400" dirty="0" smtClean="0">
                <a:latin typeface="+mj-lt"/>
              </a:rPr>
              <a:t>Phải tránh tư tưởng kiêu ngạo, công thuần, tự tư tự lợi. Phải xung phong trong mọi công tác; xung phong là đi trước, làm trước để lôi cuốn quần chúng chứ không phải là xa rời quần chúng. Phải cố gắng học tập chính trị, văn hóa, nghề nghiệp để tiến bộ mãi, để sẵn sàng trở thành cán bộ tốt, đảng viên tốt. Phải rèn luyện thân thể cho khỏe mạnh”.</a:t>
            </a:r>
            <a:endParaRPr lang="en-US" sz="1400" dirty="0" smtClean="0">
              <a:latin typeface="+mj-lt"/>
            </a:endParaRPr>
          </a:p>
          <a:p>
            <a:pPr algn="just" defTabSz="457200"/>
            <a:r>
              <a:rPr lang="en-US" sz="1400" dirty="0" smtClean="0">
                <a:latin typeface="+mj-lt"/>
              </a:rPr>
              <a:t>	</a:t>
            </a:r>
            <a:r>
              <a:rPr lang="vi-VN" sz="1400" dirty="0" smtClean="0">
                <a:latin typeface="+mj-lt"/>
              </a:rPr>
              <a:t>Về phương pháp công tác, phương pháp vận động thanh niên của Đoàn, Hồ Chí Minh nhấn mạnh:</a:t>
            </a:r>
            <a:endParaRPr lang="en-US" sz="1400" dirty="0" smtClean="0">
              <a:latin typeface="+mj-lt"/>
            </a:endParaRPr>
          </a:p>
          <a:p>
            <a:pPr algn="just" defTabSz="457200"/>
            <a:r>
              <a:rPr lang="en-US" sz="1400" dirty="0" smtClean="0">
                <a:latin typeface="+mj-lt"/>
              </a:rPr>
              <a:t>	</a:t>
            </a:r>
            <a:r>
              <a:rPr lang="vi-VN" sz="1400" dirty="0" smtClean="0">
                <a:latin typeface="+mj-lt"/>
              </a:rPr>
              <a:t>“Thi đua là một cách rất tốt, rất thiết thực để làm cho mọi người tiến bộ. Thi đua giúp cho đoàn kết chặt chẽ thêm. Và đoàn kết chặt chẽ để thi đua mãi”. “Thi đua phải lâu dài và rộng khắp”.</a:t>
            </a:r>
            <a:endParaRPr lang="en-US" sz="1400" dirty="0" smtClean="0">
              <a:latin typeface="+mj-lt"/>
            </a:endParaRPr>
          </a:p>
          <a:p>
            <a:pPr algn="just" defTabSz="457200"/>
            <a:r>
              <a:rPr lang="en-US" sz="1400" dirty="0" smtClean="0">
                <a:latin typeface="+mj-lt"/>
              </a:rPr>
              <a:t>	</a:t>
            </a:r>
            <a:r>
              <a:rPr lang="vi-VN" sz="1400" dirty="0" smtClean="0">
                <a:latin typeface="+mj-lt"/>
              </a:rPr>
              <a:t>“Phong trào cần phải liên tục và có nội dung thiết thực. Không nên chỉ có hình thức, càng không nên “đầu voi đuôi chuột”.</a:t>
            </a:r>
            <a:endParaRPr lang="en-US" sz="1400" dirty="0" smtClean="0">
              <a:latin typeface="+mj-lt"/>
            </a:endParaRPr>
          </a:p>
          <a:p>
            <a:pPr algn="just" defTabSz="457200"/>
            <a:r>
              <a:rPr lang="en-US" sz="1400" dirty="0" smtClean="0">
                <a:latin typeface="+mj-lt"/>
              </a:rPr>
              <a:t>	</a:t>
            </a:r>
            <a:r>
              <a:rPr lang="vi-VN" sz="1400" dirty="0" smtClean="0">
                <a:latin typeface="+mj-lt"/>
              </a:rPr>
              <a:t>“Việc gì cũng cần phải thiết thực: nói được, làm được. Việc gì cũng phải từ chỗ nhỏ dần dần đến to, từ thấp dần dần đến cao. Một chương trình nhỏ mà thực hiện được hẳn hoi là một trăm chương trình to tát mà làm không được”.</a:t>
            </a:r>
            <a:endParaRPr lang="en-US" sz="1400" dirty="0" smtClean="0">
              <a:latin typeface="+mj-lt"/>
            </a:endParaRPr>
          </a:p>
          <a:p>
            <a:pPr algn="just" defTabSz="457200"/>
            <a:r>
              <a:rPr lang="en-US" sz="1400" dirty="0" smtClean="0">
                <a:latin typeface="+mj-lt"/>
              </a:rPr>
              <a:t>	</a:t>
            </a:r>
            <a:r>
              <a:rPr lang="vi-VN" sz="1400" dirty="0" smtClean="0">
                <a:latin typeface="+mj-lt"/>
              </a:rPr>
              <a:t>Đối với cán bộ Đoàn, Hồ Chí Minh đòi hỏi: “Cán bộ lãnh đạo cần phải chống bệnh quan liêu, chống cách lãnh đạo chung chung. Cần phải đi sâu đi sát điều tra nghiên cứu. Cần phải khuyến khích, thu góp, bổ sung và phổ biến rộng rãi những sáng kiến hay, những kinh nghiệm tốt của quần chúng”. “Cần phải đi sâu vào đời sống, hiểu rõ tâm lý của các lớp thanh niên và giúp đỡ họ giải quyết các vấn đề một cách thiết thực”.</a:t>
            </a:r>
            <a:endParaRPr lang="en-US" sz="1400" dirty="0" smtClean="0">
              <a:latin typeface="+mj-lt"/>
            </a:endParaRPr>
          </a:p>
          <a:p>
            <a:pPr algn="just" defTabSz="457200"/>
            <a:endParaRPr lang="en-US" sz="1400" dirty="0">
              <a:latin typeface="+mj-lt"/>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3</a:t>
              </a:r>
            </a:p>
            <a:p>
              <a:pPr algn="ctr"/>
              <a:r>
                <a:rPr lang="en-US" sz="800" b="1" smtClean="0"/>
                <a:t>THÁNG 3  </a:t>
              </a:r>
            </a:p>
            <a:p>
              <a:pPr algn="ctr"/>
              <a:r>
                <a:rPr lang="en-US" sz="800" b="1" smtClean="0"/>
                <a:t>2016</a:t>
              </a:r>
              <a:endParaRPr lang="en-US" sz="800" b="1"/>
            </a:p>
          </p:txBody>
        </p:sp>
      </p:grpSp>
    </p:spTree>
    <p:extLst>
      <p:ext uri="{BB962C8B-B14F-4D97-AF65-F5344CB8AC3E}">
        <p14:creationId xmlns:p14="http://schemas.microsoft.com/office/powerpoint/2010/main" xmlns="" val="2352979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9941183"/>
          </a:xfrm>
          <a:prstGeom prst="rect">
            <a:avLst/>
          </a:prstGeom>
          <a:noFill/>
          <a:ln>
            <a:noFill/>
          </a:ln>
        </p:spPr>
        <p:txBody>
          <a:bodyPr wrap="square" lIns="0" tIns="0" rIns="0" bIns="914400" rtlCol="0" anchor="t" anchorCtr="0">
            <a:spAutoFit/>
          </a:bodyPr>
          <a:lstStyle/>
          <a:p>
            <a:pPr algn="ctr" defTabSz="457200"/>
            <a:r>
              <a:rPr lang="en-US" sz="1600" b="1" smtClean="0">
                <a:latin typeface="Times New Roman" pitchFamily="18" charset="0"/>
                <a:cs typeface="Times New Roman" pitchFamily="18" charset="0"/>
              </a:rPr>
              <a:t>TƯ TƯỞNG HỒ CHÍ MINH VỀ THANH NIÊN</a:t>
            </a:r>
          </a:p>
          <a:p>
            <a:pPr algn="ctr" defTabSz="457200"/>
            <a:r>
              <a:rPr lang="en-US" sz="1600" b="1" smtClean="0">
                <a:latin typeface="Times New Roman" pitchFamily="18" charset="0"/>
                <a:cs typeface="Times New Roman" pitchFamily="18" charset="0"/>
              </a:rPr>
              <a:t>VÀ CÔNG TÁC THANH NIÊN</a:t>
            </a:r>
          </a:p>
          <a:p>
            <a:pPr algn="just" defTabSz="457200"/>
            <a:endParaRPr lang="en-US" sz="1400" smtClean="0">
              <a:latin typeface="Times New Roman" pitchFamily="18" charset="0"/>
              <a:cs typeface="Times New Roman" pitchFamily="18" charset="0"/>
            </a:endParaRPr>
          </a:p>
          <a:p>
            <a:pPr algn="just" defTabSz="457200"/>
            <a:r>
              <a:rPr lang="en-US" sz="1400" smtClean="0">
                <a:latin typeface="+mj-lt"/>
              </a:rPr>
              <a:t>	</a:t>
            </a:r>
            <a:r>
              <a:rPr lang="vi-VN" sz="1400" smtClean="0">
                <a:latin typeface="+mj-lt"/>
              </a:rPr>
              <a:t>Đoàn thanh</a:t>
            </a:r>
            <a:r>
              <a:rPr lang="en-US" sz="1400" smtClean="0">
                <a:latin typeface="+mj-lt"/>
              </a:rPr>
              <a:t> </a:t>
            </a:r>
            <a:r>
              <a:rPr lang="vi-VN" sz="1400" smtClean="0">
                <a:latin typeface="+mj-lt"/>
              </a:rPr>
              <a:t>niên với nhiệm vụ giáo dục tư tưởng Hồ Chí Minh cho thế hệ trẻ. Căn cứ vào nhiều kết luận của các đại hội Đảng và một số thành tựu nghiên cứu về tư tưởng Hồ Chí Minh, bước đầu có thể nêu lên một số nội dung cơ bản của tư tưởng Hồ Chí Minh. Đó là:</a:t>
            </a:r>
            <a:endParaRPr lang="en-US" sz="1400" smtClean="0">
              <a:latin typeface="+mj-lt"/>
            </a:endParaRPr>
          </a:p>
          <a:p>
            <a:pPr algn="just" defTabSz="457200"/>
            <a:r>
              <a:rPr lang="en-US" sz="1400" smtClean="0">
                <a:latin typeface="+mj-lt"/>
              </a:rPr>
              <a:t>	</a:t>
            </a:r>
            <a:r>
              <a:rPr lang="vi-VN" sz="1400" smtClean="0">
                <a:latin typeface="+mj-lt"/>
              </a:rPr>
              <a:t>Tư tưởng giải phóng dân tộc, giải phóng xã hội, giải phóng con người;</a:t>
            </a:r>
            <a:endParaRPr lang="en-US" sz="1400" smtClean="0">
              <a:latin typeface="+mj-lt"/>
            </a:endParaRPr>
          </a:p>
          <a:p>
            <a:pPr algn="just" defTabSz="457200"/>
            <a:r>
              <a:rPr lang="en-US" sz="1400" smtClean="0">
                <a:latin typeface="+mj-lt"/>
              </a:rPr>
              <a:t>	</a:t>
            </a:r>
            <a:r>
              <a:rPr lang="vi-VN" sz="1400" smtClean="0">
                <a:latin typeface="+mj-lt"/>
              </a:rPr>
              <a:t>Tư tưởng độc lập dân tộc gắn liền với chủ nghĩa xã hội, “không có gì quý hơn độc lập tự do”.</a:t>
            </a:r>
            <a:endParaRPr lang="en-US" sz="1400" smtClean="0">
              <a:latin typeface="+mj-lt"/>
            </a:endParaRPr>
          </a:p>
          <a:p>
            <a:pPr algn="just" defTabSz="457200"/>
            <a:r>
              <a:rPr lang="en-US" sz="1400" smtClean="0">
                <a:latin typeface="+mj-lt"/>
              </a:rPr>
              <a:t>	</a:t>
            </a:r>
            <a:r>
              <a:rPr lang="vi-VN" sz="1400" smtClean="0">
                <a:latin typeface="+mj-lt"/>
              </a:rPr>
              <a:t>Tư tưởng về phương pháp cách mạng, nghệ thuật chỉ đạo chiến lược và sách lược;</a:t>
            </a:r>
            <a:endParaRPr lang="en-US" sz="1400" smtClean="0">
              <a:latin typeface="+mj-lt"/>
            </a:endParaRPr>
          </a:p>
          <a:p>
            <a:pPr algn="just" defTabSz="457200"/>
            <a:r>
              <a:rPr lang="en-US" sz="1400" smtClean="0">
                <a:latin typeface="+mj-lt"/>
              </a:rPr>
              <a:t>	</a:t>
            </a:r>
          </a:p>
          <a:p>
            <a:pPr algn="just" defTabSz="457200"/>
            <a:endParaRPr lang="en-US" sz="1400" smtClean="0">
              <a:latin typeface="+mj-lt"/>
            </a:endParaRPr>
          </a:p>
          <a:p>
            <a:pPr algn="just" defTabSz="457200"/>
            <a:endParaRPr lang="en-US" sz="1400" smtClean="0">
              <a:latin typeface="+mj-lt"/>
            </a:endParaRPr>
          </a:p>
          <a:p>
            <a:pPr algn="just" defTabSz="457200"/>
            <a:endParaRPr lang="en-US" sz="1400" smtClean="0">
              <a:latin typeface="+mj-lt"/>
            </a:endParaRPr>
          </a:p>
          <a:p>
            <a:pPr algn="just" defTabSz="457200"/>
            <a:endParaRPr lang="en-US" sz="1400" smtClean="0">
              <a:latin typeface="+mj-lt"/>
            </a:endParaRPr>
          </a:p>
          <a:p>
            <a:pPr algn="just" defTabSz="457200"/>
            <a:endParaRPr lang="en-US" sz="1400" smtClean="0">
              <a:latin typeface="+mj-lt"/>
            </a:endParaRPr>
          </a:p>
          <a:p>
            <a:pPr algn="just" defTabSz="457200"/>
            <a:endParaRPr lang="en-US" sz="1400" smtClean="0">
              <a:latin typeface="+mj-lt"/>
            </a:endParaRPr>
          </a:p>
          <a:p>
            <a:pPr algn="just" defTabSz="457200"/>
            <a:endParaRPr lang="en-US" sz="1400" smtClean="0">
              <a:latin typeface="+mj-lt"/>
            </a:endParaRPr>
          </a:p>
          <a:p>
            <a:pPr algn="just" defTabSz="457200"/>
            <a:endParaRPr lang="en-US" sz="1400" smtClean="0">
              <a:latin typeface="+mj-lt"/>
            </a:endParaRPr>
          </a:p>
          <a:p>
            <a:pPr algn="just" defTabSz="457200"/>
            <a:endParaRPr lang="en-US" sz="1400" smtClean="0">
              <a:latin typeface="+mj-lt"/>
            </a:endParaRPr>
          </a:p>
          <a:p>
            <a:pPr algn="just" defTabSz="457200"/>
            <a:endParaRPr lang="en-US" sz="1400" smtClean="0">
              <a:latin typeface="+mj-lt"/>
            </a:endParaRPr>
          </a:p>
          <a:p>
            <a:pPr algn="just" defTabSz="457200"/>
            <a:endParaRPr lang="en-US" smtClean="0">
              <a:latin typeface="+mj-lt"/>
            </a:endParaRPr>
          </a:p>
          <a:p>
            <a:pPr algn="just" defTabSz="457200"/>
            <a:r>
              <a:rPr lang="en-US" sz="1200" i="1" smtClean="0">
                <a:latin typeface="Times New Roman" pitchFamily="18" charset="0"/>
                <a:cs typeface="Times New Roman" pitchFamily="18" charset="0"/>
              </a:rPr>
              <a:t>	   Chủ tịch Hồ Chí Minh huấn thị tại Đại hội Đại biểu toàn quốc Đoàn TNLĐ </a:t>
            </a:r>
          </a:p>
          <a:p>
            <a:pPr algn="ctr" defTabSz="457200"/>
            <a:r>
              <a:rPr lang="en-US" sz="1200" i="1" smtClean="0">
                <a:latin typeface="Times New Roman" pitchFamily="18" charset="0"/>
                <a:cs typeface="Times New Roman" pitchFamily="18" charset="0"/>
              </a:rPr>
              <a:t>Việt Nam lần thứ III từ 23 - 25/3/1961 tại thủ đô Hà Nội</a:t>
            </a:r>
          </a:p>
          <a:p>
            <a:pPr algn="ctr" defTabSz="457200"/>
            <a:endParaRPr lang="en-US" sz="900" i="1" smtClean="0">
              <a:latin typeface="Times New Roman" pitchFamily="18" charset="0"/>
              <a:cs typeface="Times New Roman" pitchFamily="18" charset="0"/>
            </a:endParaRPr>
          </a:p>
          <a:p>
            <a:pPr algn="just" defTabSz="457200"/>
            <a:r>
              <a:rPr lang="en-US" sz="1400" smtClean="0">
                <a:latin typeface="+mj-lt"/>
              </a:rPr>
              <a:t>	</a:t>
            </a:r>
            <a:r>
              <a:rPr lang="vi-VN" sz="1400" smtClean="0">
                <a:latin typeface="+mj-lt"/>
              </a:rPr>
              <a:t>Tư tưởng về xây dựng Đảng, xây dựng Nhà nước kiểu mới, xây dựng quân đội nhân dân; về đại đoàn kết và về dân vận (trong đó có vận động thanh niên).</a:t>
            </a:r>
            <a:endParaRPr lang="en-US" sz="1400" smtClean="0">
              <a:latin typeface="+mj-lt"/>
            </a:endParaRPr>
          </a:p>
          <a:p>
            <a:pPr algn="just" defTabSz="457200"/>
            <a:r>
              <a:rPr lang="en-US" sz="1400" smtClean="0">
                <a:latin typeface="+mj-lt"/>
              </a:rPr>
              <a:t>	</a:t>
            </a:r>
            <a:r>
              <a:rPr lang="vi-VN" sz="1400" smtClean="0">
                <a:latin typeface="+mj-lt"/>
              </a:rPr>
              <a:t>Tư tưởng về đạo đức cách mạng... Một mặt, cần nghiên cứu để hiểu sâu hơn, có hệ thống hơn những di sản quý báu mà Chủ tịch Hồ Chí Minh để lại. Mặt khác, rất quan trọng là làm sao đưa được tư tưởng Hồ Chí Minh, phong cách Hồ Chí Minh, đạo đức Hồ Chí Minh đến từng cán bộ đảng viên, đoàn viên và nhân dân để tạo ra động lực tinh thần và soi sáng cho tư duy, hành động của mỗi người trong thời kỳ mới.</a:t>
            </a:r>
            <a:endParaRPr lang="en-US" sz="1400" smtClean="0">
              <a:latin typeface="+mj-lt"/>
            </a:endParaRPr>
          </a:p>
          <a:p>
            <a:pPr algn="just" defTabSz="457200"/>
            <a:r>
              <a:rPr lang="en-US" sz="1400" smtClean="0">
                <a:latin typeface="+mj-lt"/>
              </a:rPr>
              <a:t>	</a:t>
            </a:r>
            <a:r>
              <a:rPr lang="vi-VN" sz="1400" smtClean="0">
                <a:latin typeface="+mj-lt"/>
              </a:rPr>
              <a:t>Xin vắn tắt nêu một số suy nghĩ về Đoàn Thanh niên với việc giáo dục tư tưởng Hồ Chí Minh cho thanh niên trong thời gian tới.</a:t>
            </a:r>
            <a:endParaRPr lang="en-US" sz="1400" smtClean="0">
              <a:latin typeface="+mj-lt"/>
            </a:endParaRPr>
          </a:p>
          <a:p>
            <a:pPr algn="just" defTabSz="457200"/>
            <a:r>
              <a:rPr lang="en-US" sz="1400" smtClean="0">
                <a:latin typeface="+mj-lt"/>
              </a:rPr>
              <a:t>	</a:t>
            </a:r>
            <a:r>
              <a:rPr lang="vi-VN" sz="1400" smtClean="0">
                <a:latin typeface="+mj-lt"/>
              </a:rPr>
              <a:t>Một là, thông qua sinh hoạt Đoàn, Hội thanh niên và các phương tiện thông tin đại chúng, Đoàn cần phổ biến, truyền đạt tư tưởng Hồ Chí Minh, đặc biệt là những lời chỉ bảo của Bác Hồ đối với thanh niên một cách thường xuyên, liên tục.</a:t>
            </a:r>
            <a:endParaRPr lang="en-US" sz="1400">
              <a:latin typeface="+mj-lt"/>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4</a:t>
              </a:r>
            </a:p>
            <a:p>
              <a:pPr algn="ctr"/>
              <a:r>
                <a:rPr lang="en-US" sz="800" b="1" smtClean="0"/>
                <a:t>THÁNG 3  </a:t>
              </a:r>
            </a:p>
            <a:p>
              <a:pPr algn="ctr"/>
              <a:r>
                <a:rPr lang="en-US" sz="800" b="1" smtClean="0"/>
                <a:t>2016</a:t>
              </a:r>
              <a:endParaRPr lang="en-US" sz="800" b="1"/>
            </a:p>
          </p:txBody>
        </p:sp>
      </p:grpSp>
      <p:pic>
        <p:nvPicPr>
          <p:cNvPr id="2050" name="Picture 2" descr="C:\Users\TAMHANG\Desktop\Compressed\Dữ liệu làm Info\wetransfer-313897\4. Cac ky DH cua Doan (co anh, tu lieu)\4. Cac ky DH cua Doan (co anh, tu lieu)\dai hoi 3\1.JPG"/>
          <p:cNvPicPr>
            <a:picLocks noChangeAspect="1" noChangeArrowheads="1"/>
          </p:cNvPicPr>
          <p:nvPr/>
        </p:nvPicPr>
        <p:blipFill>
          <a:blip r:embed="rId4" cstate="print"/>
          <a:srcRect/>
          <a:stretch>
            <a:fillRect/>
          </a:stretch>
        </p:blipFill>
        <p:spPr bwMode="auto">
          <a:xfrm>
            <a:off x="1600200" y="3047430"/>
            <a:ext cx="3771923" cy="2515170"/>
          </a:xfrm>
          <a:prstGeom prst="rect">
            <a:avLst/>
          </a:prstGeom>
          <a:noFill/>
        </p:spPr>
      </p:pic>
    </p:spTree>
    <p:extLst>
      <p:ext uri="{BB962C8B-B14F-4D97-AF65-F5344CB8AC3E}">
        <p14:creationId xmlns:p14="http://schemas.microsoft.com/office/powerpoint/2010/main" xmlns="" val="235297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033516"/>
          </a:xfrm>
          <a:prstGeom prst="rect">
            <a:avLst/>
          </a:prstGeom>
          <a:noFill/>
          <a:ln>
            <a:noFill/>
          </a:ln>
        </p:spPr>
        <p:txBody>
          <a:bodyPr wrap="square" lIns="0" tIns="0" rIns="0" bIns="914400" rtlCol="0" anchor="t" anchorCtr="0">
            <a:spAutoFit/>
          </a:bodyPr>
          <a:lstStyle/>
          <a:p>
            <a:pPr algn="ctr" defTabSz="457200"/>
            <a:r>
              <a:rPr lang="en-US" sz="1600" b="1" dirty="0" smtClean="0">
                <a:latin typeface="Times New Roman" pitchFamily="18" charset="0"/>
                <a:cs typeface="Times New Roman" pitchFamily="18" charset="0"/>
              </a:rPr>
              <a:t>TƯ TƯỞNG HỒ CHÍ MINH VỀ THANH NIÊN</a:t>
            </a:r>
          </a:p>
          <a:p>
            <a:pPr algn="ctr" defTabSz="457200"/>
            <a:r>
              <a:rPr lang="en-US" sz="1600" b="1" dirty="0" smtClean="0">
                <a:latin typeface="Times New Roman" pitchFamily="18" charset="0"/>
                <a:cs typeface="Times New Roman" pitchFamily="18" charset="0"/>
              </a:rPr>
              <a:t>VÀ CÔNG TÁC THANH NIÊN</a:t>
            </a:r>
          </a:p>
          <a:p>
            <a:pPr algn="just" defTabSz="457200"/>
            <a:endParaRPr lang="en-US" sz="1400" dirty="0" smtClean="0">
              <a:latin typeface="Times New Roman" pitchFamily="18" charset="0"/>
              <a:cs typeface="Times New Roman" pitchFamily="18" charset="0"/>
            </a:endParaRPr>
          </a:p>
          <a:p>
            <a:pPr algn="just" defTabSz="457200"/>
            <a:r>
              <a:rPr lang="en-US" sz="1400" dirty="0" smtClean="0">
                <a:latin typeface="+mj-lt"/>
              </a:rPr>
              <a:t>	</a:t>
            </a:r>
            <a:r>
              <a:rPr lang="vi-VN" sz="1400" dirty="0" smtClean="0">
                <a:latin typeface="+mj-lt"/>
              </a:rPr>
              <a:t>Hai là, các cấp bộ Đoàn, Hội cần tổ chức cho cán bộ học tập, nghiên cứu tư tưởng Hồ Chí Minh về thanh niên và công tác thanh niên; quán triệt sâu sắc và vận dụng sáng tạo tư tưởng Hồ Chí Minh vào thực tiễn của công tác Đoàn và phong trào thanh niên trong thời kỳ đổi mới. </a:t>
            </a:r>
            <a:endParaRPr lang="en-US" sz="1400" dirty="0" smtClean="0">
              <a:latin typeface="+mj-lt"/>
            </a:endParaRPr>
          </a:p>
          <a:p>
            <a:pPr algn="just" defTabSz="457200"/>
            <a:r>
              <a:rPr lang="en-US" sz="1400" dirty="0" smtClean="0">
                <a:latin typeface="+mj-lt"/>
              </a:rPr>
              <a:t>	</a:t>
            </a:r>
            <a:r>
              <a:rPr lang="vi-VN" sz="1400" dirty="0" smtClean="0">
                <a:latin typeface="+mj-lt"/>
              </a:rPr>
              <a:t>Có thể nói, mọi đối tượng thanh niên (công nhân, nông dân, bộ đội, cán bộ KHKT, học sinh, sinh viên…) đều tìm thấy trong những lời chỉ dẫn ân cần của Bác Hồ các giá trị định hướng cho suy nghĩ và hành động của mình trong tình hình hiện nay. </a:t>
            </a:r>
            <a:endParaRPr lang="en-US" sz="1400" dirty="0" smtClean="0">
              <a:latin typeface="+mj-lt"/>
            </a:endParaRPr>
          </a:p>
          <a:p>
            <a:pPr algn="just" defTabSz="457200"/>
            <a:r>
              <a:rPr lang="en-US" sz="1400" dirty="0" smtClean="0">
                <a:latin typeface="+mj-lt"/>
              </a:rPr>
              <a:t>	</a:t>
            </a:r>
            <a:r>
              <a:rPr lang="vi-VN" sz="1400" dirty="0" smtClean="0">
                <a:latin typeface="+mj-lt"/>
              </a:rPr>
              <a:t>Ba là, hiện nay đang phát triển mạnh phong trào Thanh niên lập nghiệp, Tuổi trẻ giữ nước, thanh niên tình nguyện, 4 đồng hành và 5 xung kích, các chương trình hành động của Đoàn... Những điển hình tiên tiến cá nhân và tập thể xuất hiện ngày càng nhiều. </a:t>
            </a:r>
            <a:endParaRPr lang="en-US" sz="1400" dirty="0" smtClean="0">
              <a:latin typeface="+mj-lt"/>
            </a:endParaRPr>
          </a:p>
          <a:p>
            <a:pPr algn="just" defTabSz="457200"/>
            <a:r>
              <a:rPr lang="en-US" sz="1400" dirty="0" smtClean="0">
                <a:latin typeface="+mj-lt"/>
              </a:rPr>
              <a:t>	</a:t>
            </a:r>
            <a:r>
              <a:rPr lang="vi-VN" sz="1400" dirty="0" smtClean="0">
                <a:latin typeface="+mj-lt"/>
              </a:rPr>
              <a:t>Đây chính là những tấm gương Người tốt việc tốt mà sinh thời Hồ Chí Minh luôn cổ vũ và khen ngợi. Các tỉnh, thành Đoàn cần mở rộng các hình thức cổ vũ phong trào người tốt, việc tốt, tuyên truyền, giáo dục thanh niên rèn luyện và cống hiến qua việc giới thiệu thường xuyên những điển hình tiên tiến.</a:t>
            </a:r>
            <a:endParaRPr lang="en-US" sz="1400" dirty="0" smtClean="0">
              <a:latin typeface="+mj-lt"/>
            </a:endParaRPr>
          </a:p>
          <a:p>
            <a:pPr algn="just" defTabSz="457200"/>
            <a:r>
              <a:rPr lang="en-US" sz="1400" dirty="0" smtClean="0">
                <a:latin typeface="+mj-lt"/>
              </a:rPr>
              <a:t>	</a:t>
            </a:r>
            <a:r>
              <a:rPr lang="vi-VN" sz="1400" dirty="0" smtClean="0">
                <a:latin typeface="+mj-lt"/>
              </a:rPr>
              <a:t>Bốn là, cần hình thành bộ môn Tư tưởng, đạo đức Hồ Chí Minh về thanh niên và công tác thanh niên trong hệ thống trường Đoàn từ Trung ương đến địa phương. Muốn làm việc này phải chuẩn bị đồng thời cả hai mặt: đào tạo đội ngũ cán bộ và chuẩn bị giáo trình. </a:t>
            </a:r>
            <a:endParaRPr lang="en-US" sz="1400" dirty="0" smtClean="0">
              <a:latin typeface="+mj-lt"/>
            </a:endParaRPr>
          </a:p>
          <a:p>
            <a:pPr algn="just" defTabSz="457200"/>
            <a:r>
              <a:rPr lang="en-US" sz="1400" dirty="0" smtClean="0">
                <a:latin typeface="+mj-lt"/>
              </a:rPr>
              <a:t>	</a:t>
            </a:r>
            <a:r>
              <a:rPr lang="vi-VN" sz="1400" dirty="0" smtClean="0">
                <a:latin typeface="+mj-lt"/>
              </a:rPr>
              <a:t>Cuối cùng, chúng tôi cho rằng tư tưởng Hồ Chí Minh về thanh niên và công tác thanh niên đã được Đảng ta quán triệt trong nhiều nghị quyết của Bộ Chính trị và Ban Chấp hành Trung ương Đảng về tăng cường sự lãnh đạo của Đảng đối với công tác thanh niên, trong nhiều văn bản của Nhà nước ta đã ban hành. Vì vậy, quá trình nghiên cứu, học tập và thực hiện tư tưởng Hồ Chí Minh cần kết hợp chặt chẽ với việc thực hiện có kết quả các chủ trương của Đảng về đổi mới công tác thanh niên. </a:t>
            </a:r>
            <a:endParaRPr lang="en-US" sz="1400" dirty="0" smtClean="0">
              <a:latin typeface="+mj-lt"/>
            </a:endParaRPr>
          </a:p>
          <a:p>
            <a:pPr algn="just" defTabSz="457200"/>
            <a:r>
              <a:rPr lang="en-US" sz="1400" dirty="0" smtClean="0">
                <a:latin typeface="+mj-lt"/>
              </a:rPr>
              <a:t>	</a:t>
            </a:r>
            <a:r>
              <a:rPr lang="vi-VN" sz="1400" dirty="0" smtClean="0">
                <a:latin typeface="+mj-lt"/>
              </a:rPr>
              <a:t>Các ngành, các cấp xây dựng được chương trình, kế hoạch hành động để thực hiện nghị quyết của Đảng cũng là quán triệt và thực hiện những tư tưởng, chỉ dẫn của Bác đối với sự nghiệp đào tạo, bồi dưỡng thế hệ trẻ. </a:t>
            </a:r>
            <a:endParaRPr lang="en-US" sz="1400" dirty="0" smtClean="0">
              <a:latin typeface="+mj-lt"/>
            </a:endParaRPr>
          </a:p>
          <a:p>
            <a:pPr algn="just" defTabSz="457200"/>
            <a:r>
              <a:rPr lang="en-US" sz="1400" dirty="0" smtClean="0">
                <a:latin typeface="+mj-lt"/>
              </a:rPr>
              <a:t>	</a:t>
            </a:r>
            <a:r>
              <a:rPr lang="vi-VN" sz="1400" dirty="0" smtClean="0">
                <a:latin typeface="+mj-lt"/>
              </a:rPr>
              <a:t>Đoàn Thanh niên phải tích cực, chủ động hơn trong việc phối hợp với các ngành, đoàn thể nhằm giáo dục tư tưởng, tấm gương đạo đức Hồ Chí Minh cho thế trẻ, đề xuất với Đảng và Nhà nước ban hành các thể chế, chính sách cụ thể theo tư tưởng Hồ Chí Minh (như đổi mới sự nghiệp giáo dục và đào tạo, chính sách giải quyết việc làm và các vấn đề xã hội của thanh niên, bồi dưỡng tài năng trẻ ... nhằm tạo ra những điều kiện và môi trường thuận lợi cho quá trình giáo dục và thực hiện tư tưởng Hồ Chí Minh trong thanh thiếu niên.</a:t>
            </a:r>
            <a:endParaRPr lang="en-US" sz="1400" dirty="0" smtClean="0">
              <a:latin typeface="+mj-lt"/>
            </a:endParaRPr>
          </a:p>
          <a:p>
            <a:pPr algn="r" defTabSz="457200"/>
            <a:r>
              <a:rPr lang="vi-VN" sz="1400" b="1" i="1" dirty="0" smtClean="0">
                <a:latin typeface="+mj-lt"/>
              </a:rPr>
              <a:t>(</a:t>
            </a:r>
            <a:r>
              <a:rPr lang="en-US" sz="1400" b="1" i="1" dirty="0" err="1" smtClean="0">
                <a:latin typeface="Times New Roman" pitchFamily="18" charset="0"/>
                <a:cs typeface="Times New Roman" pitchFamily="18" charset="0"/>
              </a:rPr>
              <a:t>Tạp</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chí</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Tuyên</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giáo</a:t>
            </a:r>
            <a:r>
              <a:rPr lang="vi-VN" sz="1400" b="1" i="1" dirty="0" smtClean="0">
                <a:latin typeface="+mj-lt"/>
              </a:rPr>
              <a:t>)</a:t>
            </a:r>
            <a:endParaRPr lang="en-US" sz="1400" b="1" i="1" dirty="0" smtClean="0">
              <a:latin typeface="+mj-lt"/>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5</a:t>
              </a:r>
            </a:p>
            <a:p>
              <a:pPr algn="ctr"/>
              <a:r>
                <a:rPr lang="en-US" sz="800" b="1" smtClean="0"/>
                <a:t>THÁNG 3  </a:t>
              </a:r>
            </a:p>
            <a:p>
              <a:pPr algn="ctr"/>
              <a:r>
                <a:rPr lang="en-US" sz="800" b="1" smtClean="0"/>
                <a:t>2016</a:t>
              </a:r>
              <a:endParaRPr lang="en-US" sz="800" b="1"/>
            </a:p>
          </p:txBody>
        </p:sp>
      </p:grpSp>
    </p:spTree>
    <p:extLst>
      <p:ext uri="{BB962C8B-B14F-4D97-AF65-F5344CB8AC3E}">
        <p14:creationId xmlns:p14="http://schemas.microsoft.com/office/powerpoint/2010/main" xmlns="" val="2352979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2339102"/>
          </a:xfrm>
          <a:prstGeom prst="rect">
            <a:avLst/>
          </a:prstGeom>
          <a:noFill/>
          <a:ln>
            <a:noFill/>
          </a:ln>
        </p:spPr>
        <p:txBody>
          <a:bodyPr wrap="square" lIns="0" tIns="0" rIns="0" bIns="914400" rtlCol="0" anchor="t" anchorCtr="0">
            <a:spAutoFit/>
          </a:bodyPr>
          <a:lstStyle/>
          <a:p>
            <a:pPr algn="ctr" defTabSz="457200"/>
            <a:r>
              <a:rPr lang="en-US" sz="1600" b="1" dirty="0" smtClean="0">
                <a:latin typeface="Times New Roman" pitchFamily="18" charset="0"/>
                <a:cs typeface="Times New Roman" pitchFamily="18" charset="0"/>
              </a:rPr>
              <a:t>TỪ PHONG TRÀO THANH NIÊN XUNG PHONG</a:t>
            </a:r>
            <a:endParaRPr lang="en-US" sz="1600" dirty="0" smtClean="0">
              <a:latin typeface="Times New Roman" pitchFamily="18" charset="0"/>
              <a:cs typeface="Times New Roman" pitchFamily="18" charset="0"/>
            </a:endParaRPr>
          </a:p>
          <a:p>
            <a:pPr algn="ctr" defTabSz="457200"/>
            <a:r>
              <a:rPr lang="en-US" sz="1600" b="1" dirty="0" smtClean="0">
                <a:latin typeface="Times New Roman" pitchFamily="18" charset="0"/>
                <a:cs typeface="Times New Roman" pitchFamily="18" charset="0"/>
              </a:rPr>
              <a:t>ĐẾN PHONG TRÀO THANH NIÊN TÌNH NGUYỆN</a:t>
            </a:r>
          </a:p>
          <a:p>
            <a:pPr algn="ctr" defTabSz="457200"/>
            <a:endParaRPr lang="en-US" sz="800" b="1" i="1" dirty="0" smtClean="0">
              <a:latin typeface="Times New Roman" pitchFamily="18" charset="0"/>
              <a:cs typeface="Times New Roman" pitchFamily="18" charset="0"/>
            </a:endParaRPr>
          </a:p>
          <a:p>
            <a:pPr algn="ctr" defTabSz="457200"/>
            <a:r>
              <a:rPr lang="en-US" sz="1200" b="1" i="1" dirty="0" smtClean="0">
                <a:latin typeface="Times New Roman" pitchFamily="18" charset="0"/>
                <a:cs typeface="Times New Roman" pitchFamily="18" charset="0"/>
              </a:rPr>
              <a:t>                                                                         PGS. TS Nguyễn </a:t>
            </a:r>
            <a:r>
              <a:rPr lang="en-US" sz="1200" b="1" i="1" dirty="0" err="1" smtClean="0">
                <a:latin typeface="Times New Roman" pitchFamily="18" charset="0"/>
                <a:cs typeface="Times New Roman" pitchFamily="18" charset="0"/>
              </a:rPr>
              <a:t>Đắc</a:t>
            </a:r>
            <a:r>
              <a:rPr lang="en-US" sz="1200" b="1" i="1" dirty="0" smtClean="0">
                <a:latin typeface="Times New Roman" pitchFamily="18" charset="0"/>
                <a:cs typeface="Times New Roman" pitchFamily="18" charset="0"/>
              </a:rPr>
              <a:t> </a:t>
            </a:r>
            <a:r>
              <a:rPr lang="en-US" sz="1200" b="1" i="1" dirty="0" err="1" smtClean="0">
                <a:latin typeface="Times New Roman" pitchFamily="18" charset="0"/>
                <a:cs typeface="Times New Roman" pitchFamily="18" charset="0"/>
              </a:rPr>
              <a:t>Vinh</a:t>
            </a:r>
            <a:endParaRPr lang="en-US" sz="1200" b="1" i="1" dirty="0" smtClean="0">
              <a:latin typeface="Times New Roman" pitchFamily="18" charset="0"/>
              <a:cs typeface="Times New Roman" pitchFamily="18" charset="0"/>
            </a:endParaRPr>
          </a:p>
          <a:p>
            <a:pPr algn="ctr" defTabSz="457200"/>
            <a:r>
              <a:rPr lang="en-US" sz="1200" b="1" i="1" dirty="0" smtClean="0">
                <a:latin typeface="Times New Roman" pitchFamily="18" charset="0"/>
                <a:cs typeface="Times New Roman" pitchFamily="18" charset="0"/>
              </a:rPr>
              <a:t>                                                                    </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Ủy</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viên</a:t>
            </a:r>
            <a:r>
              <a:rPr lang="en-US" sz="1200" i="1" dirty="0" smtClean="0">
                <a:latin typeface="Times New Roman" pitchFamily="18" charset="0"/>
                <a:cs typeface="Times New Roman" pitchFamily="18" charset="0"/>
              </a:rPr>
              <a:t> Ban </a:t>
            </a:r>
            <a:r>
              <a:rPr lang="en-US" sz="1200" i="1" dirty="0" err="1" smtClean="0">
                <a:latin typeface="Times New Roman" pitchFamily="18" charset="0"/>
                <a:cs typeface="Times New Roman" pitchFamily="18" charset="0"/>
              </a:rPr>
              <a:t>Chấp</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hành</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Trung</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ương</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Đảng</a:t>
            </a:r>
            <a:endParaRPr lang="en-US" sz="1200" i="1" dirty="0" smtClean="0">
              <a:latin typeface="Times New Roman" pitchFamily="18" charset="0"/>
              <a:cs typeface="Times New Roman" pitchFamily="18" charset="0"/>
            </a:endParaRPr>
          </a:p>
          <a:p>
            <a:pPr algn="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Bí</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thư</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thứ</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nhất</a:t>
            </a:r>
            <a:r>
              <a:rPr lang="en-US" sz="1200" i="1" dirty="0" smtClean="0">
                <a:latin typeface="Times New Roman" pitchFamily="18" charset="0"/>
                <a:cs typeface="Times New Roman" pitchFamily="18" charset="0"/>
              </a:rPr>
              <a:t> Ban </a:t>
            </a:r>
            <a:r>
              <a:rPr lang="en-US" sz="1200" i="1" dirty="0" err="1" smtClean="0">
                <a:latin typeface="Times New Roman" pitchFamily="18" charset="0"/>
                <a:cs typeface="Times New Roman" pitchFamily="18" charset="0"/>
              </a:rPr>
              <a:t>Chấp</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hành</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Trung</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ương</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Đoàn</a:t>
            </a:r>
            <a:endParaRPr lang="en-US" sz="1200" i="1" dirty="0" smtClean="0">
              <a:latin typeface="Times New Roman" pitchFamily="18" charset="0"/>
              <a:cs typeface="Times New Roman" pitchFamily="18" charset="0"/>
            </a:endParaRPr>
          </a:p>
          <a:p>
            <a:pPr algn="r" defTabSz="457200"/>
            <a:endParaRPr lang="en-US" sz="1200" b="1" i="1" dirty="0" smtClean="0">
              <a:latin typeface="Times New Roman" pitchFamily="18" charset="0"/>
              <a:cs typeface="Times New Roman" pitchFamily="18" charset="0"/>
            </a:endParaRPr>
          </a:p>
        </p:txBody>
      </p:sp>
      <p:sp>
        <p:nvSpPr>
          <p:cNvPr id="17" name="TextBox 16"/>
          <p:cNvSpPr txBox="1"/>
          <p:nvPr/>
        </p:nvSpPr>
        <p:spPr>
          <a:xfrm>
            <a:off x="533400" y="1447800"/>
            <a:ext cx="5829300" cy="8925520"/>
          </a:xfrm>
          <a:prstGeom prst="rect">
            <a:avLst/>
          </a:prstGeom>
          <a:noFill/>
          <a:ln>
            <a:noFill/>
          </a:ln>
        </p:spPr>
        <p:txBody>
          <a:bodyPr wrap="square" lIns="0" tIns="0" rIns="0" bIns="914400" rtlCol="0" anchor="t" anchorCtr="0">
            <a:spAutoFit/>
          </a:bodyPr>
          <a:lstStyle/>
          <a:p>
            <a:pPr algn="just" defTabSz="457200"/>
            <a:r>
              <a:rPr lang="en-US" sz="1400" dirty="0" smtClean="0">
                <a:latin typeface="Times New Roman" pitchFamily="18" charset="0"/>
                <a:cs typeface="Times New Roman" pitchFamily="18" charset="0"/>
              </a:rPr>
              <a:t>	</a:t>
            </a:r>
          </a:p>
          <a:p>
            <a:pPr algn="just" defTabSz="457200"/>
            <a:endParaRPr lang="en-US" sz="1400" dirty="0" smtClean="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spcBef>
                <a:spcPts val="600"/>
              </a:spcBef>
            </a:pP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suốt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chiều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dài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lịch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từ</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này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luôn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nêu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yêu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sẵn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dấn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nghiệp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giữ</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triệu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Việt</a:t>
            </a:r>
            <a:r>
              <a:rPr lang="en-US" sz="1400" dirty="0" smtClean="0">
                <a:latin typeface="Times New Roman" pitchFamily="18" charset="0"/>
                <a:cs typeface="Times New Roman" pitchFamily="18" charset="0"/>
              </a:rPr>
              <a:t> Nam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trận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vọng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hòa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lập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sẵn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trở</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ngọn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đuốc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soi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nhiều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Việt</a:t>
            </a:r>
            <a:r>
              <a:rPr lang="en-US" sz="1400" dirty="0" smtClean="0">
                <a:latin typeface="Times New Roman" pitchFamily="18" charset="0"/>
                <a:cs typeface="Times New Roman" pitchFamily="18" charset="0"/>
              </a:rPr>
              <a:t> Nam </a:t>
            </a:r>
            <a:r>
              <a:rPr lang="en-US" sz="1400" dirty="0" err="1" smtClean="0">
                <a:latin typeface="Times New Roman" pitchFamily="18" charset="0"/>
                <a:cs typeface="Times New Roman" pitchFamily="18" charset="0"/>
              </a:rPr>
              <a:t>xả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cống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thiết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đổi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tiếp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truyền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thống</a:t>
            </a:r>
            <a:r>
              <a:rPr lang="en-US" sz="1400" dirty="0" smtClean="0">
                <a:latin typeface="Times New Roman" pitchFamily="18" charset="0"/>
                <a:cs typeface="Times New Roman" pitchFamily="18" charset="0"/>
              </a:rPr>
              <a:t> cha </a:t>
            </a:r>
            <a:r>
              <a:rPr lang="en-US" sz="1400" dirty="0" err="1" smtClean="0">
                <a:latin typeface="Times New Roman" pitchFamily="18" charset="0"/>
                <a:cs typeface="Times New Roman" pitchFamily="18" charset="0"/>
              </a:rPr>
              <a:t>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cháy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bỏng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nhiệt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huyết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óc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hăng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vùng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lớn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cống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tuổi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nghiệp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Việt</a:t>
            </a:r>
            <a:r>
              <a:rPr lang="en-US" sz="1400" dirty="0" smtClean="0">
                <a:latin typeface="Times New Roman" pitchFamily="18" charset="0"/>
                <a:cs typeface="Times New Roman" pitchFamily="18" charset="0"/>
              </a:rPr>
              <a:t> Nam </a:t>
            </a:r>
            <a:r>
              <a:rPr lang="en-US" sz="1400" dirty="0" err="1" smtClean="0">
                <a:latin typeface="Times New Roman" pitchFamily="18" charset="0"/>
                <a:cs typeface="Times New Roman" pitchFamily="18" charset="0"/>
              </a:rPr>
              <a:t>xã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nghĩa</a:t>
            </a:r>
            <a:r>
              <a:rPr lang="en-US" sz="1400" dirty="0" smtClean="0">
                <a:latin typeface="Times New Roman" pitchFamily="18" charset="0"/>
                <a:cs typeface="Times New Roman" pitchFamily="18" charset="0"/>
              </a:rPr>
              <a:t>.</a:t>
            </a:r>
          </a:p>
          <a:p>
            <a:pPr algn="just" defTabSz="457200">
              <a:spcBef>
                <a:spcPts val="600"/>
              </a:spcBef>
            </a:pPr>
            <a:endParaRPr lang="en-US" sz="1400" dirty="0" smtClean="0">
              <a:latin typeface="Times New Roman" pitchFamily="18" charset="0"/>
              <a:cs typeface="Times New Roman" pitchFamily="18" charset="0"/>
            </a:endParaRPr>
          </a:p>
          <a:p>
            <a:pPr algn="just" defTabSz="457200">
              <a:spcBef>
                <a:spcPts val="600"/>
              </a:spcBef>
            </a:pPr>
            <a:endParaRPr lang="en-US" sz="1400" dirty="0" smtClean="0">
              <a:latin typeface="Times New Roman" pitchFamily="18" charset="0"/>
              <a:cs typeface="Times New Roman" pitchFamily="18" charset="0"/>
            </a:endParaRPr>
          </a:p>
          <a:p>
            <a:pPr algn="just" defTabSz="457200">
              <a:spcBef>
                <a:spcPts val="600"/>
              </a:spcBef>
            </a:pPr>
            <a:endParaRPr lang="en-US" sz="1400" dirty="0" smtClean="0">
              <a:latin typeface="Times New Roman" pitchFamily="18" charset="0"/>
              <a:cs typeface="Times New Roman" pitchFamily="18" charset="0"/>
            </a:endParaRPr>
          </a:p>
          <a:p>
            <a:pPr algn="just" defTabSz="457200">
              <a:spcBef>
                <a:spcPts val="600"/>
              </a:spcBef>
            </a:pPr>
            <a:endParaRPr lang="en-US" sz="1400" dirty="0" smtClean="0">
              <a:latin typeface="Times New Roman" pitchFamily="18" charset="0"/>
              <a:cs typeface="Times New Roman" pitchFamily="18" charset="0"/>
            </a:endParaRPr>
          </a:p>
          <a:p>
            <a:pPr algn="just" defTabSz="457200">
              <a:spcBef>
                <a:spcPts val="600"/>
              </a:spcBef>
            </a:pPr>
            <a:endParaRPr lang="en-US" sz="1400" dirty="0" smtClean="0">
              <a:latin typeface="Times New Roman" pitchFamily="18" charset="0"/>
              <a:cs typeface="Times New Roman" pitchFamily="18" charset="0"/>
            </a:endParaRPr>
          </a:p>
          <a:p>
            <a:pPr algn="just" defTabSz="457200">
              <a:spcBef>
                <a:spcPts val="600"/>
              </a:spcBef>
            </a:pPr>
            <a:endParaRPr lang="en-US" sz="1400" dirty="0" smtClean="0">
              <a:latin typeface="Times New Roman" pitchFamily="18" charset="0"/>
              <a:cs typeface="Times New Roman" pitchFamily="18" charset="0"/>
            </a:endParaRPr>
          </a:p>
          <a:p>
            <a:pPr algn="just" defTabSz="457200">
              <a:spcBef>
                <a:spcPts val="600"/>
              </a:spcBef>
            </a:pPr>
            <a:endParaRPr lang="en-US" sz="1400" dirty="0" smtClean="0">
              <a:latin typeface="Times New Roman" pitchFamily="18" charset="0"/>
              <a:cs typeface="Times New Roman" pitchFamily="18" charset="0"/>
            </a:endParaRPr>
          </a:p>
          <a:p>
            <a:pPr algn="ctr" defTabSz="457200"/>
            <a:endParaRPr lang="en-US" sz="1200" i="1" dirty="0" smtClean="0">
              <a:latin typeface="+mj-lt"/>
            </a:endParaRPr>
          </a:p>
          <a:p>
            <a:pPr algn="ctr" defTabSz="457200"/>
            <a:r>
              <a:rPr lang="vi-VN" sz="1200" i="1" dirty="0" smtClean="0">
                <a:latin typeface="+mj-lt"/>
              </a:rPr>
              <a:t>Hội ngh</a:t>
            </a:r>
            <a:r>
              <a:rPr lang="en-US" sz="1200" i="1" dirty="0" smtClean="0">
                <a:latin typeface="Times New Roman" pitchFamily="18" charset="0"/>
                <a:cs typeface="Times New Roman" pitchFamily="18" charset="0"/>
              </a:rPr>
              <a:t>ị</a:t>
            </a:r>
            <a:r>
              <a:rPr lang="vi-VN" sz="1200" i="1" dirty="0" smtClean="0">
                <a:latin typeface="+mj-lt"/>
              </a:rPr>
              <a:t> BCH TW Đoàn TNND</a:t>
            </a:r>
            <a:r>
              <a:rPr lang="en-US" sz="1200" i="1" dirty="0" smtClean="0">
                <a:latin typeface="+mj-lt"/>
              </a:rPr>
              <a:t> </a:t>
            </a:r>
            <a:r>
              <a:rPr lang="vi-VN" sz="1200" i="1" dirty="0" smtClean="0">
                <a:latin typeface="+mj-lt"/>
              </a:rPr>
              <a:t>C</a:t>
            </a:r>
            <a:r>
              <a:rPr lang="en-US" sz="1200" i="1" dirty="0" err="1" smtClean="0">
                <a:latin typeface="Times New Roman" pitchFamily="18" charset="0"/>
                <a:cs typeface="Times New Roman" pitchFamily="18" charset="0"/>
              </a:rPr>
              <a:t>ách</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mạng</a:t>
            </a:r>
            <a:r>
              <a:rPr lang="vi-VN" sz="1200" i="1" dirty="0" smtClean="0">
                <a:latin typeface="Times New Roman" pitchFamily="18" charset="0"/>
                <a:cs typeface="Times New Roman" pitchFamily="18" charset="0"/>
              </a:rPr>
              <a:t> </a:t>
            </a:r>
            <a:r>
              <a:rPr lang="vi-VN" sz="1200" i="1" dirty="0" smtClean="0">
                <a:latin typeface="+mj-lt"/>
              </a:rPr>
              <a:t>Việt Nam mở rộng </a:t>
            </a:r>
            <a:endParaRPr lang="en-US" sz="1200" i="1" dirty="0" smtClean="0">
              <a:latin typeface="+mj-lt"/>
            </a:endParaRPr>
          </a:p>
          <a:p>
            <a:pPr algn="ctr" defTabSz="457200"/>
            <a:r>
              <a:rPr lang="vi-VN" sz="1200" i="1" dirty="0" smtClean="0">
                <a:latin typeface="+mj-lt"/>
              </a:rPr>
              <a:t>phát động phong trào “5 xung phong”, năm 1965</a:t>
            </a:r>
            <a:r>
              <a:rPr lang="en-US" sz="1200" i="1" dirty="0" smtClean="0">
                <a:latin typeface="+mj-lt"/>
              </a:rPr>
              <a:t>.</a:t>
            </a:r>
            <a:endParaRPr lang="pt-BR" sz="1200" i="1" dirty="0" smtClean="0">
              <a:latin typeface="+mj-lt"/>
              <a:cs typeface="Times New Roman" pitchFamily="18" charset="0"/>
            </a:endParaRPr>
          </a:p>
          <a:p>
            <a:pPr algn="just" defTabSz="457200">
              <a:spcBef>
                <a:spcPts val="600"/>
              </a:spcBef>
            </a:pPr>
            <a:r>
              <a:rPr lang="pt-BR" sz="1400" dirty="0" smtClean="0">
                <a:latin typeface="Times New Roman" pitchFamily="18" charset="0"/>
                <a:cs typeface="Times New Roman" pitchFamily="18" charset="0"/>
              </a:rPr>
              <a:t>	Năm 1964, </a:t>
            </a:r>
            <a:r>
              <a:rPr lang="en-US" sz="1400" dirty="0" err="1" smtClean="0">
                <a:latin typeface="Times New Roman" pitchFamily="18" charset="0"/>
                <a:cs typeface="Times New Roman" pitchFamily="18" charset="0"/>
              </a:rPr>
              <a:t>khi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Mỹ</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mở</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bộ</a:t>
            </a:r>
            <a:r>
              <a:rPr lang="en-US" sz="1400" dirty="0" smtClean="0">
                <a:latin typeface="Times New Roman" pitchFamily="18" charset="0"/>
                <a:cs typeface="Times New Roman" pitchFamily="18" charset="0"/>
              </a:rPr>
              <a:t>” ở </a:t>
            </a:r>
            <a:r>
              <a:rPr lang="en-US" sz="1400" dirty="0" err="1" smtClean="0">
                <a:latin typeface="Times New Roman" pitchFamily="18" charset="0"/>
                <a:cs typeface="Times New Roman" pitchFamily="18" charset="0"/>
              </a:rPr>
              <a:t>miền</a:t>
            </a:r>
            <a:r>
              <a:rPr lang="en-US" sz="1400" dirty="0" smtClean="0">
                <a:latin typeface="Times New Roman" pitchFamily="18" charset="0"/>
                <a:cs typeface="Times New Roman" pitchFamily="18" charset="0"/>
              </a:rPr>
              <a:t> Nam, </a:t>
            </a:r>
            <a:r>
              <a:rPr lang="en-US" sz="1400" dirty="0" err="1" smtClean="0">
                <a:latin typeface="Times New Roman" pitchFamily="18" charset="0"/>
                <a:cs typeface="Times New Roman" pitchFamily="18" charset="0"/>
              </a:rPr>
              <a:t>leo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đánh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miền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Bắc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chống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Mỹ</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cứu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Đứng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sứ</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mệnh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lịch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sẵn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đời</a:t>
            </a:r>
            <a:r>
              <a:rPr lang="en-US" sz="1400" dirty="0" smtClean="0">
                <a:latin typeface="Times New Roman" pitchFamily="18" charset="0"/>
                <a:cs typeface="Times New Roman" pitchFamily="18" charset="0"/>
              </a:rPr>
              <a:t> ở </a:t>
            </a:r>
            <a:r>
              <a:rPr lang="en-US" sz="1400" dirty="0" err="1" smtClean="0">
                <a:latin typeface="Times New Roman" pitchFamily="18" charset="0"/>
                <a:cs typeface="Times New Roman" pitchFamily="18" charset="0"/>
              </a:rPr>
              <a:t>hai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miền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triển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mạnh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mẽ</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thấm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sâu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triệu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nhập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nhiệm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vụ</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trọng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yếu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suốt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cuộc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chống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Mỹ</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cứu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a:t>
            </a:r>
          </a:p>
          <a:p>
            <a:pPr algn="just" defTabSz="457200">
              <a:spcBef>
                <a:spcPts val="600"/>
              </a:spcBef>
            </a:pPr>
            <a:r>
              <a:rPr lang="en-US" sz="1400" dirty="0" smtClean="0">
                <a:latin typeface="Times New Roman" pitchFamily="18" charset="0"/>
                <a:cs typeface="Times New Roman" pitchFamily="18" charset="0"/>
              </a:rPr>
              <a:t>	</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6</a:t>
              </a:r>
            </a:p>
            <a:p>
              <a:pPr algn="ctr"/>
              <a:r>
                <a:rPr lang="en-US" sz="800" b="1" smtClean="0"/>
                <a:t>THÁNG 3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1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3074" name="Picture 2" descr="C:\Users\TAMHANG\Desktop\Compressed\Dữ liệu làm Info\wetransfer-313897\4. Cac ky DH cua Doan (co anh, tu lieu)\4. Cac ky DH cua Doan (co anh, tu lieu)\dai hoi 3\5.jpg"/>
          <p:cNvPicPr>
            <a:picLocks noChangeAspect="1" noChangeArrowheads="1"/>
          </p:cNvPicPr>
          <p:nvPr/>
        </p:nvPicPr>
        <p:blipFill>
          <a:blip r:embed="rId7" cstate="print"/>
          <a:srcRect/>
          <a:stretch>
            <a:fillRect/>
          </a:stretch>
        </p:blipFill>
        <p:spPr bwMode="auto">
          <a:xfrm>
            <a:off x="2133600" y="4953000"/>
            <a:ext cx="2806700" cy="2105025"/>
          </a:xfrm>
          <a:prstGeom prst="rect">
            <a:avLst/>
          </a:prstGeom>
          <a:noFill/>
        </p:spPr>
      </p:pic>
    </p:spTree>
    <p:extLst>
      <p:ext uri="{BB962C8B-B14F-4D97-AF65-F5344CB8AC3E}">
        <p14:creationId xmlns:p14="http://schemas.microsoft.com/office/powerpoint/2010/main" xmlns="" val="342945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723549"/>
          </a:xfrm>
          <a:prstGeom prst="rect">
            <a:avLst/>
          </a:prstGeom>
          <a:noFill/>
          <a:ln>
            <a:noFill/>
          </a:ln>
        </p:spPr>
        <p:txBody>
          <a:bodyPr wrap="square" lIns="0" tIns="0" rIns="0" bIns="914400" rtlCol="0" anchor="t" anchorCtr="0">
            <a:spAutoFit/>
          </a:bodyPr>
          <a:lstStyle/>
          <a:p>
            <a:pPr algn="ctr" defTabSz="457200"/>
            <a:r>
              <a:rPr lang="en-US" sz="1400" b="1" smtClean="0">
                <a:latin typeface="Times New Roman" pitchFamily="18" charset="0"/>
                <a:cs typeface="Times New Roman" pitchFamily="18" charset="0"/>
              </a:rPr>
              <a:t>TỪ PHONG TRÀO THANH NIÊN XUNG PHONG</a:t>
            </a:r>
            <a:endParaRPr lang="en-US" sz="1400" smtClean="0">
              <a:latin typeface="Times New Roman" pitchFamily="18" charset="0"/>
              <a:cs typeface="Times New Roman" pitchFamily="18" charset="0"/>
            </a:endParaRPr>
          </a:p>
          <a:p>
            <a:pPr algn="ctr" defTabSz="457200"/>
            <a:r>
              <a:rPr lang="en-US" sz="1400" b="1" smtClean="0">
                <a:latin typeface="Times New Roman" pitchFamily="18" charset="0"/>
                <a:cs typeface="Times New Roman" pitchFamily="18" charset="0"/>
              </a:rPr>
              <a:t>ĐẾN PHONG TRÀO THANH NIÊN TÌNH NGUYỆN</a:t>
            </a:r>
          </a:p>
          <a:p>
            <a:pPr algn="ctr" defTabSz="457200"/>
            <a:endParaRPr lang="en-US" sz="800" b="1" i="1" smtClean="0">
              <a:latin typeface="Times New Roman" pitchFamily="18" charset="0"/>
              <a:cs typeface="Times New Roman" pitchFamily="18" charset="0"/>
            </a:endParaRPr>
          </a:p>
          <a:p>
            <a:pPr algn="r" defTabSz="457200"/>
            <a:endParaRPr lang="en-US" sz="1200" b="1" i="1" smtClean="0">
              <a:latin typeface="Times New Roman" pitchFamily="18" charset="0"/>
              <a:cs typeface="Times New Roman" pitchFamily="18" charset="0"/>
            </a:endParaRPr>
          </a:p>
        </p:txBody>
      </p:sp>
      <p:sp>
        <p:nvSpPr>
          <p:cNvPr id="17" name="TextBox 16"/>
          <p:cNvSpPr txBox="1"/>
          <p:nvPr/>
        </p:nvSpPr>
        <p:spPr>
          <a:xfrm>
            <a:off x="533400" y="1447800"/>
            <a:ext cx="5829300" cy="9818072"/>
          </a:xfrm>
          <a:prstGeom prst="rect">
            <a:avLst/>
          </a:prstGeom>
          <a:noFill/>
          <a:ln>
            <a:noFill/>
          </a:ln>
        </p:spPr>
        <p:txBody>
          <a:bodyPr wrap="square" lIns="0" tIns="0" rIns="0" bIns="914400" rtlCol="0" anchor="t" anchorCtr="0">
            <a:spAutoFit/>
          </a:bodyPr>
          <a:lstStyle/>
          <a:p>
            <a:pPr algn="just" defTabSz="457200"/>
            <a:endParaRPr lang="en-US" sz="8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Ngày 21/6/1965, Thủ tướng Chính phủ ra Chỉ thị số 71/TTg-CN giao cho Trung ương Đoàn Thanh niên Lao động Việt Nam (sau này là Đoàn TNCS Hồ Chí Minh) tổ chức các Đội Thanh niên Xung phong chống Mỹ cứu nước tập trung phục vụ công tác giao thông vận tải. Từ đây, các Đội Thanh niên Xung phong chống Mỹ cứu nước được thành lập nhanh chóng theo yêu cầu của cuộc kháng chiến. Với quyết tâm “Xẻ dọc Trường Sơn đi cứu nước”, “Tất cả để đánh thắng giặc Mỹ xâm lược”, đã có trên 14 vạn cán bộ, đội viên thanh niên xung phong tình nguyện tham gia 170 Đội Thanh niên Xung phong và 50 đại đội Thanh niên Xung phong trực thuộc ở miền Bắc; 5.000 cán bộ, đội viên thanh niên xung phong tập trung và 35.000 cán bộ đội viên thanh niên xung phong cơ sở ở miền Nam.</a:t>
            </a:r>
          </a:p>
          <a:p>
            <a:pPr algn="just" defTabSz="457200"/>
            <a:r>
              <a:rPr lang="en-US" sz="1400" smtClean="0">
                <a:latin typeface="Times New Roman" pitchFamily="18" charset="0"/>
                <a:cs typeface="Times New Roman" pitchFamily="18" charset="0"/>
              </a:rPr>
              <a:t>	</a:t>
            </a: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700" smtClean="0">
              <a:latin typeface="Times New Roman" pitchFamily="18" charset="0"/>
              <a:cs typeface="Times New Roman" pitchFamily="18" charset="0"/>
            </a:endParaRPr>
          </a:p>
          <a:p>
            <a:pPr algn="just" defTabSz="457200"/>
            <a:r>
              <a:rPr lang="en-US" sz="1200" i="1" smtClean="0">
                <a:latin typeface="Times New Roman" pitchFamily="18" charset="0"/>
                <a:cs typeface="Times New Roman" pitchFamily="18" charset="0"/>
              </a:rPr>
              <a:t>	</a:t>
            </a:r>
          </a:p>
          <a:p>
            <a:pPr algn="just" defTabSz="457200"/>
            <a:r>
              <a:rPr lang="en-US" sz="1100" i="1" smtClean="0">
                <a:latin typeface="Times New Roman" pitchFamily="18" charset="0"/>
                <a:cs typeface="Times New Roman" pitchFamily="18" charset="0"/>
              </a:rPr>
              <a:t>		Học sinh Hà Nội phấn khởi trước lúc lên đường gia nhập lực lượng TNXP </a:t>
            </a:r>
          </a:p>
          <a:p>
            <a:pPr algn="ctr" defTabSz="457200"/>
            <a:r>
              <a:rPr lang="en-US" sz="1100" i="1" smtClean="0">
                <a:latin typeface="Times New Roman" pitchFamily="18" charset="0"/>
                <a:cs typeface="Times New Roman" pitchFamily="18" charset="0"/>
              </a:rPr>
              <a:t>hưởng ứng phong trào “3 sẵn sàng”.</a:t>
            </a:r>
          </a:p>
          <a:p>
            <a:pPr algn="just" defTabSz="457200"/>
            <a:r>
              <a:rPr lang="en-US" sz="1400" smtClean="0">
                <a:latin typeface="Times New Roman" pitchFamily="18" charset="0"/>
                <a:cs typeface="Times New Roman" pitchFamily="18" charset="0"/>
              </a:rPr>
              <a:t>	Phất cao ngọn cờ “Ba sẵn sàng”, “Năm xung phong”, thanh niên ở khắp mọi miền đất nước đã xung phong ra tuyến đầu phục vụ kháng chiến. Trong gian khổ ác liệt đã nảy nở nhiều tập thể anh hùng, nhiều tấm gương tiêu biểu, trong đó có không ít những con người “tuổi thiếu niên, chí anh hùng”. Đó là sự hy sinh anh dũng của 10 cô gái thanh niên xung phong ở ngã Ba Đồng Lộc; của 13 anh chị thanh niên xung phong Đại đội 317 trong khi làm nhiệm vụ ở nơi đánh phá ác liệt Truông Bồn (Nghệ An); của những thanh niên công nhân Nhà máy điện Yên Phụ (Hà Nội) đã cảm tử bảo vệ dòng điện của thủ đô. Đó là Anh hùng Trịnh Tố Tâm - 53 lần được tặng danh hiệu “Dũng sĩ diệt Mỹ”; như Anh hùng Lê Mã Lương với câu nói nổi tiếng “cuộc đời đẹp nhất là trên trận tuyến diệt quân thù”; như Anh hùng Liệt sĩ Bùi Ngọc Dương, Anh hùng Liệt sĩ Vũ Xuân Thiều, Anh hùng Liệt sĩ Đặng Thùy Trâm; là Anh hùng Võ Thị Thắng, Kpă Klơng, Lê Thị Hồng Gấm và nhiều tấm gương anh hùng tiêu biểu khác. Tất cả những tấm gương thanh niên đã sống, chiến đấu, hy sinh vì Tổ quốc trong phong trào thanh niên xung phong chống Mỹ cứu nước là những mẫu hình tiêu biểu của một thế hệ thanh niên anh hùng trong một dân tộc anh hùng.</a:t>
            </a:r>
          </a:p>
          <a:p>
            <a:pPr algn="just" defTabSz="457200"/>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7</a:t>
              </a:r>
            </a:p>
            <a:p>
              <a:pPr algn="ctr"/>
              <a:r>
                <a:rPr lang="en-US" sz="800" b="1" smtClean="0"/>
                <a:t>THÁNG 3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1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4099" name="Picture 3" descr="C:\Users\TAMHANG\Desktop\Compressed\Dữ liệu làm Info\wetransfer-313897\4. Cac ky DH cua Doan (co anh, tu lieu)\4. Cac ky DH cua Doan (co anh, tu lieu)\dai hoi 3\3.JPG"/>
          <p:cNvPicPr>
            <a:picLocks noChangeAspect="1" noChangeArrowheads="1"/>
          </p:cNvPicPr>
          <p:nvPr/>
        </p:nvPicPr>
        <p:blipFill>
          <a:blip r:embed="rId7" cstate="print"/>
          <a:srcRect/>
          <a:stretch>
            <a:fillRect/>
          </a:stretch>
        </p:blipFill>
        <p:spPr bwMode="auto">
          <a:xfrm>
            <a:off x="2209800" y="3810000"/>
            <a:ext cx="2473171" cy="1676400"/>
          </a:xfrm>
          <a:prstGeom prst="rect">
            <a:avLst/>
          </a:prstGeom>
          <a:noFill/>
        </p:spPr>
      </p:pic>
    </p:spTree>
    <p:extLst>
      <p:ext uri="{BB962C8B-B14F-4D97-AF65-F5344CB8AC3E}">
        <p14:creationId xmlns:p14="http://schemas.microsoft.com/office/powerpoint/2010/main" xmlns="" val="3429458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723549"/>
          </a:xfrm>
          <a:prstGeom prst="rect">
            <a:avLst/>
          </a:prstGeom>
          <a:noFill/>
          <a:ln>
            <a:noFill/>
          </a:ln>
        </p:spPr>
        <p:txBody>
          <a:bodyPr wrap="square" lIns="0" tIns="0" rIns="0" bIns="914400" rtlCol="0" anchor="t" anchorCtr="0">
            <a:spAutoFit/>
          </a:bodyPr>
          <a:lstStyle/>
          <a:p>
            <a:pPr algn="ctr" defTabSz="457200"/>
            <a:r>
              <a:rPr lang="en-US" sz="1400" b="1" smtClean="0">
                <a:latin typeface="Times New Roman" pitchFamily="18" charset="0"/>
                <a:cs typeface="Times New Roman" pitchFamily="18" charset="0"/>
              </a:rPr>
              <a:t>TỪ PHONG TRÀO THANH NIÊN XUNG PHONG</a:t>
            </a:r>
            <a:endParaRPr lang="en-US" sz="1400" smtClean="0">
              <a:latin typeface="Times New Roman" pitchFamily="18" charset="0"/>
              <a:cs typeface="Times New Roman" pitchFamily="18" charset="0"/>
            </a:endParaRPr>
          </a:p>
          <a:p>
            <a:pPr algn="ctr" defTabSz="457200"/>
            <a:r>
              <a:rPr lang="en-US" sz="1400" b="1" smtClean="0">
                <a:latin typeface="Times New Roman" pitchFamily="18" charset="0"/>
                <a:cs typeface="Times New Roman" pitchFamily="18" charset="0"/>
              </a:rPr>
              <a:t>ĐẾN PHONG TRÀO THANH NIÊN TÌNH NGUYỆN</a:t>
            </a:r>
          </a:p>
          <a:p>
            <a:pPr algn="ctr" defTabSz="457200"/>
            <a:endParaRPr lang="en-US" sz="800" b="1" i="1" smtClean="0">
              <a:latin typeface="Times New Roman" pitchFamily="18" charset="0"/>
              <a:cs typeface="Times New Roman" pitchFamily="18" charset="0"/>
            </a:endParaRPr>
          </a:p>
          <a:p>
            <a:pPr algn="r" defTabSz="457200"/>
            <a:endParaRPr lang="en-US" sz="1200" b="1" i="1" smtClean="0">
              <a:latin typeface="Times New Roman" pitchFamily="18" charset="0"/>
              <a:cs typeface="Times New Roman" pitchFamily="18" charset="0"/>
            </a:endParaRPr>
          </a:p>
        </p:txBody>
      </p:sp>
      <p:sp>
        <p:nvSpPr>
          <p:cNvPr id="17" name="TextBox 16"/>
          <p:cNvSpPr txBox="1"/>
          <p:nvPr/>
        </p:nvSpPr>
        <p:spPr>
          <a:xfrm>
            <a:off x="533400" y="1447800"/>
            <a:ext cx="5829300" cy="10033516"/>
          </a:xfrm>
          <a:prstGeom prst="rect">
            <a:avLst/>
          </a:prstGeom>
          <a:noFill/>
          <a:ln>
            <a:noFill/>
          </a:ln>
        </p:spPr>
        <p:txBody>
          <a:bodyPr wrap="square" lIns="0" tIns="0" rIns="0" bIns="914400" rtlCol="0" anchor="t" anchorCtr="0">
            <a:spAutoFit/>
          </a:bodyPr>
          <a:lstStyle/>
          <a:p>
            <a:pPr algn="just" defTabSz="457200"/>
            <a:endParaRPr lang="en-US" sz="14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ngày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miền</a:t>
            </a:r>
            <a:r>
              <a:rPr lang="en-US" sz="1400" dirty="0" smtClean="0">
                <a:latin typeface="Times New Roman" pitchFamily="18" charset="0"/>
                <a:cs typeface="Times New Roman" pitchFamily="18" charset="0"/>
              </a:rPr>
              <a:t> Nam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phóng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Bắc</a:t>
            </a:r>
            <a:r>
              <a:rPr lang="en-US" sz="1400" dirty="0" smtClean="0">
                <a:latin typeface="Times New Roman" pitchFamily="18" charset="0"/>
                <a:cs typeface="Times New Roman" pitchFamily="18" charset="0"/>
              </a:rPr>
              <a:t> Nam sum </a:t>
            </a:r>
            <a:r>
              <a:rPr lang="en-US" sz="1400" dirty="0" err="1" smtClean="0">
                <a:latin typeface="Times New Roman" pitchFamily="18" charset="0"/>
                <a:cs typeface="Times New Roman" pitchFamily="18" charset="0"/>
              </a:rPr>
              <a:t>họp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một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Việt</a:t>
            </a:r>
            <a:r>
              <a:rPr lang="en-US" sz="1400" dirty="0" smtClean="0">
                <a:latin typeface="Times New Roman" pitchFamily="18" charset="0"/>
                <a:cs typeface="Times New Roman" pitchFamily="18" charset="0"/>
              </a:rPr>
              <a:t> Nam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cuộc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gắn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hăng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sản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bom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mìn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hóa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máy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giữ</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nghĩa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vụ</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cuối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thập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kỷ</a:t>
            </a:r>
            <a:r>
              <a:rPr lang="en-US" sz="1400" dirty="0" smtClean="0">
                <a:latin typeface="Times New Roman" pitchFamily="18" charset="0"/>
                <a:cs typeface="Times New Roman" pitchFamily="18" charset="0"/>
              </a:rPr>
              <a:t> 80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kỷ</a:t>
            </a:r>
            <a:r>
              <a:rPr lang="en-US" sz="1400" dirty="0" smtClean="0">
                <a:latin typeface="Times New Roman" pitchFamily="18" charset="0"/>
                <a:cs typeface="Times New Roman" pitchFamily="18" charset="0"/>
              </a:rPr>
              <a:t> XX,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cảnh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ở </a:t>
            </a:r>
            <a:r>
              <a:rPr lang="en-US" sz="1400" dirty="0" err="1" smtClean="0">
                <a:latin typeface="Times New Roman" pitchFamily="18" charset="0"/>
                <a:cs typeface="Times New Roman" pitchFamily="18" charset="0"/>
              </a:rPr>
              <a:t>Liên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Âu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định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ngọn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cờ</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lập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nghĩa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đầu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đổi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niềm</a:t>
            </a:r>
            <a:r>
              <a:rPr lang="en-US" sz="1400" dirty="0" smtClean="0">
                <a:latin typeface="Times New Roman" pitchFamily="18" charset="0"/>
                <a:cs typeface="Times New Roman" pitchFamily="18" charset="0"/>
              </a:rPr>
              <a:t> tin, </a:t>
            </a:r>
            <a:r>
              <a:rPr lang="en-US" sz="1400" dirty="0" err="1" smtClean="0">
                <a:latin typeface="Times New Roman" pitchFamily="18" charset="0"/>
                <a:cs typeface="Times New Roman" pitchFamily="18" charset="0"/>
              </a:rPr>
              <a:t>sức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tâm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lập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nghiệp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giữ</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triển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vượt</a:t>
            </a:r>
            <a:r>
              <a:rPr lang="en-US" sz="1400" dirty="0" smtClean="0">
                <a:latin typeface="Times New Roman" pitchFamily="18" charset="0"/>
                <a:cs typeface="Times New Roman" pitchFamily="18" charset="0"/>
              </a:rPr>
              <a:t> qua </a:t>
            </a:r>
            <a:r>
              <a:rPr lang="en-US" sz="1400" dirty="0" err="1" smtClean="0">
                <a:latin typeface="Times New Roman" pitchFamily="18" charset="0"/>
                <a:cs typeface="Times New Roman" pitchFamily="18" charset="0"/>
              </a:rPr>
              <a:t>khủng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vượt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sản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tập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tế</a:t>
            </a:r>
            <a:r>
              <a:rPr lang="en-US" sz="1400" dirty="0" smtClean="0">
                <a:latin typeface="Times New Roman" pitchFamily="18" charset="0"/>
                <a:cs typeface="Times New Roman" pitchFamily="18" charset="0"/>
              </a:rPr>
              <a:t> - </a:t>
            </a:r>
            <a:r>
              <a:rPr lang="en-US" sz="1400" dirty="0" err="1" smtClean="0">
                <a:latin typeface="Times New Roman" pitchFamily="18" charset="0"/>
                <a:cs typeface="Times New Roman" pitchFamily="18" charset="0"/>
              </a:rPr>
              <a:t>xã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như</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sắt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Nội</a:t>
            </a:r>
            <a:r>
              <a:rPr lang="en-US" sz="1400" dirty="0" smtClean="0">
                <a:latin typeface="Times New Roman" pitchFamily="18" charset="0"/>
                <a:cs typeface="Times New Roman" pitchFamily="18" charset="0"/>
              </a:rPr>
              <a:t> - </a:t>
            </a:r>
            <a:r>
              <a:rPr lang="en-US" sz="1400" dirty="0" err="1" smtClean="0">
                <a:latin typeface="Times New Roman" pitchFamily="18" charset="0"/>
                <a:cs typeface="Times New Roman" pitchFamily="18" charset="0"/>
              </a:rPr>
              <a:t>Lào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Nội</a:t>
            </a:r>
            <a:r>
              <a:rPr lang="en-US" sz="1400" dirty="0" smtClean="0">
                <a:latin typeface="Times New Roman" pitchFamily="18" charset="0"/>
                <a:cs typeface="Times New Roman" pitchFamily="18" charset="0"/>
              </a:rPr>
              <a:t> - </a:t>
            </a:r>
            <a:r>
              <a:rPr lang="en-US" sz="1400" dirty="0" err="1" smtClean="0">
                <a:latin typeface="Times New Roman" pitchFamily="18" charset="0"/>
                <a:cs typeface="Times New Roman" pitchFamily="18" charset="0"/>
              </a:rPr>
              <a:t>Vinh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thông</a:t>
            </a:r>
            <a:r>
              <a:rPr lang="en-US" sz="1400" dirty="0" smtClean="0">
                <a:latin typeface="Times New Roman" pitchFamily="18" charset="0"/>
                <a:cs typeface="Times New Roman" pitchFamily="18" charset="0"/>
              </a:rPr>
              <a:t> 426 </a:t>
            </a:r>
            <a:r>
              <a:rPr lang="en-US" sz="1400" dirty="0" err="1" smtClean="0">
                <a:latin typeface="Times New Roman" pitchFamily="18" charset="0"/>
                <a:cs typeface="Times New Roman" pitchFamily="18" charset="0"/>
              </a:rPr>
              <a:t>Tây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Bắc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Khu</a:t>
            </a:r>
            <a:r>
              <a:rPr lang="en-US" sz="1400" dirty="0" smtClean="0">
                <a:latin typeface="Times New Roman" pitchFamily="18" charset="0"/>
                <a:cs typeface="Times New Roman" pitchFamily="18" charset="0"/>
              </a:rPr>
              <a:t> gang </a:t>
            </a:r>
            <a:r>
              <a:rPr lang="en-US" sz="1400" dirty="0" err="1" smtClean="0">
                <a:latin typeface="Times New Roman" pitchFamily="18" charset="0"/>
                <a:cs typeface="Times New Roman" pitchFamily="18" charset="0"/>
              </a:rPr>
              <a:t>thép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Mỏ</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thiếc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Tĩnh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Túc</a:t>
            </a:r>
            <a:r>
              <a:rPr lang="en-US" sz="1400" dirty="0" smtClean="0">
                <a:latin typeface="Times New Roman" pitchFamily="18" charset="0"/>
                <a:cs typeface="Times New Roman" pitchFamily="18" charset="0"/>
              </a:rPr>
              <a:t> Cao </a:t>
            </a:r>
            <a:r>
              <a:rPr lang="en-US" sz="1400" dirty="0" err="1" smtClean="0">
                <a:latin typeface="Times New Roman" pitchFamily="18" charset="0"/>
                <a:cs typeface="Times New Roman" pitchFamily="18" charset="0"/>
              </a:rPr>
              <a:t>Bằng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máy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Nội</a:t>
            </a:r>
            <a:r>
              <a:rPr lang="en-US" sz="1400" dirty="0" smtClean="0">
                <a:latin typeface="Times New Roman" pitchFamily="18" charset="0"/>
                <a:cs typeface="Times New Roman" pitchFamily="18" charset="0"/>
              </a:rPr>
              <a:t>...</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Truyền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thống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ích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bản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cống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nghiệp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đặc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bản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hùng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Hồ</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vĩ</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kích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trở</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một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phẩm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tốt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đẹp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truyền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từ</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này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điểm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tựa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chắc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tuổi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hôm</a:t>
            </a:r>
            <a:r>
              <a:rPr lang="en-US" sz="1400" dirty="0" smtClean="0">
                <a:latin typeface="Times New Roman" pitchFamily="18" charset="0"/>
                <a:cs typeface="Times New Roman" pitchFamily="18" charset="0"/>
              </a:rPr>
              <a:t> nay </a:t>
            </a:r>
            <a:r>
              <a:rPr lang="en-US" sz="1400" dirty="0" err="1" smtClean="0">
                <a:latin typeface="Times New Roman" pitchFamily="18" charset="0"/>
                <a:cs typeface="Times New Roman" pitchFamily="18" charset="0"/>
              </a:rPr>
              <a:t>vững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cùng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nghiệp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nghiệp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hóa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hóa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tiêu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giàu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mạnh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văn</a:t>
            </a:r>
            <a:r>
              <a:rPr lang="en-US" sz="1400" dirty="0" smtClean="0">
                <a:latin typeface="Times New Roman" pitchFamily="18" charset="0"/>
                <a:cs typeface="Times New Roman" pitchFamily="18" charset="0"/>
              </a:rPr>
              <a:t> minh.</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Tiếp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sẵn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từ</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Ánh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hóa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hè</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ngày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triển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lớn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mạnh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trở</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Năm</a:t>
            </a:r>
            <a:r>
              <a:rPr lang="en-US" sz="1400" dirty="0" smtClean="0">
                <a:latin typeface="Times New Roman" pitchFamily="18" charset="0"/>
                <a:cs typeface="Times New Roman" pitchFamily="18" charset="0"/>
              </a:rPr>
              <a:t> 2000, </a:t>
            </a:r>
            <a:r>
              <a:rPr lang="en-US" sz="1400" dirty="0" err="1" smtClean="0">
                <a:latin typeface="Times New Roman" pitchFamily="18" charset="0"/>
                <a:cs typeface="Times New Roman" pitchFamily="18" charset="0"/>
              </a:rPr>
              <a:t>Trung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Đoàn</a:t>
            </a:r>
            <a:r>
              <a:rPr lang="en-US" sz="1400" dirty="0" smtClean="0">
                <a:latin typeface="Times New Roman" pitchFamily="18" charset="0"/>
                <a:cs typeface="Times New Roman" pitchFamily="18" charset="0"/>
              </a:rPr>
              <a:t> TNCS </a:t>
            </a:r>
            <a:r>
              <a:rPr lang="en-US" sz="1400" dirty="0" err="1" smtClean="0">
                <a:latin typeface="Times New Roman" pitchFamily="18" charset="0"/>
                <a:cs typeface="Times New Roman" pitchFamily="18" charset="0"/>
              </a:rPr>
              <a:t>Hồ</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Chí</a:t>
            </a:r>
            <a:r>
              <a:rPr lang="en-US" sz="1400" dirty="0" smtClean="0">
                <a:latin typeface="Times New Roman" pitchFamily="18" charset="0"/>
                <a:cs typeface="Times New Roman" pitchFamily="18" charset="0"/>
              </a:rPr>
              <a:t> Minh </a:t>
            </a:r>
            <a:r>
              <a:rPr lang="en-US" sz="1400" dirty="0" err="1" smtClean="0">
                <a:latin typeface="Times New Roman" pitchFamily="18" charset="0"/>
                <a:cs typeface="Times New Roman" pitchFamily="18" charset="0"/>
              </a:rPr>
              <a:t>chính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Từ</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đến</a:t>
            </a:r>
            <a:r>
              <a:rPr lang="en-US" sz="1400" dirty="0" smtClean="0">
                <a:latin typeface="Times New Roman" pitchFamily="18" charset="0"/>
                <a:cs typeface="Times New Roman" pitchFamily="18" charset="0"/>
              </a:rPr>
              <a:t> nay, </a:t>
            </a:r>
            <a:r>
              <a:rPr lang="en-US" sz="1400" dirty="0" err="1" smtClean="0">
                <a:latin typeface="Times New Roman" pitchFamily="18" charset="0"/>
                <a:cs typeface="Times New Roman" pitchFamily="18" charset="0"/>
              </a:rPr>
              <a:t>trải</a:t>
            </a:r>
            <a:r>
              <a:rPr lang="en-US" sz="1400" dirty="0" smtClean="0">
                <a:latin typeface="Times New Roman" pitchFamily="18" charset="0"/>
                <a:cs typeface="Times New Roman" pitchFamily="18" charset="0"/>
              </a:rPr>
              <a:t> qua </a:t>
            </a:r>
            <a:r>
              <a:rPr lang="en-US" sz="1400" dirty="0" err="1" smtClean="0">
                <a:latin typeface="Times New Roman" pitchFamily="18" charset="0"/>
                <a:cs typeface="Times New Roman" pitchFamily="18" charset="0"/>
              </a:rPr>
              <a:t>hơn</a:t>
            </a:r>
            <a:r>
              <a:rPr lang="en-US" sz="1400" dirty="0" smtClean="0">
                <a:latin typeface="Times New Roman" pitchFamily="18" charset="0"/>
                <a:cs typeface="Times New Roman" pitchFamily="18" charset="0"/>
              </a:rPr>
              <a:t> 15 </a:t>
            </a:r>
            <a:r>
              <a:rPr lang="en-US" sz="1400" dirty="0" err="1" smtClean="0">
                <a:latin typeface="Times New Roman" pitchFamily="18" charset="0"/>
                <a:cs typeface="Times New Roman" pitchFamily="18" charset="0"/>
              </a:rPr>
              <a:t>năm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ngừng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triển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về</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lượng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nội</a:t>
            </a:r>
            <a:r>
              <a:rPr lang="en-US" sz="1400" dirty="0" smtClean="0">
                <a:latin typeface="Times New Roman" pitchFamily="18" charset="0"/>
                <a:cs typeface="Times New Roman" pitchFamily="18" charset="0"/>
              </a:rPr>
              <a:t> dung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ngày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phú</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thiết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hút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tượng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tỏa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tích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sang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lượng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tri </a:t>
            </a:r>
            <a:r>
              <a:rPr lang="en-US" sz="1400" dirty="0" err="1" smtClean="0">
                <a:latin typeface="Times New Roman" pitchFamily="18" charset="0"/>
                <a:cs typeface="Times New Roman" pitchFamily="18" charset="0"/>
              </a:rPr>
              <a:t>thức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triển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tế</a:t>
            </a:r>
            <a:r>
              <a:rPr lang="en-US" sz="1400" dirty="0" smtClean="0">
                <a:latin typeface="Times New Roman" pitchFamily="18" charset="0"/>
                <a:cs typeface="Times New Roman" pitchFamily="18" charset="0"/>
              </a:rPr>
              <a:t> - </a:t>
            </a:r>
            <a:r>
              <a:rPr lang="en-US" sz="1400" dirty="0" err="1" smtClean="0">
                <a:latin typeface="Times New Roman" pitchFamily="18" charset="0"/>
                <a:cs typeface="Times New Roman" pitchFamily="18" charset="0"/>
              </a:rPr>
              <a:t>xã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vừa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rèn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cống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trưởng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tiễn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vốn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sống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kỹ</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năng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hội</a:t>
            </a:r>
            <a:r>
              <a:rPr lang="en-US" sz="1400" dirty="0" smtClean="0">
                <a:latin typeface="Times New Roman" pitchFamily="18" charset="0"/>
                <a:cs typeface="Times New Roman" pitchFamily="18" charset="0"/>
              </a:rPr>
              <a:t> </a:t>
            </a:r>
          </a:p>
          <a:p>
            <a:pPr algn="just" defTabSz="457200"/>
            <a:r>
              <a:rPr lang="en-US" sz="1400" dirty="0" smtClean="0">
                <a:latin typeface="Times New Roman" pitchFamily="18" charset="0"/>
                <a:cs typeface="Times New Roman" pitchFamily="18" charset="0"/>
              </a:rPr>
              <a:t>	</a:t>
            </a:r>
          </a:p>
          <a:p>
            <a:pPr algn="just" defTabSz="457200"/>
            <a:endParaRPr lang="en-US" sz="1400" dirty="0" smtClean="0">
              <a:latin typeface="Times New Roman" pitchFamily="18" charset="0"/>
              <a:cs typeface="Times New Roman" pitchFamily="18" charset="0"/>
            </a:endParaRPr>
          </a:p>
          <a:p>
            <a:pPr algn="just" defTabSz="457200">
              <a:spcBef>
                <a:spcPts val="600"/>
              </a:spcBef>
            </a:pPr>
            <a:endParaRPr lang="en-US" sz="1400" dirty="0" smtClean="0">
              <a:latin typeface="Times New Roman" pitchFamily="18" charset="0"/>
              <a:cs typeface="Times New Roman" pitchFamily="18" charset="0"/>
            </a:endParaRPr>
          </a:p>
          <a:p>
            <a:pPr algn="just" defTabSz="457200">
              <a:spcBef>
                <a:spcPts val="600"/>
              </a:spcBef>
            </a:pPr>
            <a:endParaRPr lang="en-US" sz="1400" dirty="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8</a:t>
              </a:r>
            </a:p>
            <a:p>
              <a:pPr algn="ctr"/>
              <a:r>
                <a:rPr lang="en-US" sz="800" b="1" smtClean="0"/>
                <a:t>THÁNG 3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100" b="1">
                <a:solidFill>
                  <a:schemeClr val="bg1"/>
                </a:solidFill>
                <a:effectLst>
                  <a:glow rad="101600">
                    <a:srgbClr val="FF0000">
                      <a:alpha val="60000"/>
                    </a:srgbClr>
                  </a:glow>
                </a:effectLst>
                <a:latin typeface="Times New Roman" pitchFamily="18" charset="0"/>
                <a:cs typeface="Times New Roman" pitchFamily="18" charset="0"/>
              </a:endParaRPr>
            </a:p>
          </p:txBody>
        </p:sp>
      </p:grpSp>
    </p:spTree>
    <p:extLst>
      <p:ext uri="{BB962C8B-B14F-4D97-AF65-F5344CB8AC3E}">
        <p14:creationId xmlns:p14="http://schemas.microsoft.com/office/powerpoint/2010/main" xmlns="" val="3429458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723549"/>
          </a:xfrm>
          <a:prstGeom prst="rect">
            <a:avLst/>
          </a:prstGeom>
          <a:noFill/>
          <a:ln>
            <a:noFill/>
          </a:ln>
        </p:spPr>
        <p:txBody>
          <a:bodyPr wrap="square" lIns="0" tIns="0" rIns="0" bIns="914400" rtlCol="0" anchor="t" anchorCtr="0">
            <a:spAutoFit/>
          </a:bodyPr>
          <a:lstStyle/>
          <a:p>
            <a:pPr algn="ctr" defTabSz="457200"/>
            <a:r>
              <a:rPr lang="en-US" sz="1400" b="1" smtClean="0">
                <a:latin typeface="Times New Roman" pitchFamily="18" charset="0"/>
                <a:cs typeface="Times New Roman" pitchFamily="18" charset="0"/>
              </a:rPr>
              <a:t>TỪ PHONG TRÀO THANH NIÊN XUNG PHONG</a:t>
            </a:r>
            <a:endParaRPr lang="en-US" sz="1400" smtClean="0">
              <a:latin typeface="Times New Roman" pitchFamily="18" charset="0"/>
              <a:cs typeface="Times New Roman" pitchFamily="18" charset="0"/>
            </a:endParaRPr>
          </a:p>
          <a:p>
            <a:pPr algn="ctr" defTabSz="457200"/>
            <a:r>
              <a:rPr lang="en-US" sz="1400" b="1" smtClean="0">
                <a:latin typeface="Times New Roman" pitchFamily="18" charset="0"/>
                <a:cs typeface="Times New Roman" pitchFamily="18" charset="0"/>
              </a:rPr>
              <a:t>ĐẾN PHONG TRÀO THANH NIÊN TÌNH NGUYỆN</a:t>
            </a:r>
          </a:p>
          <a:p>
            <a:pPr algn="ctr" defTabSz="457200"/>
            <a:endParaRPr lang="en-US" sz="800" b="1" i="1" smtClean="0">
              <a:latin typeface="Times New Roman" pitchFamily="18" charset="0"/>
              <a:cs typeface="Times New Roman" pitchFamily="18" charset="0"/>
            </a:endParaRPr>
          </a:p>
          <a:p>
            <a:pPr algn="r" defTabSz="457200"/>
            <a:endParaRPr lang="en-US" sz="1200" b="1" i="1" smtClean="0">
              <a:latin typeface="Times New Roman" pitchFamily="18" charset="0"/>
              <a:cs typeface="Times New Roman" pitchFamily="18" charset="0"/>
            </a:endParaRPr>
          </a:p>
        </p:txBody>
      </p:sp>
      <p:sp>
        <p:nvSpPr>
          <p:cNvPr id="17" name="TextBox 16"/>
          <p:cNvSpPr txBox="1"/>
          <p:nvPr/>
        </p:nvSpPr>
        <p:spPr>
          <a:xfrm>
            <a:off x="533400" y="1447800"/>
            <a:ext cx="5829300" cy="8971687"/>
          </a:xfrm>
          <a:prstGeom prst="rect">
            <a:avLst/>
          </a:prstGeom>
          <a:noFill/>
          <a:ln>
            <a:noFill/>
          </a:ln>
        </p:spPr>
        <p:txBody>
          <a:bodyPr wrap="square" lIns="0" tIns="0" rIns="0" bIns="914400" rtlCol="0" anchor="t" anchorCtr="0">
            <a:spAutoFit/>
          </a:bodyPr>
          <a:lstStyle/>
          <a:p>
            <a:pPr algn="just" defTabSz="457200"/>
            <a:endParaRPr lang="en-US" sz="800" dirty="0" smtClean="0">
              <a:latin typeface="Times New Roman" pitchFamily="18" charset="0"/>
              <a:cs typeface="Times New Roman" pitchFamily="18" charset="0"/>
            </a:endParaRPr>
          </a:p>
          <a:p>
            <a:pPr algn="just" defTabSz="457200"/>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phú</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ảnh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đẹp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về</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lớp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giàu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lòng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yêu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kích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quản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tuệ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góp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ảnh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sỹ</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dịch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Mùa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hè</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Tiếp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mùa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nghỉ</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phượng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đỏ</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thôn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văn</a:t>
            </a:r>
            <a:r>
              <a:rPr lang="en-US" sz="1400" dirty="0" smtClean="0">
                <a:latin typeface="Times New Roman" pitchFamily="18" charset="0"/>
                <a:cs typeface="Times New Roman" pitchFamily="18" charset="0"/>
              </a:rPr>
              <a:t> minh </a:t>
            </a:r>
            <a:r>
              <a:rPr lang="en-US" sz="1400" dirty="0" err="1" smtClean="0">
                <a:latin typeface="Times New Roman" pitchFamily="18" charset="0"/>
                <a:cs typeface="Times New Roman" pitchFamily="18" charset="0"/>
              </a:rPr>
              <a:t>đô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giữ</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gìn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trật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tự</a:t>
            </a:r>
            <a:r>
              <a:rPr lang="en-US" sz="1400" dirty="0" smtClean="0">
                <a:latin typeface="Times New Roman" pitchFamily="18" charset="0"/>
                <a:cs typeface="Times New Roman" pitchFamily="18" charset="0"/>
              </a:rPr>
              <a:t> an </a:t>
            </a:r>
            <a:r>
              <a:rPr lang="en-US" sz="1400" dirty="0" err="1" smtClean="0">
                <a:latin typeface="Times New Roman" pitchFamily="18" charset="0"/>
                <a:cs typeface="Times New Roman" pitchFamily="18" charset="0"/>
              </a:rPr>
              <a:t>toàn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sóc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thiếu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phụng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dưỡng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chính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máu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trở</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gũi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thuộc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tầng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lớp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đón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nhận</a:t>
            </a:r>
            <a:r>
              <a:rPr lang="en-US" sz="1400" dirty="0" smtClean="0">
                <a:latin typeface="Times New Roman" pitchFamily="18" charset="0"/>
                <a:cs typeface="Times New Roman" pitchFamily="18" charset="0"/>
              </a:rPr>
              <a:t>. Qua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tiễn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lượng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nòng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cốt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chính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tăng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mặt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trận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tập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hợp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triển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khẳng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định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trưởng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chỉ</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cấp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bộ</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Đoàn</a:t>
            </a:r>
            <a:r>
              <a:rPr lang="en-US" sz="1400" dirty="0" smtClean="0">
                <a:latin typeface="Times New Roman" pitchFamily="18" charset="0"/>
                <a:cs typeface="Times New Roman" pitchFamily="18" charset="0"/>
              </a:rPr>
              <a:t>. Qua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tiễn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lượng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nòng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cốt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chính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tăng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mặt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trận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tập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hợp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triển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khẳng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định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trưởng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chỉ</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cấp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bộ</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Đoàn</a:t>
            </a:r>
            <a:r>
              <a:rPr lang="en-US" sz="1400" dirty="0" smtClean="0">
                <a:latin typeface="Times New Roman" pitchFamily="18" charset="0"/>
                <a:cs typeface="Times New Roman" pitchFamily="18" charset="0"/>
              </a:rPr>
              <a:t>.</a:t>
            </a:r>
          </a:p>
          <a:p>
            <a:pPr algn="just" defTabSz="457200"/>
            <a:endParaRPr lang="en-US" sz="14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p>
          <a:p>
            <a:pPr algn="just" defTabSz="457200"/>
            <a:endParaRPr lang="en-US" sz="1400" dirty="0" smtClean="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700" dirty="0" smtClean="0">
              <a:latin typeface="Times New Roman" pitchFamily="18" charset="0"/>
              <a:cs typeface="Times New Roman" pitchFamily="18" charset="0"/>
            </a:endParaRPr>
          </a:p>
          <a:p>
            <a:pPr algn="just" defTabSz="457200"/>
            <a:r>
              <a:rPr lang="en-US" sz="1200" i="1" dirty="0" smtClean="0">
                <a:latin typeface="Times New Roman" pitchFamily="18" charset="0"/>
                <a:cs typeface="Times New Roman" pitchFamily="18" charset="0"/>
              </a:rPr>
              <a:t>	</a:t>
            </a:r>
          </a:p>
          <a:p>
            <a:pPr algn="just" defTabSz="457200"/>
            <a:r>
              <a:rPr lang="en-US" sz="1100" i="1" dirty="0" smtClean="0">
                <a:latin typeface="Times New Roman" pitchFamily="18" charset="0"/>
                <a:cs typeface="Times New Roman" pitchFamily="18" charset="0"/>
              </a:rPr>
              <a:t>		</a:t>
            </a:r>
          </a:p>
          <a:p>
            <a:pPr algn="just" defTabSz="457200"/>
            <a:endParaRPr lang="en-US" sz="1100" i="1" dirty="0" smtClean="0">
              <a:latin typeface="Times New Roman" pitchFamily="18" charset="0"/>
              <a:cs typeface="Times New Roman" pitchFamily="18" charset="0"/>
            </a:endParaRPr>
          </a:p>
          <a:p>
            <a:pPr algn="just" defTabSz="457200"/>
            <a:endParaRPr lang="en-US" sz="1100" i="1" dirty="0" smtClean="0">
              <a:latin typeface="Times New Roman" pitchFamily="18" charset="0"/>
              <a:cs typeface="Times New Roman" pitchFamily="18" charset="0"/>
            </a:endParaRPr>
          </a:p>
          <a:p>
            <a:pPr algn="just" defTabSz="457200">
              <a:spcBef>
                <a:spcPts val="600"/>
              </a:spcBef>
            </a:pPr>
            <a:r>
              <a:rPr lang="es-MX" sz="1400" dirty="0" smtClean="0">
                <a:latin typeface="Times New Roman" pitchFamily="18" charset="0"/>
                <a:cs typeface="Times New Roman" pitchFamily="18" charset="0"/>
              </a:rPr>
              <a:t>	</a:t>
            </a:r>
          </a:p>
          <a:p>
            <a:pPr algn="just" defTabSz="457200">
              <a:spcBef>
                <a:spcPts val="600"/>
              </a:spcBef>
            </a:pP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Trong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thời</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gian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tới</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hoạt</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động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tình</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nguyện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vẫn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sẽ</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là</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nhu</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cầu</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rất</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lớn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của</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thanh</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niên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và</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xã</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hội</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đối</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tượng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tham</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gia</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các</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hoạt</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động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tình</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nguyện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đa</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dạng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sẽ</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xuất</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hiện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ngày</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càng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nhiều</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các</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tổ</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chức</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cá</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nhân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tham</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gia</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tổ</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chức</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các</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hoạt</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động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tình</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nguyện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Trước</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tình</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hình</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đó</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để</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phát</a:t>
            </a:r>
            <a:r>
              <a:rPr lang="es-MX" sz="1400" dirty="0" smtClean="0">
                <a:latin typeface="Times New Roman" pitchFamily="18" charset="0"/>
                <a:cs typeface="Times New Roman" pitchFamily="18" charset="0"/>
              </a:rPr>
              <a:t> huy </a:t>
            </a:r>
            <a:r>
              <a:rPr lang="es-MX" sz="1400" dirty="0" err="1" smtClean="0">
                <a:latin typeface="Times New Roman" pitchFamily="18" charset="0"/>
                <a:cs typeface="Times New Roman" pitchFamily="18" charset="0"/>
              </a:rPr>
              <a:t>vai</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trò</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của</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Đoàn</a:t>
            </a:r>
            <a:r>
              <a:rPr lang="es-MX" sz="1400" dirty="0" smtClean="0">
                <a:latin typeface="Times New Roman" pitchFamily="18" charset="0"/>
                <a:cs typeface="Times New Roman" pitchFamily="18" charset="0"/>
              </a:rPr>
              <a:t> TNCS </a:t>
            </a:r>
            <a:r>
              <a:rPr lang="es-MX" sz="1400" dirty="0" err="1" smtClean="0">
                <a:latin typeface="Times New Roman" pitchFamily="18" charset="0"/>
                <a:cs typeface="Times New Roman" pitchFamily="18" charset="0"/>
              </a:rPr>
              <a:t>Hồ</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Chí</a:t>
            </a:r>
            <a:r>
              <a:rPr lang="es-MX" sz="1400" dirty="0" smtClean="0">
                <a:latin typeface="Times New Roman" pitchFamily="18" charset="0"/>
                <a:cs typeface="Times New Roman" pitchFamily="18" charset="0"/>
              </a:rPr>
              <a:t> Minh </a:t>
            </a:r>
            <a:r>
              <a:rPr lang="es-MX" sz="1400" dirty="0" err="1" smtClean="0">
                <a:latin typeface="Times New Roman" pitchFamily="18" charset="0"/>
                <a:cs typeface="Times New Roman" pitchFamily="18" charset="0"/>
              </a:rPr>
              <a:t>trong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tổ</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chức</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các</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phong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trào</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hành</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động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cách</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mạng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nhằm</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tạo</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môi</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trường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thuận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lợi</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để</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đoàn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viên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thanh</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niên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đóng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góp</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sức</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lực</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trí</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tuệ</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vào</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sự</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nghiệp</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xây</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dựng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và</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bảo</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vệ</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Tổ</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quốc</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tổ</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chức</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Đoàn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sẽ</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tập</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trung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triển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khai</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phong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trào</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thanh</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niên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tình</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nguyện</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theo</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một</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số</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định</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hướng</a:t>
            </a:r>
            <a:r>
              <a:rPr lang="es-MX" sz="1400" dirty="0" smtClean="0">
                <a:latin typeface="Times New Roman" pitchFamily="18" charset="0"/>
                <a:cs typeface="Times New Roman" pitchFamily="18" charset="0"/>
              </a:rPr>
              <a:t> </a:t>
            </a:r>
            <a:r>
              <a:rPr lang="es-MX" sz="1400" dirty="0" err="1" smtClean="0">
                <a:latin typeface="Times New Roman" pitchFamily="18" charset="0"/>
                <a:cs typeface="Times New Roman" pitchFamily="18" charset="0"/>
              </a:rPr>
              <a:t>sau</a:t>
            </a:r>
            <a:r>
              <a:rPr lang="es-MX" sz="1400"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algn="just" defTabSz="457200">
              <a:spcBef>
                <a:spcPts val="600"/>
              </a:spcBef>
            </a:pPr>
            <a:endParaRPr lang="en-US" sz="1400" dirty="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9</a:t>
              </a:r>
            </a:p>
            <a:p>
              <a:pPr algn="ctr"/>
              <a:r>
                <a:rPr lang="en-US" sz="800" b="1" smtClean="0"/>
                <a:t>THÁNG 3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1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5122" name="Picture 2" descr="C:\Users\TAMHANG\Desktop\Tháng 3\Hoạt_động_tình_nguyện_của_trường_UEH_2-800x445.jpg"/>
          <p:cNvPicPr>
            <a:picLocks noChangeAspect="1" noChangeArrowheads="1"/>
          </p:cNvPicPr>
          <p:nvPr/>
        </p:nvPicPr>
        <p:blipFill>
          <a:blip r:embed="rId7" cstate="print"/>
          <a:srcRect/>
          <a:stretch>
            <a:fillRect/>
          </a:stretch>
        </p:blipFill>
        <p:spPr bwMode="auto">
          <a:xfrm>
            <a:off x="1371600" y="4876800"/>
            <a:ext cx="4383639" cy="2438400"/>
          </a:xfrm>
          <a:prstGeom prst="rect">
            <a:avLst/>
          </a:prstGeom>
          <a:noFill/>
        </p:spPr>
      </p:pic>
    </p:spTree>
    <p:extLst>
      <p:ext uri="{BB962C8B-B14F-4D97-AF65-F5344CB8AC3E}">
        <p14:creationId xmlns:p14="http://schemas.microsoft.com/office/powerpoint/2010/main" xmlns="" val="3429458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ln>
      </a:spPr>
      <a:bodyPr wrap="square" lIns="0" tIns="0" rIns="0" bIns="731520" rtlCol="0" anchor="t" anchorCtr="0">
        <a:spAutoFit/>
      </a:bodyPr>
      <a:lstStyle>
        <a:defPPr algn="ctr">
          <a:defRPr sz="1600" b="1"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7340</TotalTime>
  <Words>1313</Words>
  <Application>Microsoft Office PowerPoint</Application>
  <PresentationFormat>A4 Paper (210x297 mm)</PresentationFormat>
  <Paragraphs>429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 Khai Minh</dc:creator>
  <cp:lastModifiedBy>Name</cp:lastModifiedBy>
  <cp:revision>501</cp:revision>
  <cp:lastPrinted>2016-03-11T09:07:11Z</cp:lastPrinted>
  <dcterms:created xsi:type="dcterms:W3CDTF">2015-04-24T21:48:46Z</dcterms:created>
  <dcterms:modified xsi:type="dcterms:W3CDTF">2016-03-16T09:25:44Z</dcterms:modified>
</cp:coreProperties>
</file>